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28"/>
  </p:notesMasterIdLst>
  <p:handoutMasterIdLst>
    <p:handoutMasterId r:id="rId129"/>
  </p:handoutMasterIdLst>
  <p:sldIdLst>
    <p:sldId id="379" r:id="rId2"/>
    <p:sldId id="380" r:id="rId3"/>
    <p:sldId id="518" r:id="rId4"/>
    <p:sldId id="519" r:id="rId5"/>
    <p:sldId id="520" r:id="rId6"/>
    <p:sldId id="473" r:id="rId7"/>
    <p:sldId id="550" r:id="rId8"/>
    <p:sldId id="385" r:id="rId9"/>
    <p:sldId id="386" r:id="rId10"/>
    <p:sldId id="494" r:id="rId11"/>
    <p:sldId id="546" r:id="rId12"/>
    <p:sldId id="547" r:id="rId13"/>
    <p:sldId id="527" r:id="rId14"/>
    <p:sldId id="256" r:id="rId15"/>
    <p:sldId id="548" r:id="rId16"/>
    <p:sldId id="472" r:id="rId17"/>
    <p:sldId id="513" r:id="rId18"/>
    <p:sldId id="549" r:id="rId19"/>
    <p:sldId id="373" r:id="rId20"/>
    <p:sldId id="515" r:id="rId21"/>
    <p:sldId id="332" r:id="rId22"/>
    <p:sldId id="331" r:id="rId23"/>
    <p:sldId id="478" r:id="rId24"/>
    <p:sldId id="514" r:id="rId25"/>
    <p:sldId id="395" r:id="rId26"/>
    <p:sldId id="396" r:id="rId27"/>
    <p:sldId id="398" r:id="rId28"/>
    <p:sldId id="480" r:id="rId29"/>
    <p:sldId id="399" r:id="rId30"/>
    <p:sldId id="376" r:id="rId31"/>
    <p:sldId id="400" r:id="rId32"/>
    <p:sldId id="401" r:id="rId33"/>
    <p:sldId id="501" r:id="rId34"/>
    <p:sldId id="521" r:id="rId35"/>
    <p:sldId id="502" r:id="rId36"/>
    <p:sldId id="503" r:id="rId37"/>
    <p:sldId id="403" r:id="rId38"/>
    <p:sldId id="404" r:id="rId39"/>
    <p:sldId id="407" r:id="rId40"/>
    <p:sldId id="408" r:id="rId41"/>
    <p:sldId id="410" r:id="rId42"/>
    <p:sldId id="411" r:id="rId43"/>
    <p:sldId id="504" r:id="rId44"/>
    <p:sldId id="506" r:id="rId45"/>
    <p:sldId id="412" r:id="rId46"/>
    <p:sldId id="537" r:id="rId47"/>
    <p:sldId id="539" r:id="rId48"/>
    <p:sldId id="535" r:id="rId49"/>
    <p:sldId id="540" r:id="rId50"/>
    <p:sldId id="541" r:id="rId51"/>
    <p:sldId id="542" r:id="rId52"/>
    <p:sldId id="543" r:id="rId53"/>
    <p:sldId id="544" r:id="rId54"/>
    <p:sldId id="415" r:id="rId55"/>
    <p:sldId id="345" r:id="rId56"/>
    <p:sldId id="471" r:id="rId57"/>
    <p:sldId id="493" r:id="rId58"/>
    <p:sldId id="305" r:id="rId59"/>
    <p:sldId id="347" r:id="rId60"/>
    <p:sldId id="490" r:id="rId61"/>
    <p:sldId id="508" r:id="rId62"/>
    <p:sldId id="306" r:id="rId63"/>
    <p:sldId id="348" r:id="rId64"/>
    <p:sldId id="491" r:id="rId65"/>
    <p:sldId id="492" r:id="rId66"/>
    <p:sldId id="417" r:id="rId67"/>
    <p:sldId id="418" r:id="rId68"/>
    <p:sldId id="318" r:id="rId69"/>
    <p:sldId id="368" r:id="rId70"/>
    <p:sldId id="419" r:id="rId71"/>
    <p:sldId id="421" r:id="rId72"/>
    <p:sldId id="500" r:id="rId73"/>
    <p:sldId id="525" r:id="rId74"/>
    <p:sldId id="439" r:id="rId75"/>
    <p:sldId id="440" r:id="rId76"/>
    <p:sldId id="528" r:id="rId77"/>
    <p:sldId id="516" r:id="rId78"/>
    <p:sldId id="441" r:id="rId79"/>
    <p:sldId id="443" r:id="rId80"/>
    <p:sldId id="522" r:id="rId81"/>
    <p:sldId id="425" r:id="rId82"/>
    <p:sldId id="426" r:id="rId83"/>
    <p:sldId id="427" r:id="rId84"/>
    <p:sldId id="428" r:id="rId85"/>
    <p:sldId id="429" r:id="rId86"/>
    <p:sldId id="430" r:id="rId87"/>
    <p:sldId id="432" r:id="rId88"/>
    <p:sldId id="433" r:id="rId89"/>
    <p:sldId id="431" r:id="rId90"/>
    <p:sldId id="434" r:id="rId91"/>
    <p:sldId id="435" r:id="rId92"/>
    <p:sldId id="534" r:id="rId93"/>
    <p:sldId id="530" r:id="rId94"/>
    <p:sldId id="444" r:id="rId95"/>
    <p:sldId id="509" r:id="rId96"/>
    <p:sldId id="445" r:id="rId97"/>
    <p:sldId id="529" r:id="rId98"/>
    <p:sldId id="446" r:id="rId99"/>
    <p:sldId id="447" r:id="rId100"/>
    <p:sldId id="510" r:id="rId101"/>
    <p:sldId id="511" r:id="rId102"/>
    <p:sldId id="449" r:id="rId103"/>
    <p:sldId id="512" r:id="rId104"/>
    <p:sldId id="451" r:id="rId105"/>
    <p:sldId id="450" r:id="rId106"/>
    <p:sldId id="453" r:id="rId107"/>
    <p:sldId id="531" r:id="rId108"/>
    <p:sldId id="454" r:id="rId109"/>
    <p:sldId id="455" r:id="rId110"/>
    <p:sldId id="456" r:id="rId111"/>
    <p:sldId id="457" r:id="rId112"/>
    <p:sldId id="458" r:id="rId113"/>
    <p:sldId id="460" r:id="rId114"/>
    <p:sldId id="461" r:id="rId115"/>
    <p:sldId id="462" r:id="rId116"/>
    <p:sldId id="463" r:id="rId117"/>
    <p:sldId id="464" r:id="rId118"/>
    <p:sldId id="465" r:id="rId119"/>
    <p:sldId id="466" r:id="rId120"/>
    <p:sldId id="467" r:id="rId121"/>
    <p:sldId id="468" r:id="rId122"/>
    <p:sldId id="469" r:id="rId123"/>
    <p:sldId id="470" r:id="rId124"/>
    <p:sldId id="436" r:id="rId125"/>
    <p:sldId id="437" r:id="rId126"/>
    <p:sldId id="438" r:id="rId127"/>
  </p:sldIdLst>
  <p:sldSz cx="9144000" cy="6858000" type="screen4x3"/>
  <p:notesSz cx="6858000" cy="9296400"/>
  <p:defaultTextStyle>
    <a:defPPr>
      <a:defRPr lang="en-US"/>
    </a:defPPr>
    <a:lvl1pPr algn="l" rtl="0" eaLnBrk="0" fontAlgn="base" hangingPunct="0">
      <a:spcBef>
        <a:spcPct val="0"/>
      </a:spcBef>
      <a:spcAft>
        <a:spcPct val="0"/>
      </a:spcAft>
      <a:defRPr sz="2400" kern="1200">
        <a:solidFill>
          <a:schemeClr val="tx1"/>
        </a:solidFill>
        <a:latin typeface="Times" charset="0"/>
        <a:ea typeface="ＭＳ Ｐゴシック" pitchFamily="34" charset="-128"/>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pitchFamily="34" charset="-128"/>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pitchFamily="34" charset="-128"/>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pitchFamily="34" charset="-128"/>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pitchFamily="34" charset="-128"/>
        <a:cs typeface="+mn-cs"/>
      </a:defRPr>
    </a:lvl5pPr>
    <a:lvl6pPr marL="2286000" algn="l" defTabSz="914400" rtl="0" eaLnBrk="1" latinLnBrk="0" hangingPunct="1">
      <a:defRPr sz="2400" kern="1200">
        <a:solidFill>
          <a:schemeClr val="tx1"/>
        </a:solidFill>
        <a:latin typeface="Times" charset="0"/>
        <a:ea typeface="ＭＳ Ｐゴシック" pitchFamily="34" charset="-128"/>
        <a:cs typeface="+mn-cs"/>
      </a:defRPr>
    </a:lvl6pPr>
    <a:lvl7pPr marL="2743200" algn="l" defTabSz="914400" rtl="0" eaLnBrk="1" latinLnBrk="0" hangingPunct="1">
      <a:defRPr sz="2400" kern="1200">
        <a:solidFill>
          <a:schemeClr val="tx1"/>
        </a:solidFill>
        <a:latin typeface="Times" charset="0"/>
        <a:ea typeface="ＭＳ Ｐゴシック" pitchFamily="34" charset="-128"/>
        <a:cs typeface="+mn-cs"/>
      </a:defRPr>
    </a:lvl7pPr>
    <a:lvl8pPr marL="3200400" algn="l" defTabSz="914400" rtl="0" eaLnBrk="1" latinLnBrk="0" hangingPunct="1">
      <a:defRPr sz="2400" kern="1200">
        <a:solidFill>
          <a:schemeClr val="tx1"/>
        </a:solidFill>
        <a:latin typeface="Times" charset="0"/>
        <a:ea typeface="ＭＳ Ｐゴシック" pitchFamily="34" charset="-128"/>
        <a:cs typeface="+mn-cs"/>
      </a:defRPr>
    </a:lvl8pPr>
    <a:lvl9pPr marL="3657600" algn="l" defTabSz="914400" rtl="0" eaLnBrk="1" latinLnBrk="0" hangingPunct="1">
      <a:defRPr sz="2400" kern="1200">
        <a:solidFill>
          <a:schemeClr val="tx1"/>
        </a:solidFill>
        <a:latin typeface="Times"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181818"/>
    <a:srgbClr val="FF33CC"/>
    <a:srgbClr val="4B4B4B"/>
    <a:srgbClr val="353535"/>
    <a:srgbClr val="919221"/>
    <a:srgbClr val="FFCC0C"/>
    <a:srgbClr val="F8FF0F"/>
    <a:srgbClr val="FF8D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13" autoAdjust="0"/>
    <p:restoredTop sz="94660"/>
  </p:normalViewPr>
  <p:slideViewPr>
    <p:cSldViewPr>
      <p:cViewPr varScale="1">
        <p:scale>
          <a:sx n="73" d="100"/>
          <a:sy n="73" d="100"/>
        </p:scale>
        <p:origin x="1362" y="72"/>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3432"/>
    </p:cViewPr>
  </p:sorterViewPr>
  <p:notesViewPr>
    <p:cSldViewPr>
      <p:cViewPr varScale="1">
        <p:scale>
          <a:sx n="96" d="100"/>
          <a:sy n="96" d="100"/>
        </p:scale>
        <p:origin x="-3072" y="-96"/>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handoutMaster" Target="handoutMasters/handout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image" Target="../media/image57.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ea typeface="+mn-ea"/>
              </a:defRPr>
            </a:lvl1pPr>
          </a:lstStyle>
          <a:p>
            <a:pPr>
              <a:defRPr/>
            </a:pPr>
            <a:endParaRPr lang="en-US"/>
          </a:p>
        </p:txBody>
      </p:sp>
      <p:sp>
        <p:nvSpPr>
          <p:cNvPr id="3" name="Date Placeholder 2"/>
          <p:cNvSpPr>
            <a:spLocks noGrp="1"/>
          </p:cNvSpPr>
          <p:nvPr>
            <p:ph type="dt" sz="quarter" idx="1"/>
          </p:nvPr>
        </p:nvSpPr>
        <p:spPr>
          <a:xfrm>
            <a:off x="3884613" y="0"/>
            <a:ext cx="2971800" cy="465138"/>
          </a:xfrm>
          <a:prstGeom prst="rect">
            <a:avLst/>
          </a:prstGeom>
        </p:spPr>
        <p:txBody>
          <a:bodyPr vert="horz" wrap="square" lIns="91440" tIns="45720" rIns="91440" bIns="45720" numCol="1" anchor="t" anchorCtr="0" compatLnSpc="1">
            <a:prstTxWarp prst="textNoShape">
              <a:avLst/>
            </a:prstTxWarp>
          </a:bodyPr>
          <a:lstStyle>
            <a:lvl1pPr algn="r">
              <a:defRPr sz="1200">
                <a:ea typeface="ＭＳ Ｐゴシック" charset="-128"/>
              </a:defRPr>
            </a:lvl1pPr>
          </a:lstStyle>
          <a:p>
            <a:pPr>
              <a:defRPr/>
            </a:pPr>
            <a:fld id="{DF8ABDB0-6A67-4B2E-B558-193D8CD91D66}" type="datetime1">
              <a:rPr lang="en-US"/>
              <a:pPr>
                <a:defRPr/>
              </a:pPr>
              <a:t>3/8/2022</a:t>
            </a:fld>
            <a:endParaRPr lang="en-US"/>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ea typeface="+mn-ea"/>
              </a:defRPr>
            </a:lvl1pPr>
          </a:lstStyle>
          <a:p>
            <a:pPr>
              <a:defRPr/>
            </a:pPr>
            <a:endParaRPr lang="en-US"/>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wrap="square" lIns="91440" tIns="45720" rIns="91440" bIns="45720" numCol="1" anchor="b" anchorCtr="0" compatLnSpc="1">
            <a:prstTxWarp prst="textNoShape">
              <a:avLst/>
            </a:prstTxWarp>
          </a:bodyPr>
          <a:lstStyle>
            <a:lvl1pPr algn="r">
              <a:defRPr sz="1200">
                <a:ea typeface="ＭＳ Ｐゴシック" charset="-128"/>
              </a:defRPr>
            </a:lvl1pPr>
          </a:lstStyle>
          <a:p>
            <a:pPr>
              <a:defRPr/>
            </a:pPr>
            <a:fld id="{1BC22105-E1C0-4038-BAFE-42EE844A0B59}" type="slidenum">
              <a:rPr lang="en-US"/>
              <a:pPr>
                <a:defRPr/>
              </a:pPr>
              <a:t>‹#›</a:t>
            </a:fld>
            <a:endParaRPr lang="en-US"/>
          </a:p>
        </p:txBody>
      </p:sp>
    </p:spTree>
    <p:extLst>
      <p:ext uri="{BB962C8B-B14F-4D97-AF65-F5344CB8AC3E}">
        <p14:creationId xmlns:p14="http://schemas.microsoft.com/office/powerpoint/2010/main" val="35424451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defRPr>
            </a:lvl1pPr>
          </a:lstStyle>
          <a:p>
            <a:pPr>
              <a:defRPr/>
            </a:pPr>
            <a:endParaRPr lang="en-US"/>
          </a:p>
        </p:txBody>
      </p:sp>
      <p:sp>
        <p:nvSpPr>
          <p:cNvPr id="5123" name="Rectangle 3"/>
          <p:cNvSpPr>
            <a:spLocks noGrp="1" noChangeArrowheads="1"/>
          </p:cNvSpPr>
          <p:nvPr>
            <p:ph type="dt" idx="1"/>
          </p:nvPr>
        </p:nvSpPr>
        <p:spPr bwMode="auto">
          <a:xfrm>
            <a:off x="3886200" y="0"/>
            <a:ext cx="2971800"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defRPr>
            </a:lvl1pPr>
          </a:lstStyle>
          <a:p>
            <a:pPr>
              <a:defRPr/>
            </a:pPr>
            <a:endParaRPr lang="en-US"/>
          </a:p>
        </p:txBody>
      </p:sp>
      <p:sp>
        <p:nvSpPr>
          <p:cNvPr id="60420" name="Rectangle 4"/>
          <p:cNvSpPr>
            <a:spLocks noGrp="1" noRot="1" noChangeAspect="1" noChangeArrowheads="1" noTextEdit="1"/>
          </p:cNvSpPr>
          <p:nvPr>
            <p:ph type="sldImg" idx="2"/>
          </p:nvPr>
        </p:nvSpPr>
        <p:spPr bwMode="auto">
          <a:xfrm>
            <a:off x="1104900" y="696913"/>
            <a:ext cx="4648200" cy="3486150"/>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914400" y="4416425"/>
            <a:ext cx="5029200" cy="41830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8831263"/>
            <a:ext cx="2971800" cy="4651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defRPr>
            </a:lvl1pPr>
          </a:lstStyle>
          <a:p>
            <a:pPr>
              <a:defRPr/>
            </a:pPr>
            <a:endParaRPr lang="en-US"/>
          </a:p>
        </p:txBody>
      </p:sp>
      <p:sp>
        <p:nvSpPr>
          <p:cNvPr id="5127" name="Rectangle 7"/>
          <p:cNvSpPr>
            <a:spLocks noGrp="1" noChangeArrowheads="1"/>
          </p:cNvSpPr>
          <p:nvPr>
            <p:ph type="sldNum" sz="quarter" idx="5"/>
          </p:nvPr>
        </p:nvSpPr>
        <p:spPr bwMode="auto">
          <a:xfrm>
            <a:off x="3886200" y="8831263"/>
            <a:ext cx="2971800" cy="4651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ea typeface="ＭＳ Ｐゴシック" charset="-128"/>
              </a:defRPr>
            </a:lvl1pPr>
          </a:lstStyle>
          <a:p>
            <a:pPr>
              <a:defRPr/>
            </a:pPr>
            <a:fld id="{92E11DD6-2CE1-4DE1-9926-86F14C522790}" type="slidenum">
              <a:rPr lang="en-US"/>
              <a:pPr>
                <a:defRPr/>
              </a:pPr>
              <a:t>‹#›</a:t>
            </a:fld>
            <a:endParaRPr lang="en-US"/>
          </a:p>
        </p:txBody>
      </p:sp>
    </p:spTree>
    <p:extLst>
      <p:ext uri="{BB962C8B-B14F-4D97-AF65-F5344CB8AC3E}">
        <p14:creationId xmlns:p14="http://schemas.microsoft.com/office/powerpoint/2010/main" val="339544472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charset="0"/>
        <a:ea typeface="ＭＳ Ｐゴシック" charset="-128"/>
        <a:cs typeface="+mn-cs"/>
      </a:defRPr>
    </a:lvl1pPr>
    <a:lvl2pPr marL="4572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p:spPr>
        <p:txBody>
          <a:bodyPr/>
          <a:lstStyle/>
          <a:p>
            <a:endParaRPr lang="en-US" smtClean="0">
              <a:ea typeface="ＭＳ Ｐゴシック" pitchFamily="34" charset="-128"/>
            </a:endParaRPr>
          </a:p>
        </p:txBody>
      </p:sp>
      <p:sp>
        <p:nvSpPr>
          <p:cNvPr id="61444" name="Slide Number Placeholder 3"/>
          <p:cNvSpPr>
            <a:spLocks noGrp="1"/>
          </p:cNvSpPr>
          <p:nvPr>
            <p:ph type="sldNum" sz="quarter" idx="5"/>
          </p:nvPr>
        </p:nvSpPr>
        <p:spPr>
          <a:noFill/>
        </p:spPr>
        <p:txBody>
          <a:bodyPr/>
          <a:lstStyle/>
          <a:p>
            <a:fld id="{3B19217B-C3D5-4385-9F9D-7EAB896560B8}" type="slidenum">
              <a:rPr lang="en-US" smtClean="0">
                <a:ea typeface="ＭＳ Ｐゴシック" pitchFamily="34" charset="-128"/>
              </a:rPr>
              <a:pPr/>
              <a:t>14</a:t>
            </a:fld>
            <a:endParaRPr lang="en-US" smtClean="0">
              <a:ea typeface="ＭＳ Ｐゴシック" pitchFamily="34" charset="-128"/>
            </a:endParaRPr>
          </a:p>
        </p:txBody>
      </p:sp>
    </p:spTree>
    <p:extLst>
      <p:ext uri="{BB962C8B-B14F-4D97-AF65-F5344CB8AC3E}">
        <p14:creationId xmlns:p14="http://schemas.microsoft.com/office/powerpoint/2010/main" val="625844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83971" name="Notes Placeholder 2"/>
          <p:cNvSpPr>
            <a:spLocks noGrp="1"/>
          </p:cNvSpPr>
          <p:nvPr>
            <p:ph type="body" idx="1"/>
          </p:nvPr>
        </p:nvSpPr>
        <p:spPr>
          <a:noFill/>
          <a:ln/>
        </p:spPr>
        <p:txBody>
          <a:bodyPr/>
          <a:lstStyle/>
          <a:p>
            <a:endParaRPr lang="en-US" smtClean="0">
              <a:ea typeface="ＭＳ Ｐゴシック" pitchFamily="34" charset="-128"/>
            </a:endParaRPr>
          </a:p>
        </p:txBody>
      </p:sp>
      <p:sp>
        <p:nvSpPr>
          <p:cNvPr id="83972" name="Slide Number Placeholder 3"/>
          <p:cNvSpPr>
            <a:spLocks noGrp="1"/>
          </p:cNvSpPr>
          <p:nvPr>
            <p:ph type="sldNum" sz="quarter" idx="5"/>
          </p:nvPr>
        </p:nvSpPr>
        <p:spPr>
          <a:noFill/>
        </p:spPr>
        <p:txBody>
          <a:bodyPr/>
          <a:lstStyle/>
          <a:p>
            <a:fld id="{639FAEE6-0729-451D-B4DD-5E770A87764B}" type="slidenum">
              <a:rPr lang="en-US" smtClean="0">
                <a:ea typeface="ＭＳ Ｐゴシック" pitchFamily="34" charset="-128"/>
              </a:rPr>
              <a:pPr/>
              <a:t>53</a:t>
            </a:fld>
            <a:endParaRPr lang="en-US" smtClean="0">
              <a:ea typeface="ＭＳ Ｐゴシック" pitchFamily="34" charset="-128"/>
            </a:endParaRPr>
          </a:p>
        </p:txBody>
      </p:sp>
    </p:spTree>
    <p:extLst>
      <p:ext uri="{BB962C8B-B14F-4D97-AF65-F5344CB8AC3E}">
        <p14:creationId xmlns:p14="http://schemas.microsoft.com/office/powerpoint/2010/main" val="13013323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ln/>
        </p:spPr>
      </p:sp>
      <p:sp>
        <p:nvSpPr>
          <p:cNvPr id="94211" name="Notes Placeholder 2"/>
          <p:cNvSpPr>
            <a:spLocks noGrp="1"/>
          </p:cNvSpPr>
          <p:nvPr>
            <p:ph type="body" idx="1"/>
          </p:nvPr>
        </p:nvSpPr>
        <p:spPr>
          <a:noFill/>
          <a:ln/>
        </p:spPr>
        <p:txBody>
          <a:bodyPr/>
          <a:lstStyle/>
          <a:p>
            <a:endParaRPr lang="en-US" smtClean="0">
              <a:ea typeface="ＭＳ Ｐゴシック" pitchFamily="34" charset="-128"/>
            </a:endParaRPr>
          </a:p>
        </p:txBody>
      </p:sp>
      <p:sp>
        <p:nvSpPr>
          <p:cNvPr id="94212" name="Slide Number Placeholder 3"/>
          <p:cNvSpPr>
            <a:spLocks noGrp="1"/>
          </p:cNvSpPr>
          <p:nvPr>
            <p:ph type="sldNum" sz="quarter" idx="5"/>
          </p:nvPr>
        </p:nvSpPr>
        <p:spPr>
          <a:noFill/>
        </p:spPr>
        <p:txBody>
          <a:bodyPr/>
          <a:lstStyle/>
          <a:p>
            <a:fld id="{463C933F-A729-4F02-8D8E-27F03A7BCEF3}" type="slidenum">
              <a:rPr lang="en-US" smtClean="0">
                <a:ea typeface="ＭＳ Ｐゴシック" pitchFamily="34" charset="-128"/>
              </a:rPr>
              <a:pPr/>
              <a:t>55</a:t>
            </a:fld>
            <a:endParaRPr lang="en-US" smtClean="0">
              <a:ea typeface="ＭＳ Ｐゴシック" pitchFamily="34" charset="-128"/>
            </a:endParaRPr>
          </a:p>
        </p:txBody>
      </p:sp>
    </p:spTree>
    <p:extLst>
      <p:ext uri="{BB962C8B-B14F-4D97-AF65-F5344CB8AC3E}">
        <p14:creationId xmlns:p14="http://schemas.microsoft.com/office/powerpoint/2010/main" val="2445198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A22D2918-BF29-4634-9C46-2BAB2442C8C1}" type="slidenum">
              <a:rPr lang="en-US" sz="1200" smtClean="0"/>
              <a:pPr/>
              <a:t>56</a:t>
            </a:fld>
            <a:endParaRPr lang="en-US" sz="1200" smtClean="0"/>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p:spPr>
        <p:txBody>
          <a:bodyPr/>
          <a:lstStyle/>
          <a:p>
            <a:endParaRPr lang="en-US" smtClean="0"/>
          </a:p>
        </p:txBody>
      </p:sp>
    </p:spTree>
    <p:extLst>
      <p:ext uri="{BB962C8B-B14F-4D97-AF65-F5344CB8AC3E}">
        <p14:creationId xmlns:p14="http://schemas.microsoft.com/office/powerpoint/2010/main" val="883222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ln/>
        </p:spPr>
      </p:sp>
      <p:sp>
        <p:nvSpPr>
          <p:cNvPr id="95235" name="Notes Placeholder 2"/>
          <p:cNvSpPr>
            <a:spLocks noGrp="1"/>
          </p:cNvSpPr>
          <p:nvPr>
            <p:ph type="body" idx="1"/>
          </p:nvPr>
        </p:nvSpPr>
        <p:spPr>
          <a:noFill/>
          <a:ln/>
        </p:spPr>
        <p:txBody>
          <a:bodyPr/>
          <a:lstStyle/>
          <a:p>
            <a:endParaRPr lang="en-US" smtClean="0">
              <a:ea typeface="ＭＳ Ｐゴシック" pitchFamily="34" charset="-128"/>
            </a:endParaRPr>
          </a:p>
        </p:txBody>
      </p:sp>
      <p:sp>
        <p:nvSpPr>
          <p:cNvPr id="95236" name="Slide Number Placeholder 3"/>
          <p:cNvSpPr>
            <a:spLocks noGrp="1"/>
          </p:cNvSpPr>
          <p:nvPr>
            <p:ph type="sldNum" sz="quarter" idx="5"/>
          </p:nvPr>
        </p:nvSpPr>
        <p:spPr>
          <a:noFill/>
        </p:spPr>
        <p:txBody>
          <a:bodyPr/>
          <a:lstStyle/>
          <a:p>
            <a:fld id="{DEF7EFD7-E18D-41CA-BA07-CE9A77FCF700}" type="slidenum">
              <a:rPr lang="en-US" smtClean="0">
                <a:ea typeface="ＭＳ Ｐゴシック" pitchFamily="34" charset="-128"/>
              </a:rPr>
              <a:pPr/>
              <a:t>58</a:t>
            </a:fld>
            <a:endParaRPr lang="en-US" smtClean="0">
              <a:ea typeface="ＭＳ Ｐゴシック" pitchFamily="34" charset="-128"/>
            </a:endParaRPr>
          </a:p>
        </p:txBody>
      </p:sp>
    </p:spTree>
    <p:extLst>
      <p:ext uri="{BB962C8B-B14F-4D97-AF65-F5344CB8AC3E}">
        <p14:creationId xmlns:p14="http://schemas.microsoft.com/office/powerpoint/2010/main" val="3101567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ln/>
        </p:spPr>
      </p:sp>
      <p:sp>
        <p:nvSpPr>
          <p:cNvPr id="95235" name="Notes Placeholder 2"/>
          <p:cNvSpPr>
            <a:spLocks noGrp="1"/>
          </p:cNvSpPr>
          <p:nvPr>
            <p:ph type="body" idx="1"/>
          </p:nvPr>
        </p:nvSpPr>
        <p:spPr>
          <a:noFill/>
          <a:ln/>
        </p:spPr>
        <p:txBody>
          <a:bodyPr/>
          <a:lstStyle/>
          <a:p>
            <a:endParaRPr lang="en-US" smtClean="0">
              <a:ea typeface="ＭＳ Ｐゴシック" pitchFamily="34" charset="-128"/>
            </a:endParaRPr>
          </a:p>
        </p:txBody>
      </p:sp>
      <p:sp>
        <p:nvSpPr>
          <p:cNvPr id="95236" name="Slide Number Placeholder 3"/>
          <p:cNvSpPr>
            <a:spLocks noGrp="1"/>
          </p:cNvSpPr>
          <p:nvPr>
            <p:ph type="sldNum" sz="quarter" idx="5"/>
          </p:nvPr>
        </p:nvSpPr>
        <p:spPr>
          <a:noFill/>
        </p:spPr>
        <p:txBody>
          <a:bodyPr/>
          <a:lstStyle/>
          <a:p>
            <a:fld id="{DEF7EFD7-E18D-41CA-BA07-CE9A77FCF700}" type="slidenum">
              <a:rPr lang="en-US" smtClean="0">
                <a:ea typeface="ＭＳ Ｐゴシック" pitchFamily="34" charset="-128"/>
              </a:rPr>
              <a:pPr/>
              <a:t>59</a:t>
            </a:fld>
            <a:endParaRPr lang="en-US" smtClean="0">
              <a:ea typeface="ＭＳ Ｐゴシック" pitchFamily="34" charset="-128"/>
            </a:endParaRPr>
          </a:p>
        </p:txBody>
      </p:sp>
    </p:spTree>
    <p:extLst>
      <p:ext uri="{BB962C8B-B14F-4D97-AF65-F5344CB8AC3E}">
        <p14:creationId xmlns:p14="http://schemas.microsoft.com/office/powerpoint/2010/main" val="1979615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a:ln/>
        </p:spPr>
      </p:sp>
      <p:sp>
        <p:nvSpPr>
          <p:cNvPr id="96259" name="Notes Placeholder 2"/>
          <p:cNvSpPr>
            <a:spLocks noGrp="1"/>
          </p:cNvSpPr>
          <p:nvPr>
            <p:ph type="body" idx="1"/>
          </p:nvPr>
        </p:nvSpPr>
        <p:spPr>
          <a:noFill/>
          <a:ln/>
        </p:spPr>
        <p:txBody>
          <a:bodyPr/>
          <a:lstStyle/>
          <a:p>
            <a:endParaRPr lang="en-US" smtClean="0">
              <a:ea typeface="ＭＳ Ｐゴシック" pitchFamily="34" charset="-128"/>
            </a:endParaRPr>
          </a:p>
        </p:txBody>
      </p:sp>
      <p:sp>
        <p:nvSpPr>
          <p:cNvPr id="96260" name="Slide Number Placeholder 3"/>
          <p:cNvSpPr>
            <a:spLocks noGrp="1"/>
          </p:cNvSpPr>
          <p:nvPr>
            <p:ph type="sldNum" sz="quarter" idx="5"/>
          </p:nvPr>
        </p:nvSpPr>
        <p:spPr>
          <a:noFill/>
        </p:spPr>
        <p:txBody>
          <a:bodyPr/>
          <a:lstStyle/>
          <a:p>
            <a:fld id="{63EACF3D-FA7E-463B-8065-782751B40223}" type="slidenum">
              <a:rPr lang="en-US" smtClean="0">
                <a:ea typeface="ＭＳ Ｐゴシック" pitchFamily="34" charset="-128"/>
              </a:rPr>
              <a:pPr/>
              <a:t>62</a:t>
            </a:fld>
            <a:endParaRPr lang="en-US" smtClean="0">
              <a:ea typeface="ＭＳ Ｐゴシック" pitchFamily="34" charset="-128"/>
            </a:endParaRPr>
          </a:p>
        </p:txBody>
      </p:sp>
    </p:spTree>
    <p:extLst>
      <p:ext uri="{BB962C8B-B14F-4D97-AF65-F5344CB8AC3E}">
        <p14:creationId xmlns:p14="http://schemas.microsoft.com/office/powerpoint/2010/main" val="535527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a:ln/>
        </p:spPr>
      </p:sp>
      <p:sp>
        <p:nvSpPr>
          <p:cNvPr id="96259" name="Notes Placeholder 2"/>
          <p:cNvSpPr>
            <a:spLocks noGrp="1"/>
          </p:cNvSpPr>
          <p:nvPr>
            <p:ph type="body" idx="1"/>
          </p:nvPr>
        </p:nvSpPr>
        <p:spPr>
          <a:noFill/>
          <a:ln/>
        </p:spPr>
        <p:txBody>
          <a:bodyPr/>
          <a:lstStyle/>
          <a:p>
            <a:endParaRPr lang="en-US" smtClean="0">
              <a:ea typeface="ＭＳ Ｐゴシック" pitchFamily="34" charset="-128"/>
            </a:endParaRPr>
          </a:p>
        </p:txBody>
      </p:sp>
      <p:sp>
        <p:nvSpPr>
          <p:cNvPr id="96260" name="Slide Number Placeholder 3"/>
          <p:cNvSpPr>
            <a:spLocks noGrp="1"/>
          </p:cNvSpPr>
          <p:nvPr>
            <p:ph type="sldNum" sz="quarter" idx="5"/>
          </p:nvPr>
        </p:nvSpPr>
        <p:spPr>
          <a:noFill/>
        </p:spPr>
        <p:txBody>
          <a:bodyPr/>
          <a:lstStyle/>
          <a:p>
            <a:fld id="{63EACF3D-FA7E-463B-8065-782751B40223}" type="slidenum">
              <a:rPr lang="en-US" smtClean="0">
                <a:ea typeface="ＭＳ Ｐゴシック" pitchFamily="34" charset="-128"/>
              </a:rPr>
              <a:pPr/>
              <a:t>63</a:t>
            </a:fld>
            <a:endParaRPr lang="en-US" smtClean="0">
              <a:ea typeface="ＭＳ Ｐゴシック" pitchFamily="34" charset="-128"/>
            </a:endParaRPr>
          </a:p>
        </p:txBody>
      </p:sp>
    </p:spTree>
    <p:extLst>
      <p:ext uri="{BB962C8B-B14F-4D97-AF65-F5344CB8AC3E}">
        <p14:creationId xmlns:p14="http://schemas.microsoft.com/office/powerpoint/2010/main" val="18467810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a:ln/>
        </p:spPr>
      </p:sp>
      <p:sp>
        <p:nvSpPr>
          <p:cNvPr id="109571" name="Notes Placeholder 2"/>
          <p:cNvSpPr>
            <a:spLocks noGrp="1"/>
          </p:cNvSpPr>
          <p:nvPr>
            <p:ph type="body" idx="1"/>
          </p:nvPr>
        </p:nvSpPr>
        <p:spPr>
          <a:noFill/>
          <a:ln/>
        </p:spPr>
        <p:txBody>
          <a:bodyPr/>
          <a:lstStyle/>
          <a:p>
            <a:endParaRPr lang="en-US" smtClean="0">
              <a:ea typeface="ＭＳ Ｐゴシック" pitchFamily="34" charset="-128"/>
            </a:endParaRPr>
          </a:p>
        </p:txBody>
      </p:sp>
      <p:sp>
        <p:nvSpPr>
          <p:cNvPr id="109572" name="Slide Number Placeholder 3"/>
          <p:cNvSpPr>
            <a:spLocks noGrp="1"/>
          </p:cNvSpPr>
          <p:nvPr>
            <p:ph type="sldNum" sz="quarter" idx="5"/>
          </p:nvPr>
        </p:nvSpPr>
        <p:spPr>
          <a:noFill/>
        </p:spPr>
        <p:txBody>
          <a:bodyPr/>
          <a:lstStyle/>
          <a:p>
            <a:fld id="{AF3810A7-5AC1-4242-AB8A-38935A49D19E}" type="slidenum">
              <a:rPr lang="en-US" smtClean="0">
                <a:ea typeface="ＭＳ Ｐゴシック" pitchFamily="34" charset="-128"/>
              </a:rPr>
              <a:pPr/>
              <a:t>68</a:t>
            </a:fld>
            <a:endParaRPr lang="en-US" smtClean="0">
              <a:ea typeface="ＭＳ Ｐゴシック" pitchFamily="34" charset="-128"/>
            </a:endParaRPr>
          </a:p>
        </p:txBody>
      </p:sp>
    </p:spTree>
    <p:extLst>
      <p:ext uri="{BB962C8B-B14F-4D97-AF65-F5344CB8AC3E}">
        <p14:creationId xmlns:p14="http://schemas.microsoft.com/office/powerpoint/2010/main" val="33701916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a:ln/>
        </p:spPr>
      </p:sp>
      <p:sp>
        <p:nvSpPr>
          <p:cNvPr id="109571" name="Notes Placeholder 2"/>
          <p:cNvSpPr>
            <a:spLocks noGrp="1"/>
          </p:cNvSpPr>
          <p:nvPr>
            <p:ph type="body" idx="1"/>
          </p:nvPr>
        </p:nvSpPr>
        <p:spPr>
          <a:noFill/>
          <a:ln/>
        </p:spPr>
        <p:txBody>
          <a:bodyPr/>
          <a:lstStyle/>
          <a:p>
            <a:endParaRPr lang="en-US" smtClean="0">
              <a:ea typeface="ＭＳ Ｐゴシック" pitchFamily="34" charset="-128"/>
            </a:endParaRPr>
          </a:p>
        </p:txBody>
      </p:sp>
      <p:sp>
        <p:nvSpPr>
          <p:cNvPr id="109572" name="Slide Number Placeholder 3"/>
          <p:cNvSpPr>
            <a:spLocks noGrp="1"/>
          </p:cNvSpPr>
          <p:nvPr>
            <p:ph type="sldNum" sz="quarter" idx="5"/>
          </p:nvPr>
        </p:nvSpPr>
        <p:spPr>
          <a:noFill/>
        </p:spPr>
        <p:txBody>
          <a:bodyPr/>
          <a:lstStyle/>
          <a:p>
            <a:fld id="{AF3810A7-5AC1-4242-AB8A-38935A49D19E}" type="slidenum">
              <a:rPr lang="en-US" smtClean="0">
                <a:ea typeface="ＭＳ Ｐゴシック" pitchFamily="34" charset="-128"/>
              </a:rPr>
              <a:pPr/>
              <a:t>69</a:t>
            </a:fld>
            <a:endParaRPr lang="en-US" smtClean="0">
              <a:ea typeface="ＭＳ Ｐゴシック" pitchFamily="34" charset="-128"/>
            </a:endParaRPr>
          </a:p>
        </p:txBody>
      </p:sp>
    </p:spTree>
    <p:extLst>
      <p:ext uri="{BB962C8B-B14F-4D97-AF65-F5344CB8AC3E}">
        <p14:creationId xmlns:p14="http://schemas.microsoft.com/office/powerpoint/2010/main" val="26699425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Rot="1" noChangeAspect="1" noChangeArrowheads="1"/>
          </p:cNvSpPr>
          <p:nvPr>
            <p:ph type="sldImg"/>
          </p:nvPr>
        </p:nvSpPr>
        <p:spPr bwMode="auto">
          <a:xfrm>
            <a:off x="995363" y="739775"/>
            <a:ext cx="4868862" cy="3651250"/>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2515" name="Rectangle 3"/>
          <p:cNvSpPr>
            <a:spLocks noGrp="1" noChangeArrowheads="1"/>
          </p:cNvSpPr>
          <p:nvPr>
            <p:ph type="body" idx="1"/>
          </p:nvPr>
        </p:nvSpPr>
        <p:spPr bwMode="auto">
          <a:xfrm>
            <a:off x="914400" y="4643438"/>
            <a:ext cx="5029200" cy="43973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en-US" altLang="en-US"/>
          </a:p>
        </p:txBody>
      </p:sp>
    </p:spTree>
    <p:extLst>
      <p:ext uri="{BB962C8B-B14F-4D97-AF65-F5344CB8AC3E}">
        <p14:creationId xmlns:p14="http://schemas.microsoft.com/office/powerpoint/2010/main" val="1567318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p:spPr>
        <p:txBody>
          <a:bodyPr/>
          <a:lstStyle/>
          <a:p>
            <a:endParaRPr lang="en-US" smtClean="0">
              <a:ea typeface="ＭＳ Ｐゴシック" pitchFamily="34" charset="-128"/>
            </a:endParaRPr>
          </a:p>
        </p:txBody>
      </p:sp>
      <p:sp>
        <p:nvSpPr>
          <p:cNvPr id="72708" name="Slide Number Placeholder 3"/>
          <p:cNvSpPr>
            <a:spLocks noGrp="1"/>
          </p:cNvSpPr>
          <p:nvPr>
            <p:ph type="sldNum" sz="quarter" idx="5"/>
          </p:nvPr>
        </p:nvSpPr>
        <p:spPr>
          <a:noFill/>
        </p:spPr>
        <p:txBody>
          <a:bodyPr/>
          <a:lstStyle/>
          <a:p>
            <a:fld id="{C32F544B-5075-4FDF-BE51-14337A6C50E6}" type="slidenum">
              <a:rPr lang="en-US" smtClean="0">
                <a:ea typeface="ＭＳ Ｐゴシック" pitchFamily="34" charset="-128"/>
              </a:rPr>
              <a:pPr/>
              <a:t>21</a:t>
            </a:fld>
            <a:endParaRPr lang="en-US" smtClean="0">
              <a:ea typeface="ＭＳ Ｐゴシック" pitchFamily="34" charset="-128"/>
            </a:endParaRPr>
          </a:p>
        </p:txBody>
      </p:sp>
    </p:spTree>
    <p:extLst>
      <p:ext uri="{BB962C8B-B14F-4D97-AF65-F5344CB8AC3E}">
        <p14:creationId xmlns:p14="http://schemas.microsoft.com/office/powerpoint/2010/main" val="2589161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F082FF-1BE6-4DC0-9B59-7F972A51BCF6}" type="slidenum">
              <a:rPr lang="en-US" altLang="en-US"/>
              <a:pPr/>
              <a:t>92</a:t>
            </a:fld>
            <a:endParaRPr lang="en-US" altLang="en-US"/>
          </a:p>
        </p:txBody>
      </p:sp>
      <p:sp>
        <p:nvSpPr>
          <p:cNvPr id="1043458" name="Rectangle 2"/>
          <p:cNvSpPr>
            <a:spLocks noGrp="1" noRot="1" noChangeAspect="1" noChangeArrowheads="1" noTextEdit="1"/>
          </p:cNvSpPr>
          <p:nvPr>
            <p:ph type="sldImg"/>
          </p:nvPr>
        </p:nvSpPr>
        <p:spPr>
          <a:ln/>
        </p:spPr>
      </p:sp>
      <p:sp>
        <p:nvSpPr>
          <p:cNvPr id="1043459" name="Rectangle 3"/>
          <p:cNvSpPr>
            <a:spLocks noGrp="1" noChangeArrowheads="1"/>
          </p:cNvSpPr>
          <p:nvPr>
            <p:ph type="body" idx="1"/>
          </p:nvPr>
        </p:nvSpPr>
        <p:spPr/>
        <p:txBody>
          <a:bodyPr/>
          <a:lstStyle/>
          <a:p>
            <a:r>
              <a:rPr lang="en-US" altLang="ko-KR">
                <a:ea typeface="굴림" pitchFamily="50" charset="-127"/>
              </a:rPr>
              <a:t>sedr42021_0345a.jpg</a:t>
            </a:r>
          </a:p>
        </p:txBody>
      </p:sp>
    </p:spTree>
    <p:extLst>
      <p:ext uri="{BB962C8B-B14F-4D97-AF65-F5344CB8AC3E}">
        <p14:creationId xmlns:p14="http://schemas.microsoft.com/office/powerpoint/2010/main" val="8958489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2E2477F-E5E3-4B14-ACFA-D62423CD1D56}" type="slidenum">
              <a:rPr lang="en-US">
                <a:latin typeface="Calibri" panose="020F0502020204030204" pitchFamily="34" charset="0"/>
              </a:rPr>
              <a:pPr eaLnBrk="1" hangingPunct="1"/>
              <a:t>106</a:t>
            </a:fld>
            <a:endParaRPr lang="en-US">
              <a:latin typeface="Calibri" panose="020F0502020204030204" pitchFamily="34" charset="0"/>
            </a:endParaRPr>
          </a:p>
        </p:txBody>
      </p:sp>
      <p:sp>
        <p:nvSpPr>
          <p:cNvPr id="118787"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8"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726992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p:spPr>
        <p:txBody>
          <a:bodyPr/>
          <a:lstStyle/>
          <a:p>
            <a:endParaRPr lang="en-US" smtClean="0">
              <a:ea typeface="ＭＳ Ｐゴシック" pitchFamily="34" charset="-128"/>
            </a:endParaRPr>
          </a:p>
        </p:txBody>
      </p:sp>
      <p:sp>
        <p:nvSpPr>
          <p:cNvPr id="73732" name="Slide Number Placeholder 3"/>
          <p:cNvSpPr>
            <a:spLocks noGrp="1"/>
          </p:cNvSpPr>
          <p:nvPr>
            <p:ph type="sldNum" sz="quarter" idx="5"/>
          </p:nvPr>
        </p:nvSpPr>
        <p:spPr>
          <a:noFill/>
        </p:spPr>
        <p:txBody>
          <a:bodyPr/>
          <a:lstStyle/>
          <a:p>
            <a:fld id="{FB8FFA6B-AAB7-4D75-87C9-81F8C2AFD046}" type="slidenum">
              <a:rPr lang="en-US" smtClean="0">
                <a:ea typeface="ＭＳ Ｐゴシック" pitchFamily="34" charset="-128"/>
              </a:rPr>
              <a:pPr/>
              <a:t>22</a:t>
            </a:fld>
            <a:endParaRPr lang="en-US" smtClean="0">
              <a:ea typeface="ＭＳ Ｐゴシック" pitchFamily="34" charset="-128"/>
            </a:endParaRPr>
          </a:p>
        </p:txBody>
      </p:sp>
    </p:spTree>
    <p:extLst>
      <p:ext uri="{BB962C8B-B14F-4D97-AF65-F5344CB8AC3E}">
        <p14:creationId xmlns:p14="http://schemas.microsoft.com/office/powerpoint/2010/main" val="1829687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Rot="1" noChangeAspect="1" noChangeArrowheads="1"/>
          </p:cNvSpPr>
          <p:nvPr>
            <p:ph type="sldImg"/>
          </p:nvPr>
        </p:nvSpPr>
        <p:spPr bwMode="auto">
          <a:xfrm>
            <a:off x="995363" y="739775"/>
            <a:ext cx="4868862" cy="3651250"/>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3059" name="Rectangle 3"/>
          <p:cNvSpPr>
            <a:spLocks noGrp="1" noChangeArrowheads="1"/>
          </p:cNvSpPr>
          <p:nvPr>
            <p:ph type="body" idx="1"/>
          </p:nvPr>
        </p:nvSpPr>
        <p:spPr bwMode="auto">
          <a:xfrm>
            <a:off x="914400" y="4643438"/>
            <a:ext cx="5029200" cy="43973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en-US" altLang="en-US"/>
          </a:p>
        </p:txBody>
      </p:sp>
    </p:spTree>
    <p:extLst>
      <p:ext uri="{BB962C8B-B14F-4D97-AF65-F5344CB8AC3E}">
        <p14:creationId xmlns:p14="http://schemas.microsoft.com/office/powerpoint/2010/main" val="1022052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a:ln/>
        </p:spPr>
      </p:sp>
      <p:sp>
        <p:nvSpPr>
          <p:cNvPr id="108547" name="Notes Placeholder 2"/>
          <p:cNvSpPr>
            <a:spLocks noGrp="1"/>
          </p:cNvSpPr>
          <p:nvPr>
            <p:ph type="body" idx="1"/>
          </p:nvPr>
        </p:nvSpPr>
        <p:spPr>
          <a:noFill/>
          <a:ln/>
        </p:spPr>
        <p:txBody>
          <a:bodyPr/>
          <a:lstStyle/>
          <a:p>
            <a:endParaRPr lang="en-US" smtClean="0">
              <a:ea typeface="ＭＳ Ｐゴシック" pitchFamily="34" charset="-128"/>
            </a:endParaRPr>
          </a:p>
        </p:txBody>
      </p:sp>
      <p:sp>
        <p:nvSpPr>
          <p:cNvPr id="108548" name="Slide Number Placeholder 3"/>
          <p:cNvSpPr>
            <a:spLocks noGrp="1"/>
          </p:cNvSpPr>
          <p:nvPr>
            <p:ph type="sldNum" sz="quarter" idx="5"/>
          </p:nvPr>
        </p:nvSpPr>
        <p:spPr>
          <a:noFill/>
        </p:spPr>
        <p:txBody>
          <a:bodyPr/>
          <a:lstStyle/>
          <a:p>
            <a:fld id="{299DF306-B7EE-450F-87F2-FD35212FDB39}" type="slidenum">
              <a:rPr lang="en-US" smtClean="0">
                <a:ea typeface="ＭＳ Ｐゴシック" pitchFamily="34" charset="-128"/>
              </a:rPr>
              <a:pPr/>
              <a:t>37</a:t>
            </a:fld>
            <a:endParaRPr lang="en-US" smtClean="0">
              <a:ea typeface="ＭＳ Ｐゴシック" pitchFamily="34" charset="-128"/>
            </a:endParaRPr>
          </a:p>
        </p:txBody>
      </p:sp>
    </p:spTree>
    <p:extLst>
      <p:ext uri="{BB962C8B-B14F-4D97-AF65-F5344CB8AC3E}">
        <p14:creationId xmlns:p14="http://schemas.microsoft.com/office/powerpoint/2010/main" val="1783359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a:ln/>
        </p:spPr>
      </p:sp>
      <p:sp>
        <p:nvSpPr>
          <p:cNvPr id="108547" name="Notes Placeholder 2"/>
          <p:cNvSpPr>
            <a:spLocks noGrp="1"/>
          </p:cNvSpPr>
          <p:nvPr>
            <p:ph type="body" idx="1"/>
          </p:nvPr>
        </p:nvSpPr>
        <p:spPr>
          <a:noFill/>
          <a:ln/>
        </p:spPr>
        <p:txBody>
          <a:bodyPr/>
          <a:lstStyle/>
          <a:p>
            <a:endParaRPr lang="en-US" smtClean="0">
              <a:ea typeface="ＭＳ Ｐゴシック" pitchFamily="34" charset="-128"/>
            </a:endParaRPr>
          </a:p>
        </p:txBody>
      </p:sp>
      <p:sp>
        <p:nvSpPr>
          <p:cNvPr id="108548" name="Slide Number Placeholder 3"/>
          <p:cNvSpPr>
            <a:spLocks noGrp="1"/>
          </p:cNvSpPr>
          <p:nvPr>
            <p:ph type="sldNum" sz="quarter" idx="5"/>
          </p:nvPr>
        </p:nvSpPr>
        <p:spPr>
          <a:noFill/>
        </p:spPr>
        <p:txBody>
          <a:bodyPr/>
          <a:lstStyle/>
          <a:p>
            <a:fld id="{299DF306-B7EE-450F-87F2-FD35212FDB39}" type="slidenum">
              <a:rPr lang="en-US" smtClean="0">
                <a:ea typeface="ＭＳ Ｐゴシック" pitchFamily="34" charset="-128"/>
              </a:rPr>
              <a:pPr/>
              <a:t>38</a:t>
            </a:fld>
            <a:endParaRPr lang="en-US" smtClean="0">
              <a:ea typeface="ＭＳ Ｐゴシック" pitchFamily="34" charset="-128"/>
            </a:endParaRPr>
          </a:p>
        </p:txBody>
      </p:sp>
    </p:spTree>
    <p:extLst>
      <p:ext uri="{BB962C8B-B14F-4D97-AF65-F5344CB8AC3E}">
        <p14:creationId xmlns:p14="http://schemas.microsoft.com/office/powerpoint/2010/main" val="3214720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a:ln/>
        </p:spPr>
      </p:sp>
      <p:sp>
        <p:nvSpPr>
          <p:cNvPr id="15363" name="Notes Placeholder 2"/>
          <p:cNvSpPr>
            <a:spLocks noGrp="1"/>
          </p:cNvSpPr>
          <p:nvPr>
            <p:ph type="body" idx="1"/>
          </p:nvPr>
        </p:nvSpPr>
        <p:spPr>
          <a:noFill/>
        </p:spPr>
        <p:txBody>
          <a:bodyPr/>
          <a:lstStyle/>
          <a:p>
            <a:r>
              <a:rPr lang="en-US" altLang="en-US" smtClean="0">
                <a:latin typeface="Arial" panose="020B0604020202020204" pitchFamily="34" charset="0"/>
              </a:rPr>
              <a:t>The holes and electrons are randomly distributed in the material.</a:t>
            </a:r>
          </a:p>
        </p:txBody>
      </p:sp>
      <p:sp>
        <p:nvSpPr>
          <p:cNvPr id="15364" name="Slide Number Placeholder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6BA0448-84BA-44D1-B61F-010C78F14C73}" type="slidenum">
              <a:rPr lang="en-US" altLang="en-US"/>
              <a:pPr>
                <a:spcBef>
                  <a:spcPct val="0"/>
                </a:spcBef>
              </a:pPr>
              <a:t>47</a:t>
            </a:fld>
            <a:endParaRPr lang="en-US" altLang="en-US"/>
          </a:p>
        </p:txBody>
      </p:sp>
    </p:spTree>
    <p:extLst>
      <p:ext uri="{BB962C8B-B14F-4D97-AF65-F5344CB8AC3E}">
        <p14:creationId xmlns:p14="http://schemas.microsoft.com/office/powerpoint/2010/main" val="3398222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a:ln/>
        </p:spPr>
      </p:sp>
      <p:sp>
        <p:nvSpPr>
          <p:cNvPr id="13315" name="Notes Placeholder 2"/>
          <p:cNvSpPr>
            <a:spLocks noGrp="1"/>
          </p:cNvSpPr>
          <p:nvPr>
            <p:ph type="body" idx="1"/>
          </p:nvPr>
        </p:nvSpPr>
        <p:spPr>
          <a:noFill/>
        </p:spPr>
        <p:txBody>
          <a:bodyPr/>
          <a:lstStyle/>
          <a:p>
            <a:r>
              <a:rPr lang="en-US" altLang="en-US" smtClean="0">
                <a:latin typeface="Arial" panose="020B0604020202020204" pitchFamily="34" charset="0"/>
              </a:rPr>
              <a:t>We are assuming pure Crystalline semiconductors as opposed to amorphous semiconductor materials</a:t>
            </a:r>
          </a:p>
        </p:txBody>
      </p:sp>
      <p:sp>
        <p:nvSpPr>
          <p:cNvPr id="13316" name="Slide Number Placeholder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0BD9B93-8981-473D-A8B3-A9B41C70EC94}" type="slidenum">
              <a:rPr lang="en-US" altLang="en-US"/>
              <a:pPr>
                <a:spcBef>
                  <a:spcPct val="0"/>
                </a:spcBef>
              </a:pPr>
              <a:t>48</a:t>
            </a:fld>
            <a:endParaRPr lang="en-US" altLang="en-US"/>
          </a:p>
        </p:txBody>
      </p:sp>
    </p:spTree>
    <p:extLst>
      <p:ext uri="{BB962C8B-B14F-4D97-AF65-F5344CB8AC3E}">
        <p14:creationId xmlns:p14="http://schemas.microsoft.com/office/powerpoint/2010/main" val="807415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a:ln/>
        </p:spPr>
      </p:sp>
      <p:sp>
        <p:nvSpPr>
          <p:cNvPr id="17411" name="Notes Placeholder 2"/>
          <p:cNvSpPr>
            <a:spLocks noGrp="1"/>
          </p:cNvSpPr>
          <p:nvPr>
            <p:ph type="body" idx="1"/>
          </p:nvPr>
        </p:nvSpPr>
        <p:spPr>
          <a:noFill/>
        </p:spPr>
        <p:txBody>
          <a:bodyPr/>
          <a:lstStyle/>
          <a:p>
            <a:r>
              <a:rPr lang="en-US" altLang="en-US" smtClean="0">
                <a:latin typeface="Arial" panose="020B0604020202020204" pitchFamily="34" charset="0"/>
              </a:rPr>
              <a:t>This is the Fermi-Dirac distribution.  See </a:t>
            </a:r>
            <a:r>
              <a:rPr lang="en-US" altLang="en-US" u="sng" smtClean="0">
                <a:latin typeface="Arial" panose="020B0604020202020204" pitchFamily="34" charset="0"/>
              </a:rPr>
              <a:t>http://DoctorD.webhop.net/Courses/BEI/EE231/supplement1_carrierconc.pdf</a:t>
            </a:r>
            <a:endParaRPr lang="en-US" altLang="en-US" smtClean="0">
              <a:latin typeface="Arial" panose="020B0604020202020204" pitchFamily="34" charset="0"/>
            </a:endParaRPr>
          </a:p>
        </p:txBody>
      </p:sp>
      <p:sp>
        <p:nvSpPr>
          <p:cNvPr id="17412" name="Slide Number Placeholder 3"/>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578E2E5-8D79-49F7-8BD3-B5423E14B8E6}" type="slidenum">
              <a:rPr lang="en-US" altLang="en-US"/>
              <a:pPr>
                <a:spcBef>
                  <a:spcPct val="0"/>
                </a:spcBef>
              </a:pPr>
              <a:t>51</a:t>
            </a:fld>
            <a:endParaRPr lang="en-US" altLang="en-US"/>
          </a:p>
        </p:txBody>
      </p:sp>
    </p:spTree>
    <p:extLst>
      <p:ext uri="{BB962C8B-B14F-4D97-AF65-F5344CB8AC3E}">
        <p14:creationId xmlns:p14="http://schemas.microsoft.com/office/powerpoint/2010/main" val="1502854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Footer Placeholder 4"/>
          <p:cNvSpPr>
            <a:spLocks noGrp="1"/>
          </p:cNvSpPr>
          <p:nvPr>
            <p:ph type="ftr" sz="quarter" idx="10"/>
          </p:nvPr>
        </p:nvSpPr>
        <p:spPr>
          <a:xfrm>
            <a:off x="76200" y="6553200"/>
            <a:ext cx="2895600" cy="304800"/>
          </a:xfrm>
        </p:spPr>
        <p:txBody>
          <a:bodyPr/>
          <a:lstStyle>
            <a:lvl1pPr>
              <a:defRPr>
                <a:ea typeface="+mn-ea"/>
              </a:defRPr>
            </a:lvl1pPr>
          </a:lstStyle>
          <a:p>
            <a:pPr>
              <a:defRPr/>
            </a:pPr>
            <a:r>
              <a:rPr lang="nl-NL"/>
              <a:t>NJIT ECE-271 Dr. S. Levkov</a:t>
            </a:r>
            <a:endParaRPr lang="en-US" dirty="0"/>
          </a:p>
        </p:txBody>
      </p:sp>
      <p:sp>
        <p:nvSpPr>
          <p:cNvPr id="5" name="Slide Number Placeholder 5"/>
          <p:cNvSpPr>
            <a:spLocks noGrp="1"/>
          </p:cNvSpPr>
          <p:nvPr>
            <p:ph type="sldNum" sz="quarter" idx="11"/>
          </p:nvPr>
        </p:nvSpPr>
        <p:spPr/>
        <p:txBody>
          <a:bodyPr/>
          <a:lstStyle>
            <a:lvl1pPr>
              <a:defRPr sz="1000"/>
            </a:lvl1pPr>
          </a:lstStyle>
          <a:p>
            <a:pPr>
              <a:defRPr/>
            </a:pPr>
            <a:r>
              <a:rPr lang="en-US"/>
              <a:t> </a:t>
            </a:r>
            <a:r>
              <a:rPr lang="en-US" b="1"/>
              <a:t>Chap 2 - </a:t>
            </a:r>
            <a:fld id="{8BB878FA-5E94-47EF-B8F4-16E3E9F868B5}" type="slidenum">
              <a:rPr lang="en-US" b="1"/>
              <a:pPr>
                <a:defRPr/>
              </a:pPr>
              <a:t>‹#›</a:t>
            </a:fld>
            <a:endParaRPr lang="en-US"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7772400" cy="533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2133600"/>
            <a:ext cx="3810000" cy="39624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Online Image Placeholder 3"/>
          <p:cNvSpPr>
            <a:spLocks noGrp="1"/>
          </p:cNvSpPr>
          <p:nvPr>
            <p:ph type="clipArt" sz="half" idx="2"/>
          </p:nvPr>
        </p:nvSpPr>
        <p:spPr>
          <a:xfrm>
            <a:off x="4648200" y="2133600"/>
            <a:ext cx="3810000" cy="3962400"/>
          </a:xfrm>
        </p:spPr>
        <p:txBody>
          <a:bodyPr/>
          <a:lstStyle/>
          <a:p>
            <a:endParaRPr lang="en-US"/>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US" alt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r>
              <a:rPr lang="en-US" altLang="en-US"/>
              <a:t>Chapter 8 - Semiconductor Technology</a:t>
            </a:r>
          </a:p>
        </p:txBody>
      </p:sp>
      <p:sp>
        <p:nvSpPr>
          <p:cNvPr id="7" name="Slide Number Placeholder 6"/>
          <p:cNvSpPr>
            <a:spLocks noGrp="1"/>
          </p:cNvSpPr>
          <p:nvPr>
            <p:ph type="sldNum" sz="quarter" idx="12"/>
          </p:nvPr>
        </p:nvSpPr>
        <p:spPr>
          <a:xfrm>
            <a:off x="6553200" y="6248400"/>
            <a:ext cx="1905000" cy="457200"/>
          </a:xfrm>
        </p:spPr>
        <p:txBody>
          <a:bodyPr/>
          <a:lstStyle>
            <a:lvl1pPr>
              <a:defRPr/>
            </a:lvl1pPr>
          </a:lstStyle>
          <a:p>
            <a:fld id="{FE0EAFC3-AE23-4F43-BDE7-20AD2F6BD148}" type="slidenum">
              <a:rPr lang="en-US" altLang="en-US"/>
              <a:pPr/>
              <a:t>‹#›</a:t>
            </a:fld>
            <a:endParaRPr lang="en-US" altLang="en-US"/>
          </a:p>
        </p:txBody>
      </p:sp>
    </p:spTree>
    <p:extLst>
      <p:ext uri="{BB962C8B-B14F-4D97-AF65-F5344CB8AC3E}">
        <p14:creationId xmlns:p14="http://schemas.microsoft.com/office/powerpoint/2010/main" val="3324723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4"/>
          <p:cNvSpPr>
            <a:spLocks noGrp="1"/>
          </p:cNvSpPr>
          <p:nvPr>
            <p:ph type="ftr" sz="quarter" idx="10"/>
          </p:nvPr>
        </p:nvSpPr>
        <p:spPr/>
        <p:txBody>
          <a:bodyPr/>
          <a:lstStyle>
            <a:lvl1pPr>
              <a:defRPr>
                <a:ea typeface="+mn-ea"/>
              </a:defRPr>
            </a:lvl1pPr>
          </a:lstStyle>
          <a:p>
            <a:pPr>
              <a:defRPr/>
            </a:pPr>
            <a:r>
              <a:rPr lang="nl-NL"/>
              <a:t>NJIT ECE-271 Dr. S. Levkov</a:t>
            </a:r>
            <a:endParaRPr lang="en-US" dirty="0"/>
          </a:p>
        </p:txBody>
      </p:sp>
      <p:sp>
        <p:nvSpPr>
          <p:cNvPr id="5" name="Slide Number Placeholder 5"/>
          <p:cNvSpPr>
            <a:spLocks noGrp="1"/>
          </p:cNvSpPr>
          <p:nvPr>
            <p:ph type="sldNum" sz="quarter" idx="11"/>
          </p:nvPr>
        </p:nvSpPr>
        <p:spPr/>
        <p:txBody>
          <a:bodyPr/>
          <a:lstStyle>
            <a:lvl1pPr>
              <a:defRPr/>
            </a:lvl1pPr>
          </a:lstStyle>
          <a:p>
            <a:pPr>
              <a:defRPr/>
            </a:pPr>
            <a:r>
              <a:rPr lang="en-US"/>
              <a:t> </a:t>
            </a:r>
            <a:r>
              <a:rPr lang="en-US" b="1"/>
              <a:t>Chap 2 - </a:t>
            </a:r>
            <a:fld id="{1657F6E2-1B61-425E-A0FF-A3723C4045EF}" type="slidenum">
              <a:rPr lang="en-US" b="1"/>
              <a:pPr>
                <a:defRPr/>
              </a:pPr>
              <a:t>‹#›</a:t>
            </a:fld>
            <a:endParaRPr lang="en-US" b="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752600"/>
            <a:ext cx="38100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752600"/>
            <a:ext cx="38100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5"/>
          <p:cNvSpPr>
            <a:spLocks noGrp="1"/>
          </p:cNvSpPr>
          <p:nvPr>
            <p:ph type="ftr" sz="quarter" idx="10"/>
          </p:nvPr>
        </p:nvSpPr>
        <p:spPr/>
        <p:txBody>
          <a:bodyPr/>
          <a:lstStyle>
            <a:lvl1pPr>
              <a:defRPr>
                <a:ea typeface="+mn-ea"/>
              </a:defRPr>
            </a:lvl1pPr>
          </a:lstStyle>
          <a:p>
            <a:pPr>
              <a:defRPr/>
            </a:pPr>
            <a:r>
              <a:rPr lang="nl-NL"/>
              <a:t>NJIT ECE-271 Dr. S. Levkov</a:t>
            </a:r>
            <a:endParaRPr lang="en-US" dirty="0"/>
          </a:p>
        </p:txBody>
      </p:sp>
      <p:sp>
        <p:nvSpPr>
          <p:cNvPr id="6" name="Slide Number Placeholder 6"/>
          <p:cNvSpPr>
            <a:spLocks noGrp="1"/>
          </p:cNvSpPr>
          <p:nvPr>
            <p:ph type="sldNum" sz="quarter" idx="11"/>
          </p:nvPr>
        </p:nvSpPr>
        <p:spPr/>
        <p:txBody>
          <a:bodyPr/>
          <a:lstStyle>
            <a:lvl1pPr>
              <a:defRPr/>
            </a:lvl1pPr>
          </a:lstStyle>
          <a:p>
            <a:pPr>
              <a:defRPr/>
            </a:pPr>
            <a:r>
              <a:rPr lang="en-US"/>
              <a:t> </a:t>
            </a:r>
            <a:r>
              <a:rPr lang="en-US" b="1"/>
              <a:t>Chap 2 - </a:t>
            </a:r>
            <a:fld id="{A5A71770-47E8-4D30-AF29-C8BE53715520}" type="slidenum">
              <a:rPr lang="en-US" b="1"/>
              <a:pPr>
                <a:defRPr/>
              </a:pPr>
              <a:t>‹#›</a:t>
            </a:fld>
            <a:endParaRPr lang="en-US" b="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3"/>
          <p:cNvSpPr>
            <a:spLocks noGrp="1"/>
          </p:cNvSpPr>
          <p:nvPr>
            <p:ph type="ftr" sz="quarter" idx="10"/>
          </p:nvPr>
        </p:nvSpPr>
        <p:spPr/>
        <p:txBody>
          <a:bodyPr/>
          <a:lstStyle>
            <a:lvl1pPr>
              <a:defRPr>
                <a:ea typeface="+mn-ea"/>
              </a:defRPr>
            </a:lvl1pPr>
          </a:lstStyle>
          <a:p>
            <a:pPr>
              <a:defRPr/>
            </a:pPr>
            <a:r>
              <a:rPr lang="nl-NL"/>
              <a:t>NJIT ECE-271 Dr. S. Levkov</a:t>
            </a:r>
            <a:endParaRPr lang="en-US" dirty="0"/>
          </a:p>
        </p:txBody>
      </p:sp>
      <p:sp>
        <p:nvSpPr>
          <p:cNvPr id="4" name="Slide Number Placeholder 4"/>
          <p:cNvSpPr>
            <a:spLocks noGrp="1"/>
          </p:cNvSpPr>
          <p:nvPr>
            <p:ph type="sldNum" sz="quarter" idx="11"/>
          </p:nvPr>
        </p:nvSpPr>
        <p:spPr/>
        <p:txBody>
          <a:bodyPr/>
          <a:lstStyle>
            <a:lvl1pPr>
              <a:defRPr/>
            </a:lvl1pPr>
          </a:lstStyle>
          <a:p>
            <a:pPr>
              <a:defRPr/>
            </a:pPr>
            <a:r>
              <a:rPr lang="en-US"/>
              <a:t> </a:t>
            </a:r>
            <a:r>
              <a:rPr lang="en-US" b="1"/>
              <a:t>Chap 2 - </a:t>
            </a:r>
            <a:fld id="{B0B9ABCA-7695-4FBF-B48C-066E88C93A11}" type="slidenum">
              <a:rPr lang="en-US" b="1"/>
              <a:pPr>
                <a:defRPr/>
              </a:pPr>
              <a:t>‹#›</a:t>
            </a:fld>
            <a:endParaRPr lang="en-US" b="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533400"/>
            <a:ext cx="7772400" cy="990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752600"/>
            <a:ext cx="3810000" cy="4343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752600"/>
            <a:ext cx="3810000" cy="4343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5"/>
          <p:cNvSpPr>
            <a:spLocks noGrp="1"/>
          </p:cNvSpPr>
          <p:nvPr>
            <p:ph type="ftr" sz="quarter" idx="10"/>
          </p:nvPr>
        </p:nvSpPr>
        <p:spPr/>
        <p:txBody>
          <a:bodyPr/>
          <a:lstStyle>
            <a:lvl1pPr>
              <a:defRPr>
                <a:ea typeface="+mn-ea"/>
              </a:defRPr>
            </a:lvl1pPr>
          </a:lstStyle>
          <a:p>
            <a:pPr>
              <a:defRPr/>
            </a:pPr>
            <a:r>
              <a:rPr lang="nl-NL"/>
              <a:t>NJIT ECE-271 Dr. S. Levkov</a:t>
            </a:r>
            <a:endParaRPr lang="en-US" dirty="0"/>
          </a:p>
        </p:txBody>
      </p:sp>
      <p:sp>
        <p:nvSpPr>
          <p:cNvPr id="6" name="Slide Number Placeholder 6"/>
          <p:cNvSpPr>
            <a:spLocks noGrp="1"/>
          </p:cNvSpPr>
          <p:nvPr>
            <p:ph type="sldNum" sz="quarter" idx="11"/>
          </p:nvPr>
        </p:nvSpPr>
        <p:spPr/>
        <p:txBody>
          <a:bodyPr/>
          <a:lstStyle>
            <a:lvl1pPr>
              <a:defRPr/>
            </a:lvl1pPr>
          </a:lstStyle>
          <a:p>
            <a:pPr>
              <a:defRPr/>
            </a:pPr>
            <a:r>
              <a:rPr lang="en-US"/>
              <a:t> </a:t>
            </a:r>
            <a:r>
              <a:rPr lang="en-US" b="1"/>
              <a:t>Chap 2 - </a:t>
            </a:r>
            <a:fld id="{0489AB25-4E91-4373-83DE-8E7C1F9CD726}" type="slidenum">
              <a:rPr lang="en-US" b="1"/>
              <a:pPr>
                <a:defRPr/>
              </a:pPr>
              <a:t>‹#›</a:t>
            </a:fld>
            <a:endParaRPr lang="en-US" b="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CA6A4163-E31C-4CEF-9044-16F3D0BBF21B}" type="datetimeFigureOut">
              <a:rPr lang="en-GB"/>
              <a:pPr>
                <a:defRPr/>
              </a:pPr>
              <a:t>08/03/2022</a:t>
            </a:fld>
            <a:endParaRPr lang="en-GB"/>
          </a:p>
        </p:txBody>
      </p:sp>
      <p:sp>
        <p:nvSpPr>
          <p:cNvPr id="3" name="Footer Placeholder 4"/>
          <p:cNvSpPr>
            <a:spLocks noGrp="1"/>
          </p:cNvSpPr>
          <p:nvPr>
            <p:ph type="ftr" sz="quarter" idx="11"/>
          </p:nvPr>
        </p:nvSpPr>
        <p:spPr/>
        <p:txBody>
          <a:bodyPr/>
          <a:lstStyle>
            <a:lvl1pPr>
              <a:defRPr/>
            </a:lvl1pPr>
          </a:lstStyle>
          <a:p>
            <a:pPr>
              <a:defRPr/>
            </a:pPr>
            <a:endParaRPr lang="en-GB"/>
          </a:p>
        </p:txBody>
      </p:sp>
      <p:sp>
        <p:nvSpPr>
          <p:cNvPr id="4" name="Slide Number Placeholder 5"/>
          <p:cNvSpPr>
            <a:spLocks noGrp="1"/>
          </p:cNvSpPr>
          <p:nvPr>
            <p:ph type="sldNum" sz="quarter" idx="12"/>
          </p:nvPr>
        </p:nvSpPr>
        <p:spPr/>
        <p:txBody>
          <a:bodyPr/>
          <a:lstStyle>
            <a:lvl1pPr>
              <a:defRPr/>
            </a:lvl1pPr>
          </a:lstStyle>
          <a:p>
            <a:fld id="{4C1AF2C5-BA47-4F2C-8A86-F11FB61E41A4}" type="slidenum">
              <a:rPr lang="en-GB"/>
              <a:pPr/>
              <a:t>‹#›</a:t>
            </a:fld>
            <a:endParaRPr lang="en-GB"/>
          </a:p>
        </p:txBody>
      </p:sp>
    </p:spTree>
    <p:extLst>
      <p:ext uri="{BB962C8B-B14F-4D97-AF65-F5344CB8AC3E}">
        <p14:creationId xmlns:p14="http://schemas.microsoft.com/office/powerpoint/2010/main" val="17883265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GB"/>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Date Placeholder 5"/>
          <p:cNvSpPr>
            <a:spLocks noGrp="1"/>
          </p:cNvSpPr>
          <p:nvPr>
            <p:ph type="dt" sz="half" idx="10"/>
          </p:nvPr>
        </p:nvSpPr>
        <p:spPr>
          <a:xfrm>
            <a:off x="457200" y="6245225"/>
            <a:ext cx="2133600" cy="476250"/>
          </a:xfrm>
          <a:prstGeom prst="rect">
            <a:avLst/>
          </a:prstGeom>
        </p:spPr>
        <p:txBody>
          <a:bodyPr/>
          <a:lstStyle>
            <a:lvl1pPr>
              <a:defRPr/>
            </a:lvl1pPr>
          </a:lstStyle>
          <a:p>
            <a:pPr>
              <a:defRPr/>
            </a:pPr>
            <a:endParaRPr lang="en-US"/>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pPr>
              <a:defRPr/>
            </a:pPr>
            <a:endParaRPr lang="en-US"/>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fld id="{81EFE4BE-9D40-478D-BFF6-DC9A4933B9D7}" type="slidenum">
              <a:rPr lang="en-US"/>
              <a:pPr/>
              <a:t>‹#›</a:t>
            </a:fld>
            <a:endParaRPr lang="en-US"/>
          </a:p>
        </p:txBody>
      </p:sp>
    </p:spTree>
    <p:extLst>
      <p:ext uri="{BB962C8B-B14F-4D97-AF65-F5344CB8AC3E}">
        <p14:creationId xmlns:p14="http://schemas.microsoft.com/office/powerpoint/2010/main" val="1105977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150938" y="214313"/>
            <a:ext cx="7793037" cy="1462087"/>
          </a:xfrm>
        </p:spPr>
        <p:txBody>
          <a:bodyPr/>
          <a:lstStyle/>
          <a:p>
            <a:r>
              <a:rPr lang="en-US" smtClean="0"/>
              <a:t>Click to edit Master title style</a:t>
            </a:r>
            <a:endParaRPr lang="en-GB"/>
          </a:p>
        </p:txBody>
      </p:sp>
      <p:sp>
        <p:nvSpPr>
          <p:cNvPr id="3" name="Table Placeholder 2"/>
          <p:cNvSpPr>
            <a:spLocks noGrp="1"/>
          </p:cNvSpPr>
          <p:nvPr>
            <p:ph type="tbl" idx="1"/>
          </p:nvPr>
        </p:nvSpPr>
        <p:spPr>
          <a:xfrm>
            <a:off x="1182688" y="2017713"/>
            <a:ext cx="7772400" cy="4114800"/>
          </a:xfrm>
        </p:spPr>
        <p:txBody>
          <a:bodyPr/>
          <a:lstStyle/>
          <a:p>
            <a:pPr lvl="0"/>
            <a:endParaRPr lang="en-GB" noProof="0"/>
          </a:p>
        </p:txBody>
      </p:sp>
      <p:sp>
        <p:nvSpPr>
          <p:cNvPr id="4" name="Date Placeholder 3"/>
          <p:cNvSpPr>
            <a:spLocks noGrp="1"/>
          </p:cNvSpPr>
          <p:nvPr>
            <p:ph type="dt" sz="half" idx="10"/>
          </p:nvPr>
        </p:nvSpPr>
        <p:spPr>
          <a:xfrm>
            <a:off x="1162050" y="6243638"/>
            <a:ext cx="1905000" cy="457200"/>
          </a:xfrm>
          <a:prstGeom prst="rect">
            <a:avLst/>
          </a:prstGeom>
        </p:spPr>
        <p:txBody>
          <a:bodyPr/>
          <a:lstStyle>
            <a:lvl1pPr>
              <a:defRPr/>
            </a:lvl1pPr>
          </a:lstStyle>
          <a:p>
            <a:pPr>
              <a:defRPr/>
            </a:pPr>
            <a:endParaRPr lang="en-US"/>
          </a:p>
        </p:txBody>
      </p:sp>
      <p:sp>
        <p:nvSpPr>
          <p:cNvPr id="5" name="Footer Placeholder 4"/>
          <p:cNvSpPr>
            <a:spLocks noGrp="1"/>
          </p:cNvSpPr>
          <p:nvPr>
            <p:ph type="ftr" sz="quarter" idx="11"/>
          </p:nvPr>
        </p:nvSpPr>
        <p:spPr>
          <a:xfrm>
            <a:off x="3657600" y="6243638"/>
            <a:ext cx="2895600" cy="457200"/>
          </a:xfr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7042150" y="6243638"/>
            <a:ext cx="1905000" cy="457200"/>
          </a:xfrm>
        </p:spPr>
        <p:txBody>
          <a:bodyPr/>
          <a:lstStyle>
            <a:lvl1pPr>
              <a:defRPr/>
            </a:lvl1pPr>
          </a:lstStyle>
          <a:p>
            <a:fld id="{95AFF3E7-F0E8-4101-B6A1-746509D3F9F5}" type="slidenum">
              <a:rPr lang="ar-SA"/>
              <a:pPr/>
              <a:t>‹#›</a:t>
            </a:fld>
            <a:endParaRPr lang="en-US"/>
          </a:p>
        </p:txBody>
      </p:sp>
    </p:spTree>
    <p:extLst>
      <p:ext uri="{BB962C8B-B14F-4D97-AF65-F5344CB8AC3E}">
        <p14:creationId xmlns:p14="http://schemas.microsoft.com/office/powerpoint/2010/main" val="38636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952A3B5A-129E-4744-9E03-839CB15A9EB3}" type="datetimeFigureOut">
              <a:rPr lang="en-GB"/>
              <a:pPr>
                <a:defRPr/>
              </a:pPr>
              <a:t>08/03/2022</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fld id="{C6B01964-9065-40B5-BFBD-C122DD0C0A28}" type="slidenum">
              <a:rPr lang="en-GB"/>
              <a:pPr/>
              <a:t>‹#›</a:t>
            </a:fld>
            <a:endParaRPr lang="en-GB"/>
          </a:p>
        </p:txBody>
      </p:sp>
    </p:spTree>
    <p:extLst>
      <p:ext uri="{BB962C8B-B14F-4D97-AF65-F5344CB8AC3E}">
        <p14:creationId xmlns:p14="http://schemas.microsoft.com/office/powerpoint/2010/main" val="40075145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685800" y="533400"/>
            <a:ext cx="77724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8195" name="Rectangle 3"/>
          <p:cNvSpPr>
            <a:spLocks noGrp="1" noChangeArrowheads="1"/>
          </p:cNvSpPr>
          <p:nvPr>
            <p:ph type="body" idx="1"/>
          </p:nvPr>
        </p:nvSpPr>
        <p:spPr bwMode="auto">
          <a:xfrm>
            <a:off x="685800" y="1752600"/>
            <a:ext cx="7772400" cy="434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Rectangle 5"/>
          <p:cNvSpPr>
            <a:spLocks noGrp="1" noChangeArrowheads="1"/>
          </p:cNvSpPr>
          <p:nvPr>
            <p:ph type="ftr" sz="quarter" idx="3"/>
          </p:nvPr>
        </p:nvSpPr>
        <p:spPr bwMode="auto">
          <a:xfrm>
            <a:off x="0" y="6553200"/>
            <a:ext cx="28956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b="1">
                <a:ea typeface="ＭＳ Ｐゴシック" charset="-128"/>
              </a:defRPr>
            </a:lvl1pPr>
          </a:lstStyle>
          <a:p>
            <a:pPr>
              <a:defRPr/>
            </a:pPr>
            <a:r>
              <a:rPr lang="nl-NL"/>
              <a:t>NJIT ECE-271 Dr. S. Levkov</a:t>
            </a:r>
            <a:endParaRPr lang="en-US" dirty="0"/>
          </a:p>
        </p:txBody>
      </p:sp>
      <p:sp>
        <p:nvSpPr>
          <p:cNvPr id="1030" name="Rectangle 6"/>
          <p:cNvSpPr>
            <a:spLocks noGrp="1" noChangeArrowheads="1"/>
          </p:cNvSpPr>
          <p:nvPr>
            <p:ph type="sldNum" sz="quarter" idx="4"/>
          </p:nvPr>
        </p:nvSpPr>
        <p:spPr bwMode="auto">
          <a:xfrm>
            <a:off x="7162800" y="6553200"/>
            <a:ext cx="1905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ea typeface="ＭＳ Ｐゴシック" charset="-128"/>
              </a:defRPr>
            </a:lvl1pPr>
          </a:lstStyle>
          <a:p>
            <a:pPr>
              <a:defRPr/>
            </a:pPr>
            <a:r>
              <a:rPr lang="en-US"/>
              <a:t> </a:t>
            </a:r>
            <a:r>
              <a:rPr lang="en-US" b="1"/>
              <a:t>Chap 2 - </a:t>
            </a:r>
            <a:fld id="{E1C0C044-CA1A-497F-A787-1CF9F4052FCD}" type="slidenum">
              <a:rPr lang="en-US" b="1"/>
              <a:pPr>
                <a:defRPr/>
              </a:pPr>
              <a:t>‹#›</a:t>
            </a:fld>
            <a:endParaRPr lang="en-US" b="1"/>
          </a:p>
        </p:txBody>
      </p:sp>
      <p:sp>
        <p:nvSpPr>
          <p:cNvPr id="2" name="Line 7"/>
          <p:cNvSpPr>
            <a:spLocks noChangeShapeType="1"/>
          </p:cNvSpPr>
          <p:nvPr userDrawn="1"/>
        </p:nvSpPr>
        <p:spPr bwMode="auto">
          <a:xfrm>
            <a:off x="685800" y="6172200"/>
            <a:ext cx="7772400" cy="0"/>
          </a:xfrm>
          <a:prstGeom prst="line">
            <a:avLst/>
          </a:prstGeom>
          <a:noFill/>
          <a:ln w="38100">
            <a:solidFill>
              <a:schemeClr val="accent2"/>
            </a:solidFill>
            <a:round/>
            <a:headEnd/>
            <a:tailEnd/>
          </a:ln>
        </p:spPr>
        <p:txBody>
          <a:bodyPr wrap="none" anchor="ctr"/>
          <a:lstStyle/>
          <a:p>
            <a:pPr>
              <a:defRPr/>
            </a:pPr>
            <a:endParaRPr lang="en-US"/>
          </a:p>
        </p:txBody>
      </p:sp>
      <p:sp>
        <p:nvSpPr>
          <p:cNvPr id="1031" name="Line 8"/>
          <p:cNvSpPr>
            <a:spLocks noChangeShapeType="1"/>
          </p:cNvSpPr>
          <p:nvPr userDrawn="1"/>
        </p:nvSpPr>
        <p:spPr bwMode="auto">
          <a:xfrm>
            <a:off x="685800" y="1600200"/>
            <a:ext cx="7772400" cy="0"/>
          </a:xfrm>
          <a:prstGeom prst="line">
            <a:avLst/>
          </a:prstGeom>
          <a:noFill/>
          <a:ln w="28575">
            <a:solidFill>
              <a:schemeClr val="accent2"/>
            </a:solidFill>
            <a:round/>
            <a:headEnd/>
            <a:tailEnd/>
          </a:ln>
        </p:spPr>
        <p:txBody>
          <a:bodyPr wrap="none"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Lst>
  <p:hf hdr="0" dt="0"/>
  <p:txStyles>
    <p:titleStyle>
      <a:lvl1pPr algn="ctr" rtl="0" eaLnBrk="0" fontAlgn="base" hangingPunct="0">
        <a:lnSpc>
          <a:spcPct val="80000"/>
        </a:lnSpc>
        <a:spcBef>
          <a:spcPct val="0"/>
        </a:spcBef>
        <a:spcAft>
          <a:spcPct val="0"/>
        </a:spcAft>
        <a:defRPr sz="3600">
          <a:solidFill>
            <a:schemeClr val="tx2"/>
          </a:solidFill>
          <a:latin typeface="+mj-lt"/>
          <a:ea typeface="ＭＳ Ｐゴシック" charset="-128"/>
          <a:cs typeface="+mj-cs"/>
        </a:defRPr>
      </a:lvl1pPr>
      <a:lvl2pPr algn="ctr" rtl="0" eaLnBrk="0" fontAlgn="base" hangingPunct="0">
        <a:lnSpc>
          <a:spcPct val="80000"/>
        </a:lnSpc>
        <a:spcBef>
          <a:spcPct val="0"/>
        </a:spcBef>
        <a:spcAft>
          <a:spcPct val="0"/>
        </a:spcAft>
        <a:defRPr sz="3600">
          <a:solidFill>
            <a:schemeClr val="tx2"/>
          </a:solidFill>
          <a:latin typeface="Times" charset="0"/>
          <a:ea typeface="ＭＳ Ｐゴシック" charset="-128"/>
        </a:defRPr>
      </a:lvl2pPr>
      <a:lvl3pPr algn="ctr" rtl="0" eaLnBrk="0" fontAlgn="base" hangingPunct="0">
        <a:lnSpc>
          <a:spcPct val="80000"/>
        </a:lnSpc>
        <a:spcBef>
          <a:spcPct val="0"/>
        </a:spcBef>
        <a:spcAft>
          <a:spcPct val="0"/>
        </a:spcAft>
        <a:defRPr sz="3600">
          <a:solidFill>
            <a:schemeClr val="tx2"/>
          </a:solidFill>
          <a:latin typeface="Times" charset="0"/>
          <a:ea typeface="ＭＳ Ｐゴシック" charset="-128"/>
        </a:defRPr>
      </a:lvl3pPr>
      <a:lvl4pPr algn="ctr" rtl="0" eaLnBrk="0" fontAlgn="base" hangingPunct="0">
        <a:lnSpc>
          <a:spcPct val="80000"/>
        </a:lnSpc>
        <a:spcBef>
          <a:spcPct val="0"/>
        </a:spcBef>
        <a:spcAft>
          <a:spcPct val="0"/>
        </a:spcAft>
        <a:defRPr sz="3600">
          <a:solidFill>
            <a:schemeClr val="tx2"/>
          </a:solidFill>
          <a:latin typeface="Times" charset="0"/>
          <a:ea typeface="ＭＳ Ｐゴシック" charset="-128"/>
        </a:defRPr>
      </a:lvl4pPr>
      <a:lvl5pPr algn="ctr" rtl="0" eaLnBrk="0" fontAlgn="base" hangingPunct="0">
        <a:lnSpc>
          <a:spcPct val="80000"/>
        </a:lnSpc>
        <a:spcBef>
          <a:spcPct val="0"/>
        </a:spcBef>
        <a:spcAft>
          <a:spcPct val="0"/>
        </a:spcAft>
        <a:defRPr sz="3600">
          <a:solidFill>
            <a:schemeClr val="tx2"/>
          </a:solidFill>
          <a:latin typeface="Times" charset="0"/>
          <a:ea typeface="ＭＳ Ｐゴシック" charset="-128"/>
        </a:defRPr>
      </a:lvl5pPr>
      <a:lvl6pPr marL="457200" algn="ctr" rtl="0" fontAlgn="base">
        <a:lnSpc>
          <a:spcPct val="80000"/>
        </a:lnSpc>
        <a:spcBef>
          <a:spcPct val="0"/>
        </a:spcBef>
        <a:spcAft>
          <a:spcPct val="0"/>
        </a:spcAft>
        <a:defRPr sz="3600">
          <a:solidFill>
            <a:schemeClr val="tx2"/>
          </a:solidFill>
          <a:latin typeface="Times" charset="0"/>
        </a:defRPr>
      </a:lvl6pPr>
      <a:lvl7pPr marL="914400" algn="ctr" rtl="0" fontAlgn="base">
        <a:lnSpc>
          <a:spcPct val="80000"/>
        </a:lnSpc>
        <a:spcBef>
          <a:spcPct val="0"/>
        </a:spcBef>
        <a:spcAft>
          <a:spcPct val="0"/>
        </a:spcAft>
        <a:defRPr sz="3600">
          <a:solidFill>
            <a:schemeClr val="tx2"/>
          </a:solidFill>
          <a:latin typeface="Times" charset="0"/>
        </a:defRPr>
      </a:lvl7pPr>
      <a:lvl8pPr marL="1371600" algn="ctr" rtl="0" fontAlgn="base">
        <a:lnSpc>
          <a:spcPct val="80000"/>
        </a:lnSpc>
        <a:spcBef>
          <a:spcPct val="0"/>
        </a:spcBef>
        <a:spcAft>
          <a:spcPct val="0"/>
        </a:spcAft>
        <a:defRPr sz="3600">
          <a:solidFill>
            <a:schemeClr val="tx2"/>
          </a:solidFill>
          <a:latin typeface="Times" charset="0"/>
        </a:defRPr>
      </a:lvl8pPr>
      <a:lvl9pPr marL="1828800" algn="ctr" rtl="0" fontAlgn="base">
        <a:lnSpc>
          <a:spcPct val="80000"/>
        </a:lnSpc>
        <a:spcBef>
          <a:spcPct val="0"/>
        </a:spcBef>
        <a:spcAft>
          <a:spcPct val="0"/>
        </a:spcAft>
        <a:defRPr sz="3600">
          <a:solidFill>
            <a:schemeClr val="tx2"/>
          </a:solidFill>
          <a:latin typeface="Times"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ＭＳ Ｐゴシック" charset="-128"/>
          <a:cs typeface="+mn-cs"/>
        </a:defRPr>
      </a:lvl1pPr>
      <a:lvl2pPr marL="742950" indent="-285750" algn="l" rtl="0" eaLnBrk="0" fontAlgn="base" hangingPunct="0">
        <a:spcBef>
          <a:spcPct val="20000"/>
        </a:spcBef>
        <a:spcAft>
          <a:spcPct val="0"/>
        </a:spcAft>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a:solidFill>
            <a:schemeClr val="tx1"/>
          </a:solidFill>
          <a:latin typeface="+mn-lt"/>
          <a:ea typeface="ＭＳ Ｐゴシック" charset="-128"/>
        </a:defRPr>
      </a:lvl5pPr>
      <a:lvl6pPr marL="2514600" indent="-228600" algn="l" rtl="0" fontAlgn="base">
        <a:spcBef>
          <a:spcPct val="20000"/>
        </a:spcBef>
        <a:spcAft>
          <a:spcPct val="0"/>
        </a:spcAft>
        <a:buChar char="»"/>
        <a:defRPr>
          <a:solidFill>
            <a:schemeClr val="tx1"/>
          </a:solidFill>
          <a:latin typeface="+mn-lt"/>
          <a:ea typeface="ＭＳ Ｐゴシック" charset="-128"/>
        </a:defRPr>
      </a:lvl6pPr>
      <a:lvl7pPr marL="2971800" indent="-228600" algn="l" rtl="0" fontAlgn="base">
        <a:spcBef>
          <a:spcPct val="20000"/>
        </a:spcBef>
        <a:spcAft>
          <a:spcPct val="0"/>
        </a:spcAft>
        <a:buChar char="»"/>
        <a:defRPr>
          <a:solidFill>
            <a:schemeClr val="tx1"/>
          </a:solidFill>
          <a:latin typeface="+mn-lt"/>
          <a:ea typeface="ＭＳ Ｐゴシック" charset="-128"/>
        </a:defRPr>
      </a:lvl7pPr>
      <a:lvl8pPr marL="3429000" indent="-228600" algn="l" rtl="0" fontAlgn="base">
        <a:spcBef>
          <a:spcPct val="20000"/>
        </a:spcBef>
        <a:spcAft>
          <a:spcPct val="0"/>
        </a:spcAft>
        <a:buChar char="»"/>
        <a:defRPr>
          <a:solidFill>
            <a:schemeClr val="tx1"/>
          </a:solidFill>
          <a:latin typeface="+mn-lt"/>
          <a:ea typeface="ＭＳ Ｐゴシック" charset="-128"/>
        </a:defRPr>
      </a:lvl8pPr>
      <a:lvl9pPr marL="3886200" indent="-228600" algn="l" rtl="0" fontAlgn="base">
        <a:spcBef>
          <a:spcPct val="20000"/>
        </a:spcBef>
        <a:spcAft>
          <a:spcPct val="0"/>
        </a:spcAft>
        <a:buChar char="»"/>
        <a:defRPr>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1.gi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93.gif"/><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8" Type="http://schemas.openxmlformats.org/officeDocument/2006/relationships/image" Target="../media/image31.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0.wmf"/><Relationship Id="rId5" Type="http://schemas.openxmlformats.org/officeDocument/2006/relationships/oleObject" Target="../embeddings/oleObject2.bin"/><Relationship Id="rId4" Type="http://schemas.openxmlformats.org/officeDocument/2006/relationships/image" Target="../media/image29.w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33.jpeg"/></Relationships>
</file>

<file path=ppt/slides/_rels/slide3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34.jpeg"/><Relationship Id="rId4" Type="http://schemas.openxmlformats.org/officeDocument/2006/relationships/image" Target="../media/image33.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35.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37.w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vmlDrawing" Target="../drawings/vmlDrawing3.vml"/><Relationship Id="rId5" Type="http://schemas.openxmlformats.org/officeDocument/2006/relationships/image" Target="../media/image40.wmf"/><Relationship Id="rId4" Type="http://schemas.openxmlformats.org/officeDocument/2006/relationships/oleObject" Target="../embeddings/oleObject5.bin"/></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41.wm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14.xml"/><Relationship Id="rId7" Type="http://schemas.openxmlformats.org/officeDocument/2006/relationships/image" Target="../media/image45.wmf"/><Relationship Id="rId2" Type="http://schemas.openxmlformats.org/officeDocument/2006/relationships/slideLayout" Target="../slideLayouts/slideLayout5.xml"/><Relationship Id="rId1" Type="http://schemas.openxmlformats.org/officeDocument/2006/relationships/vmlDrawing" Target="../drawings/vmlDrawing5.vml"/><Relationship Id="rId6" Type="http://schemas.openxmlformats.org/officeDocument/2006/relationships/oleObject" Target="../embeddings/oleObject7.bin"/><Relationship Id="rId11" Type="http://schemas.openxmlformats.org/officeDocument/2006/relationships/image" Target="../media/image47.wmf"/><Relationship Id="rId5" Type="http://schemas.openxmlformats.org/officeDocument/2006/relationships/image" Target="../media/image48.jpeg"/><Relationship Id="rId10" Type="http://schemas.openxmlformats.org/officeDocument/2006/relationships/oleObject" Target="../embeddings/oleObject9.bin"/><Relationship Id="rId4" Type="http://schemas.openxmlformats.org/officeDocument/2006/relationships/image" Target="../media/image44.png"/><Relationship Id="rId9" Type="http://schemas.openxmlformats.org/officeDocument/2006/relationships/image" Target="../media/image46.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16.xml"/><Relationship Id="rId7" Type="http://schemas.openxmlformats.org/officeDocument/2006/relationships/image" Target="../media/image45.wmf"/><Relationship Id="rId2" Type="http://schemas.openxmlformats.org/officeDocument/2006/relationships/slideLayout" Target="../slideLayouts/slideLayout5.xml"/><Relationship Id="rId1" Type="http://schemas.openxmlformats.org/officeDocument/2006/relationships/vmlDrawing" Target="../drawings/vmlDrawing6.vml"/><Relationship Id="rId6" Type="http://schemas.openxmlformats.org/officeDocument/2006/relationships/oleObject" Target="../embeddings/oleObject10.bin"/><Relationship Id="rId11" Type="http://schemas.openxmlformats.org/officeDocument/2006/relationships/image" Target="../media/image47.wmf"/><Relationship Id="rId5" Type="http://schemas.openxmlformats.org/officeDocument/2006/relationships/image" Target="../media/image51.png"/><Relationship Id="rId10" Type="http://schemas.openxmlformats.org/officeDocument/2006/relationships/oleObject" Target="../embeddings/oleObject12.bin"/><Relationship Id="rId4" Type="http://schemas.openxmlformats.org/officeDocument/2006/relationships/image" Target="../media/image52.jpeg"/><Relationship Id="rId9" Type="http://schemas.openxmlformats.org/officeDocument/2006/relationships/image" Target="../media/image46.wmf"/></Relationships>
</file>

<file path=ppt/slides/_rels/slide6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56.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58.wmf"/><Relationship Id="rId5" Type="http://schemas.openxmlformats.org/officeDocument/2006/relationships/oleObject" Target="../embeddings/oleObject14.bin"/><Relationship Id="rId4" Type="http://schemas.openxmlformats.org/officeDocument/2006/relationships/image" Target="../media/image57.wmf"/></Relationships>
</file>

<file path=ppt/slides/_rels/slide7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oleObject" Target="../embeddings/oleObject15.bin"/><Relationship Id="rId13" Type="http://schemas.openxmlformats.org/officeDocument/2006/relationships/image" Target="../media/image67.wmf"/><Relationship Id="rId3" Type="http://schemas.openxmlformats.org/officeDocument/2006/relationships/notesSlide" Target="../notesSlides/notesSlide20.xml"/><Relationship Id="rId7" Type="http://schemas.openxmlformats.org/officeDocument/2006/relationships/image" Target="../media/image69.png"/><Relationship Id="rId12" Type="http://schemas.openxmlformats.org/officeDocument/2006/relationships/oleObject" Target="../embeddings/oleObject17.bin"/><Relationship Id="rId2" Type="http://schemas.openxmlformats.org/officeDocument/2006/relationships/slideLayout" Target="../slideLayouts/slideLayout4.xml"/><Relationship Id="rId1" Type="http://schemas.openxmlformats.org/officeDocument/2006/relationships/vmlDrawing" Target="../drawings/vmlDrawing8.vml"/><Relationship Id="rId6" Type="http://schemas.openxmlformats.org/officeDocument/2006/relationships/image" Target="../media/image68.png"/><Relationship Id="rId11" Type="http://schemas.openxmlformats.org/officeDocument/2006/relationships/image" Target="../media/image66.wmf"/><Relationship Id="rId5" Type="http://schemas.openxmlformats.org/officeDocument/2006/relationships/image" Target="../media/image64.jpeg"/><Relationship Id="rId10" Type="http://schemas.openxmlformats.org/officeDocument/2006/relationships/oleObject" Target="../embeddings/oleObject16.bin"/><Relationship Id="rId4" Type="http://schemas.openxmlformats.org/officeDocument/2006/relationships/image" Target="../media/image63.jpeg"/><Relationship Id="rId9" Type="http://schemas.openxmlformats.org/officeDocument/2006/relationships/image" Target="../media/image65.wmf"/></Relationships>
</file>

<file path=ppt/slides/_rels/slide9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74.gif"/><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304800" y="1676400"/>
            <a:ext cx="8382000" cy="1143000"/>
          </a:xfrm>
        </p:spPr>
        <p:txBody>
          <a:bodyPr/>
          <a:lstStyle/>
          <a:p>
            <a:r>
              <a:rPr lang="en-US" sz="3600" b="1" smtClean="0"/>
              <a:t>PHY 251 Electronics I</a:t>
            </a:r>
            <a:br>
              <a:rPr lang="en-US" sz="3600" b="1" smtClean="0"/>
            </a:br>
            <a:r>
              <a:rPr lang="en-US" sz="3600" b="1" smtClean="0"/>
              <a:t>CSM251 Introductory Electronics</a:t>
            </a:r>
          </a:p>
        </p:txBody>
      </p:sp>
      <p:sp>
        <p:nvSpPr>
          <p:cNvPr id="6149" name="Rectangle 5"/>
          <p:cNvSpPr>
            <a:spLocks noGrp="1" noChangeArrowheads="1"/>
          </p:cNvSpPr>
          <p:nvPr>
            <p:ph type="subTitle" idx="1"/>
          </p:nvPr>
        </p:nvSpPr>
        <p:spPr>
          <a:xfrm>
            <a:off x="1371600" y="5486400"/>
            <a:ext cx="6400800" cy="1143000"/>
          </a:xfrm>
        </p:spPr>
        <p:txBody>
          <a:bodyPr/>
          <a:lstStyle/>
          <a:p>
            <a:pPr>
              <a:lnSpc>
                <a:spcPct val="75000"/>
              </a:lnSpc>
            </a:pPr>
            <a:r>
              <a:rPr lang="en-US" sz="2800" b="1" dirty="0" smtClean="0">
                <a:solidFill>
                  <a:schemeClr val="tx1"/>
                </a:solidFill>
              </a:rPr>
              <a:t>Prof. Francis Kofi </a:t>
            </a:r>
            <a:r>
              <a:rPr lang="en-US" sz="2800" b="1" dirty="0" err="1" smtClean="0">
                <a:solidFill>
                  <a:schemeClr val="tx1"/>
                </a:solidFill>
              </a:rPr>
              <a:t>Ampong</a:t>
            </a:r>
            <a:endParaRPr lang="en-US" sz="2800" b="1" dirty="0" smtClean="0">
              <a:solidFill>
                <a:schemeClr val="tx1"/>
              </a:solidFill>
            </a:endParaRPr>
          </a:p>
          <a:p>
            <a:pPr>
              <a:lnSpc>
                <a:spcPct val="75000"/>
              </a:lnSpc>
            </a:pPr>
            <a:r>
              <a:rPr lang="en-US" sz="2800" b="1" dirty="0" smtClean="0">
                <a:solidFill>
                  <a:schemeClr val="tx1"/>
                </a:solidFill>
              </a:rPr>
              <a:t>Department of Physics</a:t>
            </a:r>
          </a:p>
          <a:p>
            <a:pPr>
              <a:lnSpc>
                <a:spcPct val="75000"/>
              </a:lnSpc>
            </a:pPr>
            <a:r>
              <a:rPr lang="en-US" sz="2800" b="1" dirty="0" smtClean="0">
                <a:solidFill>
                  <a:schemeClr val="tx1"/>
                </a:solidFill>
              </a:rPr>
              <a:t>KNUST</a:t>
            </a:r>
          </a:p>
        </p:txBody>
      </p:sp>
      <p:sp>
        <p:nvSpPr>
          <p:cNvPr id="6147" name="Rectangle 3"/>
          <p:cNvSpPr>
            <a:spLocks noChangeArrowheads="1"/>
          </p:cNvSpPr>
          <p:nvPr/>
        </p:nvSpPr>
        <p:spPr bwMode="auto">
          <a:xfrm>
            <a:off x="295275" y="0"/>
            <a:ext cx="8610600" cy="1752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148" name="Rectangle 4"/>
          <p:cNvSpPr>
            <a:spLocks noChangeArrowheads="1"/>
          </p:cNvSpPr>
          <p:nvPr/>
        </p:nvSpPr>
        <p:spPr bwMode="auto">
          <a:xfrm>
            <a:off x="295275" y="6248400"/>
            <a:ext cx="8610600" cy="609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150" name="Rectangle 6"/>
          <p:cNvSpPr>
            <a:spLocks noChangeArrowheads="1"/>
          </p:cNvSpPr>
          <p:nvPr/>
        </p:nvSpPr>
        <p:spPr bwMode="auto">
          <a:xfrm>
            <a:off x="381000" y="152400"/>
            <a:ext cx="83820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35000"/>
              </a:spcBef>
            </a:pPr>
            <a:endParaRPr lang="en-US" sz="1600"/>
          </a:p>
        </p:txBody>
      </p:sp>
      <p:pic>
        <p:nvPicPr>
          <p:cNvPr id="6151" name="Picture 7" descr="knu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3400" y="5410200"/>
            <a:ext cx="852488"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2" name="Picture 8" descr="invert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3276600"/>
            <a:ext cx="5334000"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3" name="Picture 9" descr="cmpnts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4" name="Picture 10" descr="sage30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5029200"/>
            <a:ext cx="11684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Text Box 11"/>
          <p:cNvSpPr txBox="1">
            <a:spLocks noChangeArrowheads="1"/>
          </p:cNvSpPr>
          <p:nvPr/>
        </p:nvSpPr>
        <p:spPr bwMode="auto">
          <a:xfrm>
            <a:off x="4343400" y="152400"/>
            <a:ext cx="1752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endParaRPr lang="en-US"/>
          </a:p>
        </p:txBody>
      </p:sp>
      <p:sp>
        <p:nvSpPr>
          <p:cNvPr id="6156" name="Text Box 12"/>
          <p:cNvSpPr txBox="1">
            <a:spLocks noChangeArrowheads="1"/>
          </p:cNvSpPr>
          <p:nvPr/>
        </p:nvSpPr>
        <p:spPr bwMode="auto">
          <a:xfrm>
            <a:off x="4343400" y="38100"/>
            <a:ext cx="1752600" cy="30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sz="1400" b="1"/>
              <a:t>Kofi’s workbench</a:t>
            </a:r>
          </a:p>
        </p:txBody>
      </p:sp>
      <p:pic>
        <p:nvPicPr>
          <p:cNvPr id="6157" name="Picture 13" descr="logo"/>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2971800" y="1219200"/>
            <a:ext cx="28956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45293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
          <p:cNvPicPr>
            <a:picLocks noChangeAspect="1"/>
          </p:cNvPicPr>
          <p:nvPr/>
        </p:nvPicPr>
        <p:blipFill rotWithShape="1">
          <a:blip r:embed="rId2">
            <a:extLst>
              <a:ext uri="{28A0092B-C50C-407E-A947-70E740481C1C}">
                <a14:useLocalDpi xmlns:a14="http://schemas.microsoft.com/office/drawing/2010/main" val="0"/>
              </a:ext>
            </a:extLst>
          </a:blip>
          <a:srcRect b="33333"/>
          <a:stretch/>
        </p:blipFill>
        <p:spPr bwMode="auto">
          <a:xfrm>
            <a:off x="1219200" y="1905000"/>
            <a:ext cx="65024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914400" y="4648200"/>
            <a:ext cx="7772400" cy="1200329"/>
          </a:xfrm>
          <a:prstGeom prst="rect">
            <a:avLst/>
          </a:prstGeom>
          <a:noFill/>
        </p:spPr>
        <p:txBody>
          <a:bodyPr wrap="square" rtlCol="0">
            <a:spAutoFit/>
          </a:bodyPr>
          <a:lstStyle/>
          <a:p>
            <a:r>
              <a:rPr lang="en-US" dirty="0" smtClean="0"/>
              <a:t>To understand how diodes, transistors and integrated circuits work, you first have to study semiconductors: materials that are neither conductors nor insulators.</a:t>
            </a:r>
            <a:endParaRPr lang="en-US" dirty="0"/>
          </a:p>
        </p:txBody>
      </p:sp>
      <p:sp>
        <p:nvSpPr>
          <p:cNvPr id="3" name="TextBox 2"/>
          <p:cNvSpPr txBox="1"/>
          <p:nvPr/>
        </p:nvSpPr>
        <p:spPr>
          <a:xfrm>
            <a:off x="609600" y="304800"/>
            <a:ext cx="7696200" cy="830997"/>
          </a:xfrm>
          <a:prstGeom prst="rect">
            <a:avLst/>
          </a:prstGeom>
          <a:noFill/>
        </p:spPr>
        <p:txBody>
          <a:bodyPr wrap="square" rtlCol="0">
            <a:spAutoFit/>
          </a:bodyPr>
          <a:lstStyle/>
          <a:p>
            <a:r>
              <a:rPr lang="en-US" altLang="en-US" dirty="0"/>
              <a:t>Semiconductor devices, such as transistors and diodes, form the basis of nearly all modern electronic systems.</a:t>
            </a:r>
          </a:p>
        </p:txBody>
      </p:sp>
    </p:spTree>
    <p:extLst>
      <p:ext uri="{BB962C8B-B14F-4D97-AF65-F5344CB8AC3E}">
        <p14:creationId xmlns:p14="http://schemas.microsoft.com/office/powerpoint/2010/main" val="241231608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altLang="en-US"/>
              <a:t>Chapter 8 - Semiconductor Technology</a:t>
            </a:r>
          </a:p>
        </p:txBody>
      </p:sp>
      <p:sp>
        <p:nvSpPr>
          <p:cNvPr id="5" name="Slide Number Placeholder 5"/>
          <p:cNvSpPr>
            <a:spLocks noGrp="1"/>
          </p:cNvSpPr>
          <p:nvPr>
            <p:ph type="sldNum" sz="quarter" idx="4294967295"/>
          </p:nvPr>
        </p:nvSpPr>
        <p:spPr/>
        <p:txBody>
          <a:bodyPr/>
          <a:lstStyle/>
          <a:p>
            <a:fld id="{009B6190-F8CF-4DC8-AE27-55EF7BF38DD1}" type="slidenum">
              <a:rPr lang="en-US" altLang="en-US"/>
              <a:pPr/>
              <a:t>100</a:t>
            </a:fld>
            <a:endParaRPr lang="en-US" altLang="en-US"/>
          </a:p>
        </p:txBody>
      </p:sp>
      <p:sp>
        <p:nvSpPr>
          <p:cNvPr id="37890" name="Rectangle 2"/>
          <p:cNvSpPr>
            <a:spLocks noGrp="1" noChangeArrowheads="1"/>
          </p:cNvSpPr>
          <p:nvPr>
            <p:ph type="title"/>
          </p:nvPr>
        </p:nvSpPr>
        <p:spPr/>
        <p:txBody>
          <a:bodyPr/>
          <a:lstStyle/>
          <a:p>
            <a:r>
              <a:rPr lang="en-US" altLang="en-US"/>
              <a:t>Forward Biased Junction</a:t>
            </a:r>
          </a:p>
        </p:txBody>
      </p:sp>
      <p:sp>
        <p:nvSpPr>
          <p:cNvPr id="37891" name="Rectangle 3"/>
          <p:cNvSpPr>
            <a:spLocks noGrp="1" noChangeArrowheads="1"/>
          </p:cNvSpPr>
          <p:nvPr>
            <p:ph type="body" idx="1"/>
          </p:nvPr>
        </p:nvSpPr>
        <p:spPr/>
        <p:txBody>
          <a:bodyPr/>
          <a:lstStyle/>
          <a:p>
            <a:r>
              <a:rPr lang="en-US" altLang="en-US"/>
              <a:t>In a forward biased junction, the following conditions exist:</a:t>
            </a:r>
          </a:p>
          <a:p>
            <a:pPr lvl="1"/>
            <a:r>
              <a:rPr lang="en-US" altLang="en-US"/>
              <a:t>Forward bias overcomes barrier potential.</a:t>
            </a:r>
          </a:p>
          <a:p>
            <a:pPr lvl="1"/>
            <a:r>
              <a:rPr lang="en-US" altLang="en-US"/>
              <a:t>Forward bias narrows the depletion region.</a:t>
            </a:r>
          </a:p>
          <a:p>
            <a:pPr lvl="1"/>
            <a:r>
              <a:rPr lang="en-US" altLang="en-US"/>
              <a:t>There is maximum current flow with forward bias.</a:t>
            </a:r>
          </a:p>
        </p:txBody>
      </p:sp>
    </p:spTree>
    <p:extLst>
      <p:ext uri="{BB962C8B-B14F-4D97-AF65-F5344CB8AC3E}">
        <p14:creationId xmlns:p14="http://schemas.microsoft.com/office/powerpoint/2010/main" val="7659183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r>
              <a:rPr lang="en-US" altLang="en-US"/>
              <a:t>Chapter 8 - Semiconductor Technology</a:t>
            </a:r>
          </a:p>
        </p:txBody>
      </p:sp>
      <p:sp>
        <p:nvSpPr>
          <p:cNvPr id="6" name="Slide Number Placeholder 6"/>
          <p:cNvSpPr>
            <a:spLocks noGrp="1"/>
          </p:cNvSpPr>
          <p:nvPr>
            <p:ph type="sldNum" sz="quarter" idx="12"/>
          </p:nvPr>
        </p:nvSpPr>
        <p:spPr/>
        <p:txBody>
          <a:bodyPr/>
          <a:lstStyle/>
          <a:p>
            <a:fld id="{826D5F7A-6330-4035-96D5-649FCCF4EA90}" type="slidenum">
              <a:rPr lang="en-US" altLang="en-US"/>
              <a:pPr/>
              <a:t>101</a:t>
            </a:fld>
            <a:endParaRPr lang="en-US" altLang="en-US"/>
          </a:p>
        </p:txBody>
      </p:sp>
      <p:sp>
        <p:nvSpPr>
          <p:cNvPr id="38914" name="Rectangle 2"/>
          <p:cNvSpPr>
            <a:spLocks noGrp="1" noChangeArrowheads="1"/>
          </p:cNvSpPr>
          <p:nvPr>
            <p:ph type="title"/>
          </p:nvPr>
        </p:nvSpPr>
        <p:spPr/>
        <p:txBody>
          <a:bodyPr/>
          <a:lstStyle/>
          <a:p>
            <a:r>
              <a:rPr lang="en-US" altLang="en-US"/>
              <a:t>Reverse Biased Junction</a:t>
            </a:r>
          </a:p>
        </p:txBody>
      </p:sp>
      <p:sp>
        <p:nvSpPr>
          <p:cNvPr id="38915" name="Rectangle 3"/>
          <p:cNvSpPr>
            <a:spLocks noGrp="1" noChangeArrowheads="1"/>
          </p:cNvSpPr>
          <p:nvPr>
            <p:ph type="body" sz="half" idx="1"/>
          </p:nvPr>
        </p:nvSpPr>
        <p:spPr>
          <a:xfrm>
            <a:off x="381000" y="2133600"/>
            <a:ext cx="2895600" cy="3962400"/>
          </a:xfrm>
        </p:spPr>
        <p:txBody>
          <a:bodyPr/>
          <a:lstStyle/>
          <a:p>
            <a:pPr>
              <a:lnSpc>
                <a:spcPct val="90000"/>
              </a:lnSpc>
            </a:pPr>
            <a:r>
              <a:rPr lang="en-US" altLang="en-US" sz="2000" i="1"/>
              <a:t>Reverse bias</a:t>
            </a:r>
            <a:r>
              <a:rPr lang="en-US" altLang="en-US" sz="2000"/>
              <a:t> occurs when the negative source is connected to the p-type material and the positive source is connected to the n-type material.</a:t>
            </a:r>
          </a:p>
          <a:p>
            <a:pPr>
              <a:lnSpc>
                <a:spcPct val="90000"/>
              </a:lnSpc>
            </a:pPr>
            <a:r>
              <a:rPr lang="en-US" altLang="en-US" sz="2000"/>
              <a:t>Reverse bias strengthens the barrier potential.</a:t>
            </a:r>
          </a:p>
          <a:p>
            <a:pPr>
              <a:lnSpc>
                <a:spcPct val="90000"/>
              </a:lnSpc>
            </a:pPr>
            <a:r>
              <a:rPr lang="en-US" altLang="en-US" sz="2000"/>
              <a:t>Reverse bias widens the depletion region.</a:t>
            </a:r>
          </a:p>
          <a:p>
            <a:pPr>
              <a:lnSpc>
                <a:spcPct val="90000"/>
              </a:lnSpc>
            </a:pPr>
            <a:r>
              <a:rPr lang="en-US" altLang="en-US" sz="2000"/>
              <a:t>Current flow is minimum.</a:t>
            </a:r>
            <a:endParaRPr lang="en-US" altLang="en-US" sz="2000" i="1"/>
          </a:p>
        </p:txBody>
      </p:sp>
      <p:pic>
        <p:nvPicPr>
          <p:cNvPr id="38918" name="Picture 6" descr="C:\My Documents\Terrell PPT Files\Terrell Art Files\08-24.tif"/>
          <p:cNvPicPr>
            <a:picLocks noChangeAspect="1" noChangeArrowheads="1"/>
          </p:cNvPicPr>
          <p:nvPr/>
        </p:nvPicPr>
        <p:blipFill>
          <a:blip r:embed="rId2">
            <a:lum bright="-36000" contrast="48000"/>
            <a:extLst>
              <a:ext uri="{28A0092B-C50C-407E-A947-70E740481C1C}">
                <a14:useLocalDpi xmlns:a14="http://schemas.microsoft.com/office/drawing/2010/main" val="0"/>
              </a:ext>
            </a:extLst>
          </a:blip>
          <a:srcRect/>
          <a:stretch>
            <a:fillRect/>
          </a:stretch>
        </p:blipFill>
        <p:spPr bwMode="auto">
          <a:xfrm>
            <a:off x="3454400" y="2743200"/>
            <a:ext cx="5232400" cy="2720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403699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57200" y="6245225"/>
            <a:ext cx="2133600" cy="476250"/>
          </a:xfrm>
        </p:spPr>
        <p:txBody>
          <a:bodyPr/>
          <a:lstStyle/>
          <a:p>
            <a:pPr algn="l">
              <a:defRPr/>
            </a:pPr>
            <a:r>
              <a:rPr lang="en-US"/>
              <a:t>CH2    Basic Physics of Semiconductors </a:t>
            </a:r>
          </a:p>
        </p:txBody>
      </p:sp>
      <p:sp>
        <p:nvSpPr>
          <p:cNvPr id="6" name="Slide Number Placeholder 5"/>
          <p:cNvSpPr>
            <a:spLocks noGrp="1"/>
          </p:cNvSpPr>
          <p:nvPr>
            <p:ph type="sldNum" sz="quarter" idx="4294967295"/>
          </p:nvPr>
        </p:nvSpPr>
        <p:spPr>
          <a:xfrm>
            <a:off x="3124200" y="6245225"/>
            <a:ext cx="2895600" cy="476250"/>
          </a:xfrm>
          <a:prstGeom prst="rect">
            <a:avLst/>
          </a:prstGeom>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1FCEC081-27A3-43E4-86FE-F2A6C5FF11A8}" type="slidenum">
              <a:rPr lang="en-US">
                <a:solidFill>
                  <a:srgbClr val="898989"/>
                </a:solidFill>
                <a:latin typeface="Calibri" panose="020F0502020204030204" pitchFamily="34" charset="0"/>
              </a:rPr>
              <a:pPr algn="ctr" eaLnBrk="1" hangingPunct="1"/>
              <a:t>102</a:t>
            </a:fld>
            <a:endParaRPr lang="en-US">
              <a:solidFill>
                <a:srgbClr val="898989"/>
              </a:solidFill>
              <a:latin typeface="Calibri" panose="020F0502020204030204" pitchFamily="34" charset="0"/>
            </a:endParaRPr>
          </a:p>
        </p:txBody>
      </p:sp>
      <p:sp>
        <p:nvSpPr>
          <p:cNvPr id="94212" name="Rectangle 2"/>
          <p:cNvSpPr>
            <a:spLocks noGrp="1" noChangeArrowheads="1"/>
          </p:cNvSpPr>
          <p:nvPr>
            <p:ph type="title"/>
          </p:nvPr>
        </p:nvSpPr>
        <p:spPr>
          <a:xfrm>
            <a:off x="457200" y="44450"/>
            <a:ext cx="8229600" cy="1143000"/>
          </a:xfrm>
        </p:spPr>
        <p:txBody>
          <a:bodyPr/>
          <a:lstStyle/>
          <a:p>
            <a:r>
              <a:rPr lang="en-US" smtClean="0"/>
              <a:t>P-N Junction in Reverse Bias </a:t>
            </a:r>
          </a:p>
        </p:txBody>
      </p:sp>
      <p:sp>
        <p:nvSpPr>
          <p:cNvPr id="38915" name="Rectangle 3"/>
          <p:cNvSpPr>
            <a:spLocks noGrp="1" noChangeArrowheads="1"/>
          </p:cNvSpPr>
          <p:nvPr>
            <p:ph type="body" sz="half" idx="1"/>
          </p:nvPr>
        </p:nvSpPr>
        <p:spPr>
          <a:xfrm>
            <a:off x="685800" y="5029200"/>
            <a:ext cx="7772400" cy="1295400"/>
          </a:xfrm>
        </p:spPr>
        <p:txBody>
          <a:bodyPr>
            <a:normAutofit fontScale="85000" lnSpcReduction="10000"/>
          </a:bodyPr>
          <a:lstStyle/>
          <a:p>
            <a:pPr>
              <a:lnSpc>
                <a:spcPct val="90000"/>
              </a:lnSpc>
              <a:buFont typeface="Arial" charset="0"/>
              <a:buChar char="•"/>
              <a:defRPr/>
            </a:pPr>
            <a:r>
              <a:rPr lang="en-US" dirty="0"/>
              <a:t>When the N-type region of </a:t>
            </a:r>
            <a:r>
              <a:rPr lang="en-US" dirty="0" smtClean="0"/>
              <a:t>a </a:t>
            </a:r>
            <a:r>
              <a:rPr lang="en-US" dirty="0" err="1" smtClean="0"/>
              <a:t>pn</a:t>
            </a:r>
            <a:r>
              <a:rPr lang="en-US" dirty="0" smtClean="0"/>
              <a:t> junction is </a:t>
            </a:r>
            <a:r>
              <a:rPr lang="en-US" dirty="0"/>
              <a:t>connected to a higher potential than the P-type region, the </a:t>
            </a:r>
            <a:r>
              <a:rPr lang="en-US" dirty="0" err="1" smtClean="0"/>
              <a:t>pn</a:t>
            </a:r>
            <a:r>
              <a:rPr lang="en-US" dirty="0" smtClean="0"/>
              <a:t> junction </a:t>
            </a:r>
            <a:r>
              <a:rPr lang="en-US" dirty="0"/>
              <a:t>is under reverse bias, which results in wider depletion region and larger built-in electric field across the junction.</a:t>
            </a:r>
          </a:p>
        </p:txBody>
      </p:sp>
      <p:pic>
        <p:nvPicPr>
          <p:cNvPr id="942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066800"/>
            <a:ext cx="34290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758626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altLang="en-US"/>
              <a:t>Chapter 8 - Semiconductor Technology</a:t>
            </a:r>
          </a:p>
        </p:txBody>
      </p:sp>
      <p:sp>
        <p:nvSpPr>
          <p:cNvPr id="5" name="Slide Number Placeholder 5"/>
          <p:cNvSpPr>
            <a:spLocks noGrp="1"/>
          </p:cNvSpPr>
          <p:nvPr>
            <p:ph type="sldNum" sz="quarter" idx="4294967295"/>
          </p:nvPr>
        </p:nvSpPr>
        <p:spPr/>
        <p:txBody>
          <a:bodyPr/>
          <a:lstStyle/>
          <a:p>
            <a:fld id="{DB2C96F8-8A81-453E-A879-D224DA0A579B}" type="slidenum">
              <a:rPr lang="en-US" altLang="en-US"/>
              <a:pPr/>
              <a:t>103</a:t>
            </a:fld>
            <a:endParaRPr lang="en-US" altLang="en-US"/>
          </a:p>
        </p:txBody>
      </p:sp>
      <p:sp>
        <p:nvSpPr>
          <p:cNvPr id="39938" name="Rectangle 2"/>
          <p:cNvSpPr>
            <a:spLocks noGrp="1" noChangeArrowheads="1"/>
          </p:cNvSpPr>
          <p:nvPr>
            <p:ph type="title"/>
          </p:nvPr>
        </p:nvSpPr>
        <p:spPr/>
        <p:txBody>
          <a:bodyPr/>
          <a:lstStyle/>
          <a:p>
            <a:r>
              <a:rPr lang="en-US" altLang="en-US"/>
              <a:t>Reverse Biased Junction</a:t>
            </a:r>
          </a:p>
        </p:txBody>
      </p:sp>
      <p:sp>
        <p:nvSpPr>
          <p:cNvPr id="39939" name="Rectangle 3"/>
          <p:cNvSpPr>
            <a:spLocks noGrp="1" noChangeArrowheads="1"/>
          </p:cNvSpPr>
          <p:nvPr>
            <p:ph type="body" idx="1"/>
          </p:nvPr>
        </p:nvSpPr>
        <p:spPr>
          <a:xfrm>
            <a:off x="685800" y="1981200"/>
            <a:ext cx="7772400" cy="3962400"/>
          </a:xfrm>
        </p:spPr>
        <p:txBody>
          <a:bodyPr/>
          <a:lstStyle/>
          <a:p>
            <a:pPr>
              <a:lnSpc>
                <a:spcPct val="90000"/>
              </a:lnSpc>
            </a:pPr>
            <a:r>
              <a:rPr lang="en-US" altLang="en-US"/>
              <a:t>A reversed biased junction has zero current flow (ideally).</a:t>
            </a:r>
          </a:p>
          <a:p>
            <a:pPr>
              <a:lnSpc>
                <a:spcPct val="90000"/>
              </a:lnSpc>
            </a:pPr>
            <a:r>
              <a:rPr lang="en-US" altLang="en-US"/>
              <a:t>Reverse current is temperature dependent.</a:t>
            </a:r>
          </a:p>
          <a:p>
            <a:pPr>
              <a:lnSpc>
                <a:spcPct val="90000"/>
              </a:lnSpc>
            </a:pPr>
            <a:r>
              <a:rPr lang="en-US" altLang="en-US"/>
              <a:t>If reverse biased is increased enough, the reverse current increases dramatically.</a:t>
            </a:r>
          </a:p>
          <a:p>
            <a:pPr>
              <a:lnSpc>
                <a:spcPct val="90000"/>
              </a:lnSpc>
            </a:pPr>
            <a:r>
              <a:rPr lang="en-US" altLang="en-US"/>
              <a:t>This breakdown is called </a:t>
            </a:r>
            <a:r>
              <a:rPr lang="en-US" altLang="en-US" i="1"/>
              <a:t>junction breakdown</a:t>
            </a:r>
            <a:r>
              <a:rPr lang="en-US" altLang="en-US"/>
              <a:t>. The voltage required to reach this point is the </a:t>
            </a:r>
            <a:r>
              <a:rPr lang="en-US" altLang="en-US" i="1"/>
              <a:t>reverse breakdown voltage</a:t>
            </a:r>
            <a:r>
              <a:rPr lang="en-US" altLang="en-US"/>
              <a:t>.</a:t>
            </a:r>
          </a:p>
          <a:p>
            <a:pPr>
              <a:lnSpc>
                <a:spcPct val="90000"/>
              </a:lnSpc>
            </a:pPr>
            <a:r>
              <a:rPr lang="en-US" altLang="en-US"/>
              <a:t>As the breakdown occurs, </a:t>
            </a:r>
            <a:r>
              <a:rPr lang="en-US" altLang="en-US" i="1"/>
              <a:t>avalanche</a:t>
            </a:r>
            <a:r>
              <a:rPr lang="en-US" altLang="en-US"/>
              <a:t> may occur and destroy the device if uncontrolled.</a:t>
            </a:r>
          </a:p>
        </p:txBody>
      </p:sp>
    </p:spTree>
    <p:extLst>
      <p:ext uri="{BB962C8B-B14F-4D97-AF65-F5344CB8AC3E}">
        <p14:creationId xmlns:p14="http://schemas.microsoft.com/office/powerpoint/2010/main" val="25075082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r>
              <a:rPr lang="en-US" smtClean="0"/>
              <a:t>Biasing the Junction (reverse)</a:t>
            </a:r>
          </a:p>
        </p:txBody>
      </p:sp>
      <p:sp>
        <p:nvSpPr>
          <p:cNvPr id="28677" name="Text Box 5"/>
          <p:cNvSpPr txBox="1">
            <a:spLocks noChangeArrowheads="1"/>
          </p:cNvSpPr>
          <p:nvPr/>
        </p:nvSpPr>
        <p:spPr bwMode="auto">
          <a:xfrm>
            <a:off x="493441" y="4724400"/>
            <a:ext cx="7993062"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sz="2400" dirty="0">
                <a:latin typeface="Calibri" panose="020F0502020204030204" pitchFamily="34" charset="0"/>
              </a:rPr>
              <a:t>Apply a voltage as indicated.  The free charge carriers (negative charges in the N material and positive charges in the P material) are attracted to the ends of the crystal.  No charge flows across the junction and the depletion zone grows.  This is called </a:t>
            </a:r>
            <a:r>
              <a:rPr lang="en-US" sz="2400" b="1" dirty="0">
                <a:latin typeface="Calibri" panose="020F0502020204030204" pitchFamily="34" charset="0"/>
              </a:rPr>
              <a:t>reverse bias</a:t>
            </a:r>
            <a:r>
              <a:rPr lang="en-US" sz="2400" dirty="0">
                <a:latin typeface="Calibri" panose="020F0502020204030204" pitchFamily="34" charset="0"/>
              </a:rPr>
              <a:t>.</a:t>
            </a:r>
          </a:p>
        </p:txBody>
      </p:sp>
      <p:pic>
        <p:nvPicPr>
          <p:cNvPr id="124930" name="Picture 2" descr="SATISH KASHYAP: Solutions for Tutorial - 2 on PN Junction (Diode)  Electronic Devices and Circuits (EDC)"/>
          <p:cNvPicPr>
            <a:picLocks noChangeAspect="1" noChangeArrowheads="1"/>
          </p:cNvPicPr>
          <p:nvPr/>
        </p:nvPicPr>
        <p:blipFill>
          <a:blip r:embed="rId2">
            <a:extLst>
              <a:ext uri="{28A0092B-C50C-407E-A947-70E740481C1C}">
                <a14:useLocalDpi xmlns:a14="http://schemas.microsoft.com/office/drawing/2010/main" val="0"/>
              </a:ext>
            </a:extLst>
          </a:blip>
          <a:srcRect b="3535"/>
          <a:stretch>
            <a:fillRect/>
          </a:stretch>
        </p:blipFill>
        <p:spPr bwMode="auto">
          <a:xfrm>
            <a:off x="1981200" y="1486989"/>
            <a:ext cx="5543550"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04210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677"/>
                                        </p:tgtEl>
                                        <p:attrNameLst>
                                          <p:attrName>style.visibility</p:attrName>
                                        </p:attrNameLst>
                                      </p:cBhvr>
                                      <p:to>
                                        <p:strVal val="visible"/>
                                      </p:to>
                                    </p:set>
                                    <p:anim calcmode="lin" valueType="num">
                                      <p:cBhvr additive="base">
                                        <p:cTn id="7" dur="500" fill="hold"/>
                                        <p:tgtEl>
                                          <p:spTgt spid="28677"/>
                                        </p:tgtEl>
                                        <p:attrNameLst>
                                          <p:attrName>ppt_x</p:attrName>
                                        </p:attrNameLst>
                                      </p:cBhvr>
                                      <p:tavLst>
                                        <p:tav tm="0">
                                          <p:val>
                                            <p:strVal val="#ppt_x"/>
                                          </p:val>
                                        </p:tav>
                                        <p:tav tm="100000">
                                          <p:val>
                                            <p:strVal val="#ppt_x"/>
                                          </p:val>
                                        </p:tav>
                                      </p:tavLst>
                                    </p:anim>
                                    <p:anim calcmode="lin" valueType="num">
                                      <p:cBhvr additive="base">
                                        <p:cTn id="8" dur="500" fill="hold"/>
                                        <p:tgtEl>
                                          <p:spTgt spid="286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7"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36688" y="849313"/>
            <a:ext cx="2057400" cy="16764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3" name="Rectangle 2"/>
          <p:cNvSpPr/>
          <p:nvPr/>
        </p:nvSpPr>
        <p:spPr>
          <a:xfrm>
            <a:off x="3494088" y="849313"/>
            <a:ext cx="1001712" cy="1676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Rectangle 3"/>
          <p:cNvSpPr/>
          <p:nvPr/>
        </p:nvSpPr>
        <p:spPr>
          <a:xfrm>
            <a:off x="5562600" y="849313"/>
            <a:ext cx="2057400" cy="16764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5" name="Straight Connector 4"/>
          <p:cNvCxnSpPr/>
          <p:nvPr/>
        </p:nvCxnSpPr>
        <p:spPr>
          <a:xfrm rot="5400000">
            <a:off x="3679825" y="1687513"/>
            <a:ext cx="1676400" cy="0"/>
          </a:xfrm>
          <a:prstGeom prst="line">
            <a:avLst/>
          </a:prstGeom>
          <a:ln>
            <a:solidFill>
              <a:srgbClr val="00FF00"/>
            </a:solidFill>
          </a:ln>
        </p:spPr>
        <p:style>
          <a:lnRef idx="3">
            <a:schemeClr val="accent5"/>
          </a:lnRef>
          <a:fillRef idx="0">
            <a:schemeClr val="accent5"/>
          </a:fillRef>
          <a:effectRef idx="2">
            <a:schemeClr val="accent5"/>
          </a:effectRef>
          <a:fontRef idx="minor">
            <a:schemeClr val="tx1"/>
          </a:fontRef>
        </p:style>
      </p:cxnSp>
      <p:sp>
        <p:nvSpPr>
          <p:cNvPr id="6" name="TextBox 5"/>
          <p:cNvSpPr txBox="1">
            <a:spLocks noChangeArrowheads="1"/>
          </p:cNvSpPr>
          <p:nvPr/>
        </p:nvSpPr>
        <p:spPr bwMode="auto">
          <a:xfrm>
            <a:off x="2243138" y="304800"/>
            <a:ext cx="4016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3200" b="1">
                <a:latin typeface="Calibri" panose="020F0502020204030204" pitchFamily="34" charset="0"/>
              </a:rPr>
              <a:t>P</a:t>
            </a:r>
          </a:p>
        </p:txBody>
      </p:sp>
      <p:sp>
        <p:nvSpPr>
          <p:cNvPr id="7" name="TextBox 6"/>
          <p:cNvSpPr txBox="1">
            <a:spLocks noChangeArrowheads="1"/>
          </p:cNvSpPr>
          <p:nvPr/>
        </p:nvSpPr>
        <p:spPr bwMode="auto">
          <a:xfrm>
            <a:off x="6454775" y="315913"/>
            <a:ext cx="4222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2800" b="1">
                <a:latin typeface="Calibri" panose="020F0502020204030204" pitchFamily="34" charset="0"/>
              </a:rPr>
              <a:t>N</a:t>
            </a:r>
          </a:p>
        </p:txBody>
      </p:sp>
      <p:sp>
        <p:nvSpPr>
          <p:cNvPr id="8" name="Rectangle 7"/>
          <p:cNvSpPr/>
          <p:nvPr/>
        </p:nvSpPr>
        <p:spPr>
          <a:xfrm>
            <a:off x="4560888" y="849313"/>
            <a:ext cx="1001712" cy="1676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nvGrpSpPr>
          <p:cNvPr id="9" name="Group 8"/>
          <p:cNvGrpSpPr>
            <a:grpSpLocks/>
          </p:cNvGrpSpPr>
          <p:nvPr/>
        </p:nvGrpSpPr>
        <p:grpSpPr bwMode="auto">
          <a:xfrm>
            <a:off x="1566863" y="925513"/>
            <a:ext cx="304800" cy="1512887"/>
            <a:chOff x="1621968" y="2362200"/>
            <a:chExt cx="304804" cy="1513114"/>
          </a:xfrm>
        </p:grpSpPr>
        <p:sp>
          <p:nvSpPr>
            <p:cNvPr id="10" name="Oval 9"/>
            <p:cNvSpPr/>
            <p:nvPr/>
          </p:nvSpPr>
          <p:spPr>
            <a:xfrm>
              <a:off x="1621968" y="2362200"/>
              <a:ext cx="304804" cy="3048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1" name="Oval 10"/>
            <p:cNvSpPr/>
            <p:nvPr/>
          </p:nvSpPr>
          <p:spPr>
            <a:xfrm>
              <a:off x="1621968" y="2765486"/>
              <a:ext cx="304804" cy="3048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2" name="Oval 11"/>
            <p:cNvSpPr/>
            <p:nvPr/>
          </p:nvSpPr>
          <p:spPr>
            <a:xfrm>
              <a:off x="1621968" y="3178297"/>
              <a:ext cx="304804" cy="3048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3" name="Oval 12"/>
            <p:cNvSpPr/>
            <p:nvPr/>
          </p:nvSpPr>
          <p:spPr>
            <a:xfrm>
              <a:off x="1621968" y="3570468"/>
              <a:ext cx="304804" cy="3048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grpSp>
        <p:nvGrpSpPr>
          <p:cNvPr id="14" name="Group 13"/>
          <p:cNvGrpSpPr>
            <a:grpSpLocks/>
          </p:cNvGrpSpPr>
          <p:nvPr/>
        </p:nvGrpSpPr>
        <p:grpSpPr bwMode="auto">
          <a:xfrm>
            <a:off x="2286000" y="925513"/>
            <a:ext cx="304800" cy="1512887"/>
            <a:chOff x="1621968" y="2362200"/>
            <a:chExt cx="304804" cy="1513114"/>
          </a:xfrm>
        </p:grpSpPr>
        <p:sp>
          <p:nvSpPr>
            <p:cNvPr id="15" name="Oval 14"/>
            <p:cNvSpPr/>
            <p:nvPr/>
          </p:nvSpPr>
          <p:spPr>
            <a:xfrm>
              <a:off x="1621968" y="2362200"/>
              <a:ext cx="304804" cy="3048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6" name="Oval 15"/>
            <p:cNvSpPr/>
            <p:nvPr/>
          </p:nvSpPr>
          <p:spPr>
            <a:xfrm>
              <a:off x="1621968" y="2765486"/>
              <a:ext cx="304804" cy="3048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7" name="Oval 16"/>
            <p:cNvSpPr/>
            <p:nvPr/>
          </p:nvSpPr>
          <p:spPr>
            <a:xfrm>
              <a:off x="1621968" y="3178297"/>
              <a:ext cx="304804" cy="3048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8" name="Oval 17"/>
            <p:cNvSpPr/>
            <p:nvPr/>
          </p:nvSpPr>
          <p:spPr>
            <a:xfrm>
              <a:off x="1621968" y="3570468"/>
              <a:ext cx="304804" cy="3048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grpSp>
        <p:nvGrpSpPr>
          <p:cNvPr id="19" name="Group 18"/>
          <p:cNvGrpSpPr>
            <a:grpSpLocks/>
          </p:cNvGrpSpPr>
          <p:nvPr/>
        </p:nvGrpSpPr>
        <p:grpSpPr bwMode="auto">
          <a:xfrm>
            <a:off x="3005138" y="925513"/>
            <a:ext cx="304800" cy="1512887"/>
            <a:chOff x="1621968" y="2362200"/>
            <a:chExt cx="304804" cy="1513114"/>
          </a:xfrm>
        </p:grpSpPr>
        <p:sp>
          <p:nvSpPr>
            <p:cNvPr id="20" name="Oval 19"/>
            <p:cNvSpPr/>
            <p:nvPr/>
          </p:nvSpPr>
          <p:spPr>
            <a:xfrm>
              <a:off x="1621968" y="2362200"/>
              <a:ext cx="304804" cy="3048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1" name="Oval 20"/>
            <p:cNvSpPr/>
            <p:nvPr/>
          </p:nvSpPr>
          <p:spPr>
            <a:xfrm>
              <a:off x="1621968" y="2765486"/>
              <a:ext cx="304804" cy="3048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2" name="Oval 21"/>
            <p:cNvSpPr/>
            <p:nvPr/>
          </p:nvSpPr>
          <p:spPr>
            <a:xfrm>
              <a:off x="1621968" y="3178297"/>
              <a:ext cx="304804" cy="3048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3" name="Oval 22"/>
            <p:cNvSpPr/>
            <p:nvPr/>
          </p:nvSpPr>
          <p:spPr>
            <a:xfrm>
              <a:off x="1621968" y="3570468"/>
              <a:ext cx="304804" cy="3048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grpSp>
        <p:nvGrpSpPr>
          <p:cNvPr id="24" name="Group 23"/>
          <p:cNvGrpSpPr>
            <a:grpSpLocks/>
          </p:cNvGrpSpPr>
          <p:nvPr/>
        </p:nvGrpSpPr>
        <p:grpSpPr bwMode="auto">
          <a:xfrm>
            <a:off x="1893888" y="1089025"/>
            <a:ext cx="381000" cy="1184275"/>
            <a:chOff x="1992086" y="2525484"/>
            <a:chExt cx="381000" cy="1185238"/>
          </a:xfrm>
        </p:grpSpPr>
        <p:sp>
          <p:nvSpPr>
            <p:cNvPr id="25" name="Oval 51"/>
            <p:cNvSpPr>
              <a:spLocks noChangeArrowheads="1"/>
            </p:cNvSpPr>
            <p:nvPr/>
          </p:nvSpPr>
          <p:spPr bwMode="auto">
            <a:xfrm>
              <a:off x="1992086" y="2525484"/>
              <a:ext cx="381000" cy="368599"/>
            </a:xfrm>
            <a:prstGeom prst="ellipse">
              <a:avLst/>
            </a:prstGeom>
            <a:gradFill rotWithShape="1">
              <a:gsLst>
                <a:gs pos="0">
                  <a:srgbClr val="00B0F0"/>
                </a:gs>
                <a:gs pos="100000">
                  <a:schemeClr val="accent2">
                    <a:gamma/>
                    <a:shade val="0"/>
                    <a:invGamma/>
                  </a:schemeClr>
                </a:gs>
              </a:gsLst>
              <a:lin ang="0" scaled="1"/>
            </a:gradFill>
            <a:ln w="9525">
              <a:noFill/>
              <a:prstDash val="sysDot"/>
              <a:round/>
              <a:headEnd/>
              <a:tailEnd/>
            </a:ln>
            <a:effectLst/>
          </p:spPr>
          <p:txBody>
            <a:bodyPr wrap="none" anchor="ctr"/>
            <a:lstStyle/>
            <a:p>
              <a:pPr fontAlgn="auto">
                <a:spcBef>
                  <a:spcPts val="0"/>
                </a:spcBef>
                <a:spcAft>
                  <a:spcPts val="0"/>
                </a:spcAft>
                <a:defRPr/>
              </a:pPr>
              <a:endParaRPr lang="en-US" sz="2000" dirty="0">
                <a:latin typeface="+mn-lt"/>
                <a:cs typeface="+mn-cs"/>
              </a:endParaRPr>
            </a:p>
          </p:txBody>
        </p:sp>
        <p:sp>
          <p:nvSpPr>
            <p:cNvPr id="26" name="Oval 51"/>
            <p:cNvSpPr>
              <a:spLocks noChangeArrowheads="1"/>
            </p:cNvSpPr>
            <p:nvPr/>
          </p:nvSpPr>
          <p:spPr bwMode="auto">
            <a:xfrm>
              <a:off x="1992086" y="2929037"/>
              <a:ext cx="381000" cy="368599"/>
            </a:xfrm>
            <a:prstGeom prst="ellipse">
              <a:avLst/>
            </a:prstGeom>
            <a:gradFill rotWithShape="1">
              <a:gsLst>
                <a:gs pos="0">
                  <a:srgbClr val="00B0F0"/>
                </a:gs>
                <a:gs pos="100000">
                  <a:schemeClr val="accent2">
                    <a:gamma/>
                    <a:shade val="0"/>
                    <a:invGamma/>
                  </a:schemeClr>
                </a:gs>
              </a:gsLst>
              <a:lin ang="0" scaled="1"/>
            </a:gradFill>
            <a:ln w="9525">
              <a:noFill/>
              <a:prstDash val="sysDot"/>
              <a:round/>
              <a:headEnd/>
              <a:tailEnd/>
            </a:ln>
            <a:effectLst/>
          </p:spPr>
          <p:txBody>
            <a:bodyPr wrap="none" anchor="ctr"/>
            <a:lstStyle/>
            <a:p>
              <a:pPr fontAlgn="auto">
                <a:spcBef>
                  <a:spcPts val="0"/>
                </a:spcBef>
                <a:spcAft>
                  <a:spcPts val="0"/>
                </a:spcAft>
                <a:defRPr/>
              </a:pPr>
              <a:endParaRPr lang="en-US" sz="2000" dirty="0">
                <a:latin typeface="+mn-lt"/>
                <a:cs typeface="+mn-cs"/>
              </a:endParaRPr>
            </a:p>
          </p:txBody>
        </p:sp>
        <p:sp>
          <p:nvSpPr>
            <p:cNvPr id="27" name="Oval 51"/>
            <p:cNvSpPr>
              <a:spLocks noChangeArrowheads="1"/>
            </p:cNvSpPr>
            <p:nvPr/>
          </p:nvSpPr>
          <p:spPr bwMode="auto">
            <a:xfrm>
              <a:off x="1992086" y="3342123"/>
              <a:ext cx="381000" cy="368599"/>
            </a:xfrm>
            <a:prstGeom prst="ellipse">
              <a:avLst/>
            </a:prstGeom>
            <a:gradFill rotWithShape="1">
              <a:gsLst>
                <a:gs pos="0">
                  <a:srgbClr val="00B0F0"/>
                </a:gs>
                <a:gs pos="100000">
                  <a:schemeClr val="accent2">
                    <a:gamma/>
                    <a:shade val="0"/>
                    <a:invGamma/>
                  </a:schemeClr>
                </a:gs>
              </a:gsLst>
              <a:lin ang="0" scaled="1"/>
            </a:gradFill>
            <a:ln w="9525">
              <a:noFill/>
              <a:prstDash val="sysDot"/>
              <a:round/>
              <a:headEnd/>
              <a:tailEnd/>
            </a:ln>
            <a:effectLst/>
          </p:spPr>
          <p:txBody>
            <a:bodyPr wrap="none" anchor="ctr"/>
            <a:lstStyle/>
            <a:p>
              <a:pPr fontAlgn="auto">
                <a:spcBef>
                  <a:spcPts val="0"/>
                </a:spcBef>
                <a:spcAft>
                  <a:spcPts val="0"/>
                </a:spcAft>
                <a:defRPr/>
              </a:pPr>
              <a:endParaRPr lang="en-US" sz="2000" dirty="0">
                <a:latin typeface="+mn-lt"/>
                <a:cs typeface="+mn-cs"/>
              </a:endParaRPr>
            </a:p>
          </p:txBody>
        </p:sp>
      </p:grpSp>
      <p:grpSp>
        <p:nvGrpSpPr>
          <p:cNvPr id="28" name="Group 27"/>
          <p:cNvGrpSpPr>
            <a:grpSpLocks/>
          </p:cNvGrpSpPr>
          <p:nvPr/>
        </p:nvGrpSpPr>
        <p:grpSpPr bwMode="auto">
          <a:xfrm>
            <a:off x="2613025" y="1089025"/>
            <a:ext cx="381000" cy="1184275"/>
            <a:chOff x="1992086" y="2525484"/>
            <a:chExt cx="381000" cy="1185238"/>
          </a:xfrm>
        </p:grpSpPr>
        <p:sp>
          <p:nvSpPr>
            <p:cNvPr id="29" name="Oval 51"/>
            <p:cNvSpPr>
              <a:spLocks noChangeArrowheads="1"/>
            </p:cNvSpPr>
            <p:nvPr/>
          </p:nvSpPr>
          <p:spPr bwMode="auto">
            <a:xfrm>
              <a:off x="1992086" y="2525484"/>
              <a:ext cx="381000" cy="368599"/>
            </a:xfrm>
            <a:prstGeom prst="ellipse">
              <a:avLst/>
            </a:prstGeom>
            <a:gradFill rotWithShape="1">
              <a:gsLst>
                <a:gs pos="0">
                  <a:srgbClr val="00B0F0"/>
                </a:gs>
                <a:gs pos="100000">
                  <a:schemeClr val="accent2">
                    <a:gamma/>
                    <a:shade val="0"/>
                    <a:invGamma/>
                  </a:schemeClr>
                </a:gs>
              </a:gsLst>
              <a:lin ang="0" scaled="1"/>
            </a:gradFill>
            <a:ln w="9525">
              <a:noFill/>
              <a:prstDash val="sysDot"/>
              <a:round/>
              <a:headEnd/>
              <a:tailEnd/>
            </a:ln>
            <a:effectLst/>
          </p:spPr>
          <p:txBody>
            <a:bodyPr wrap="none" anchor="ctr"/>
            <a:lstStyle/>
            <a:p>
              <a:pPr fontAlgn="auto">
                <a:spcBef>
                  <a:spcPts val="0"/>
                </a:spcBef>
                <a:spcAft>
                  <a:spcPts val="0"/>
                </a:spcAft>
                <a:defRPr/>
              </a:pPr>
              <a:endParaRPr lang="en-US" sz="2000" dirty="0">
                <a:latin typeface="+mn-lt"/>
                <a:cs typeface="+mn-cs"/>
              </a:endParaRPr>
            </a:p>
          </p:txBody>
        </p:sp>
        <p:sp>
          <p:nvSpPr>
            <p:cNvPr id="30" name="Oval 29"/>
            <p:cNvSpPr>
              <a:spLocks noChangeArrowheads="1"/>
            </p:cNvSpPr>
            <p:nvPr/>
          </p:nvSpPr>
          <p:spPr bwMode="auto">
            <a:xfrm>
              <a:off x="1992086" y="2929037"/>
              <a:ext cx="381000" cy="368599"/>
            </a:xfrm>
            <a:prstGeom prst="ellipse">
              <a:avLst/>
            </a:prstGeom>
            <a:gradFill rotWithShape="1">
              <a:gsLst>
                <a:gs pos="0">
                  <a:srgbClr val="00B0F0"/>
                </a:gs>
                <a:gs pos="100000">
                  <a:schemeClr val="accent2">
                    <a:gamma/>
                    <a:shade val="0"/>
                    <a:invGamma/>
                  </a:schemeClr>
                </a:gs>
              </a:gsLst>
              <a:lin ang="0" scaled="1"/>
            </a:gradFill>
            <a:ln w="9525">
              <a:noFill/>
              <a:prstDash val="sysDot"/>
              <a:round/>
              <a:headEnd/>
              <a:tailEnd/>
            </a:ln>
            <a:effectLst/>
          </p:spPr>
          <p:txBody>
            <a:bodyPr wrap="none" anchor="ctr"/>
            <a:lstStyle/>
            <a:p>
              <a:pPr fontAlgn="auto">
                <a:spcBef>
                  <a:spcPts val="0"/>
                </a:spcBef>
                <a:spcAft>
                  <a:spcPts val="0"/>
                </a:spcAft>
                <a:defRPr/>
              </a:pPr>
              <a:endParaRPr lang="en-US" sz="2000" dirty="0">
                <a:latin typeface="+mn-lt"/>
                <a:cs typeface="+mn-cs"/>
              </a:endParaRPr>
            </a:p>
          </p:txBody>
        </p:sp>
        <p:sp>
          <p:nvSpPr>
            <p:cNvPr id="31" name="Oval 51"/>
            <p:cNvSpPr>
              <a:spLocks noChangeArrowheads="1"/>
            </p:cNvSpPr>
            <p:nvPr/>
          </p:nvSpPr>
          <p:spPr bwMode="auto">
            <a:xfrm>
              <a:off x="1992086" y="3342123"/>
              <a:ext cx="381000" cy="368599"/>
            </a:xfrm>
            <a:prstGeom prst="ellipse">
              <a:avLst/>
            </a:prstGeom>
            <a:gradFill rotWithShape="1">
              <a:gsLst>
                <a:gs pos="0">
                  <a:srgbClr val="00B0F0"/>
                </a:gs>
                <a:gs pos="100000">
                  <a:schemeClr val="accent2">
                    <a:gamma/>
                    <a:shade val="0"/>
                    <a:invGamma/>
                  </a:schemeClr>
                </a:gs>
              </a:gsLst>
              <a:lin ang="0" scaled="1"/>
            </a:gradFill>
            <a:ln w="9525">
              <a:noFill/>
              <a:prstDash val="sysDot"/>
              <a:round/>
              <a:headEnd/>
              <a:tailEnd/>
            </a:ln>
            <a:effectLst/>
          </p:spPr>
          <p:txBody>
            <a:bodyPr wrap="none" anchor="ctr"/>
            <a:lstStyle/>
            <a:p>
              <a:pPr fontAlgn="auto">
                <a:spcBef>
                  <a:spcPts val="0"/>
                </a:spcBef>
                <a:spcAft>
                  <a:spcPts val="0"/>
                </a:spcAft>
                <a:defRPr/>
              </a:pPr>
              <a:endParaRPr lang="en-US" sz="2000" dirty="0">
                <a:latin typeface="+mn-lt"/>
                <a:cs typeface="+mn-cs"/>
              </a:endParaRPr>
            </a:p>
          </p:txBody>
        </p:sp>
      </p:grpSp>
      <p:grpSp>
        <p:nvGrpSpPr>
          <p:cNvPr id="99392" name="Group 31"/>
          <p:cNvGrpSpPr>
            <a:grpSpLocks/>
          </p:cNvGrpSpPr>
          <p:nvPr/>
        </p:nvGrpSpPr>
        <p:grpSpPr bwMode="auto">
          <a:xfrm>
            <a:off x="5616575" y="881063"/>
            <a:ext cx="381000" cy="1600200"/>
            <a:chOff x="5715000" y="2318658"/>
            <a:chExt cx="381000" cy="1598896"/>
          </a:xfrm>
        </p:grpSpPr>
        <p:sp>
          <p:nvSpPr>
            <p:cNvPr id="33" name="Oval 51"/>
            <p:cNvSpPr>
              <a:spLocks noChangeArrowheads="1"/>
            </p:cNvSpPr>
            <p:nvPr/>
          </p:nvSpPr>
          <p:spPr bwMode="auto">
            <a:xfrm>
              <a:off x="5715000" y="2732657"/>
              <a:ext cx="381000" cy="368000"/>
            </a:xfrm>
            <a:prstGeom prst="ellipse">
              <a:avLst/>
            </a:prstGeom>
            <a:gradFill rotWithShape="1">
              <a:gsLst>
                <a:gs pos="0">
                  <a:srgbClr val="00B0F0"/>
                </a:gs>
                <a:gs pos="100000">
                  <a:schemeClr val="accent2">
                    <a:gamma/>
                    <a:shade val="0"/>
                    <a:invGamma/>
                  </a:schemeClr>
                </a:gs>
              </a:gsLst>
              <a:lin ang="0" scaled="1"/>
            </a:gradFill>
            <a:ln w="9525">
              <a:noFill/>
              <a:prstDash val="sysDot"/>
              <a:round/>
              <a:headEnd/>
              <a:tailEnd/>
            </a:ln>
            <a:effectLst/>
          </p:spPr>
          <p:txBody>
            <a:bodyPr wrap="none" anchor="ctr"/>
            <a:lstStyle/>
            <a:p>
              <a:pPr fontAlgn="auto">
                <a:spcBef>
                  <a:spcPts val="0"/>
                </a:spcBef>
                <a:spcAft>
                  <a:spcPts val="0"/>
                </a:spcAft>
                <a:defRPr/>
              </a:pPr>
              <a:endParaRPr lang="en-US" sz="2000" dirty="0">
                <a:latin typeface="+mn-lt"/>
                <a:cs typeface="+mn-cs"/>
              </a:endParaRPr>
            </a:p>
          </p:txBody>
        </p:sp>
        <p:sp>
          <p:nvSpPr>
            <p:cNvPr id="34" name="Oval 33"/>
            <p:cNvSpPr>
              <a:spLocks noChangeArrowheads="1"/>
            </p:cNvSpPr>
            <p:nvPr/>
          </p:nvSpPr>
          <p:spPr bwMode="auto">
            <a:xfrm>
              <a:off x="5715000" y="3135554"/>
              <a:ext cx="381000" cy="368000"/>
            </a:xfrm>
            <a:prstGeom prst="ellipse">
              <a:avLst/>
            </a:prstGeom>
            <a:gradFill rotWithShape="1">
              <a:gsLst>
                <a:gs pos="0">
                  <a:srgbClr val="00B0F0"/>
                </a:gs>
                <a:gs pos="100000">
                  <a:schemeClr val="accent2">
                    <a:gamma/>
                    <a:shade val="0"/>
                    <a:invGamma/>
                  </a:schemeClr>
                </a:gs>
              </a:gsLst>
              <a:lin ang="0" scaled="1"/>
            </a:gradFill>
            <a:ln w="9525">
              <a:noFill/>
              <a:prstDash val="sysDot"/>
              <a:round/>
              <a:headEnd/>
              <a:tailEnd/>
            </a:ln>
            <a:effectLst/>
          </p:spPr>
          <p:txBody>
            <a:bodyPr wrap="none" anchor="ctr"/>
            <a:lstStyle/>
            <a:p>
              <a:pPr fontAlgn="auto">
                <a:spcBef>
                  <a:spcPts val="0"/>
                </a:spcBef>
                <a:spcAft>
                  <a:spcPts val="0"/>
                </a:spcAft>
                <a:defRPr/>
              </a:pPr>
              <a:endParaRPr lang="en-US" sz="2000" dirty="0">
                <a:latin typeface="+mn-lt"/>
                <a:cs typeface="+mn-cs"/>
              </a:endParaRPr>
            </a:p>
          </p:txBody>
        </p:sp>
        <p:sp>
          <p:nvSpPr>
            <p:cNvPr id="35" name="Oval 51"/>
            <p:cNvSpPr>
              <a:spLocks noChangeArrowheads="1"/>
            </p:cNvSpPr>
            <p:nvPr/>
          </p:nvSpPr>
          <p:spPr bwMode="auto">
            <a:xfrm>
              <a:off x="5715000" y="3547967"/>
              <a:ext cx="381000" cy="369587"/>
            </a:xfrm>
            <a:prstGeom prst="ellipse">
              <a:avLst/>
            </a:prstGeom>
            <a:gradFill rotWithShape="1">
              <a:gsLst>
                <a:gs pos="0">
                  <a:srgbClr val="00B0F0"/>
                </a:gs>
                <a:gs pos="100000">
                  <a:schemeClr val="accent2">
                    <a:gamma/>
                    <a:shade val="0"/>
                    <a:invGamma/>
                  </a:schemeClr>
                </a:gs>
              </a:gsLst>
              <a:lin ang="0" scaled="1"/>
            </a:gradFill>
            <a:ln w="9525">
              <a:noFill/>
              <a:prstDash val="sysDot"/>
              <a:round/>
              <a:headEnd/>
              <a:tailEnd/>
            </a:ln>
            <a:effectLst/>
          </p:spPr>
          <p:txBody>
            <a:bodyPr wrap="none" anchor="ctr"/>
            <a:lstStyle/>
            <a:p>
              <a:pPr fontAlgn="auto">
                <a:spcBef>
                  <a:spcPts val="0"/>
                </a:spcBef>
                <a:spcAft>
                  <a:spcPts val="0"/>
                </a:spcAft>
                <a:defRPr/>
              </a:pPr>
              <a:endParaRPr lang="en-US" sz="2000" dirty="0">
                <a:latin typeface="+mn-lt"/>
                <a:cs typeface="+mn-cs"/>
              </a:endParaRPr>
            </a:p>
          </p:txBody>
        </p:sp>
        <p:sp>
          <p:nvSpPr>
            <p:cNvPr id="36" name="Oval 51"/>
            <p:cNvSpPr>
              <a:spLocks noChangeArrowheads="1"/>
            </p:cNvSpPr>
            <p:nvPr/>
          </p:nvSpPr>
          <p:spPr bwMode="auto">
            <a:xfrm>
              <a:off x="5715000" y="2318658"/>
              <a:ext cx="381000" cy="369586"/>
            </a:xfrm>
            <a:prstGeom prst="ellipse">
              <a:avLst/>
            </a:prstGeom>
            <a:gradFill rotWithShape="1">
              <a:gsLst>
                <a:gs pos="0">
                  <a:srgbClr val="00B0F0"/>
                </a:gs>
                <a:gs pos="100000">
                  <a:schemeClr val="accent2">
                    <a:gamma/>
                    <a:shade val="0"/>
                    <a:invGamma/>
                  </a:schemeClr>
                </a:gs>
              </a:gsLst>
              <a:lin ang="0" scaled="1"/>
            </a:gradFill>
            <a:ln w="9525">
              <a:noFill/>
              <a:prstDash val="sysDot"/>
              <a:round/>
              <a:headEnd/>
              <a:tailEnd/>
            </a:ln>
            <a:effectLst/>
          </p:spPr>
          <p:txBody>
            <a:bodyPr wrap="none" anchor="ctr"/>
            <a:lstStyle/>
            <a:p>
              <a:pPr fontAlgn="auto">
                <a:spcBef>
                  <a:spcPts val="0"/>
                </a:spcBef>
                <a:spcAft>
                  <a:spcPts val="0"/>
                </a:spcAft>
                <a:defRPr/>
              </a:pPr>
              <a:endParaRPr lang="en-US" sz="2000" dirty="0">
                <a:latin typeface="+mn-lt"/>
                <a:cs typeface="+mn-cs"/>
              </a:endParaRPr>
            </a:p>
          </p:txBody>
        </p:sp>
      </p:grpSp>
      <p:grpSp>
        <p:nvGrpSpPr>
          <p:cNvPr id="99393" name="Group 36"/>
          <p:cNvGrpSpPr>
            <a:grpSpLocks/>
          </p:cNvGrpSpPr>
          <p:nvPr/>
        </p:nvGrpSpPr>
        <p:grpSpPr bwMode="auto">
          <a:xfrm>
            <a:off x="6423025" y="892175"/>
            <a:ext cx="381000" cy="1598613"/>
            <a:chOff x="5715000" y="2318658"/>
            <a:chExt cx="381000" cy="1598896"/>
          </a:xfrm>
        </p:grpSpPr>
        <p:sp>
          <p:nvSpPr>
            <p:cNvPr id="38" name="Oval 51"/>
            <p:cNvSpPr>
              <a:spLocks noChangeArrowheads="1"/>
            </p:cNvSpPr>
            <p:nvPr/>
          </p:nvSpPr>
          <p:spPr bwMode="auto">
            <a:xfrm>
              <a:off x="5715000" y="2733069"/>
              <a:ext cx="381000" cy="368365"/>
            </a:xfrm>
            <a:prstGeom prst="ellipse">
              <a:avLst/>
            </a:prstGeom>
            <a:gradFill rotWithShape="1">
              <a:gsLst>
                <a:gs pos="0">
                  <a:srgbClr val="00B0F0"/>
                </a:gs>
                <a:gs pos="100000">
                  <a:schemeClr val="accent2">
                    <a:gamma/>
                    <a:shade val="0"/>
                    <a:invGamma/>
                  </a:schemeClr>
                </a:gs>
              </a:gsLst>
              <a:lin ang="0" scaled="1"/>
            </a:gradFill>
            <a:ln w="9525">
              <a:noFill/>
              <a:prstDash val="sysDot"/>
              <a:round/>
              <a:headEnd/>
              <a:tailEnd/>
            </a:ln>
            <a:effectLst/>
          </p:spPr>
          <p:txBody>
            <a:bodyPr wrap="none" anchor="ctr"/>
            <a:lstStyle/>
            <a:p>
              <a:pPr fontAlgn="auto">
                <a:spcBef>
                  <a:spcPts val="0"/>
                </a:spcBef>
                <a:spcAft>
                  <a:spcPts val="0"/>
                </a:spcAft>
                <a:defRPr/>
              </a:pPr>
              <a:endParaRPr lang="en-US" sz="2000" dirty="0">
                <a:latin typeface="+mn-lt"/>
                <a:cs typeface="+mn-cs"/>
              </a:endParaRPr>
            </a:p>
          </p:txBody>
        </p:sp>
        <p:sp>
          <p:nvSpPr>
            <p:cNvPr id="39" name="Oval 38"/>
            <p:cNvSpPr>
              <a:spLocks noChangeArrowheads="1"/>
            </p:cNvSpPr>
            <p:nvPr/>
          </p:nvSpPr>
          <p:spPr bwMode="auto">
            <a:xfrm>
              <a:off x="5715000" y="3134777"/>
              <a:ext cx="381000" cy="368365"/>
            </a:xfrm>
            <a:prstGeom prst="ellipse">
              <a:avLst/>
            </a:prstGeom>
            <a:gradFill rotWithShape="1">
              <a:gsLst>
                <a:gs pos="0">
                  <a:srgbClr val="00B0F0"/>
                </a:gs>
                <a:gs pos="100000">
                  <a:schemeClr val="accent2">
                    <a:gamma/>
                    <a:shade val="0"/>
                    <a:invGamma/>
                  </a:schemeClr>
                </a:gs>
              </a:gsLst>
              <a:lin ang="0" scaled="1"/>
            </a:gradFill>
            <a:ln w="9525">
              <a:noFill/>
              <a:prstDash val="sysDot"/>
              <a:round/>
              <a:headEnd/>
              <a:tailEnd/>
            </a:ln>
            <a:effectLst/>
          </p:spPr>
          <p:txBody>
            <a:bodyPr wrap="none" anchor="ctr"/>
            <a:lstStyle/>
            <a:p>
              <a:pPr fontAlgn="auto">
                <a:spcBef>
                  <a:spcPts val="0"/>
                </a:spcBef>
                <a:spcAft>
                  <a:spcPts val="0"/>
                </a:spcAft>
                <a:defRPr/>
              </a:pPr>
              <a:endParaRPr lang="en-US" sz="2000" dirty="0">
                <a:latin typeface="+mn-lt"/>
                <a:cs typeface="+mn-cs"/>
              </a:endParaRPr>
            </a:p>
          </p:txBody>
        </p:sp>
        <p:sp>
          <p:nvSpPr>
            <p:cNvPr id="40" name="Oval 51"/>
            <p:cNvSpPr>
              <a:spLocks noChangeArrowheads="1"/>
            </p:cNvSpPr>
            <p:nvPr/>
          </p:nvSpPr>
          <p:spPr bwMode="auto">
            <a:xfrm>
              <a:off x="5715000" y="3549189"/>
              <a:ext cx="381000" cy="368365"/>
            </a:xfrm>
            <a:prstGeom prst="ellipse">
              <a:avLst/>
            </a:prstGeom>
            <a:gradFill rotWithShape="1">
              <a:gsLst>
                <a:gs pos="0">
                  <a:srgbClr val="00B0F0"/>
                </a:gs>
                <a:gs pos="100000">
                  <a:schemeClr val="accent2">
                    <a:gamma/>
                    <a:shade val="0"/>
                    <a:invGamma/>
                  </a:schemeClr>
                </a:gs>
              </a:gsLst>
              <a:lin ang="0" scaled="1"/>
            </a:gradFill>
            <a:ln w="9525">
              <a:noFill/>
              <a:prstDash val="sysDot"/>
              <a:round/>
              <a:headEnd/>
              <a:tailEnd/>
            </a:ln>
            <a:effectLst/>
          </p:spPr>
          <p:txBody>
            <a:bodyPr wrap="none" anchor="ctr"/>
            <a:lstStyle/>
            <a:p>
              <a:pPr fontAlgn="auto">
                <a:spcBef>
                  <a:spcPts val="0"/>
                </a:spcBef>
                <a:spcAft>
                  <a:spcPts val="0"/>
                </a:spcAft>
                <a:defRPr/>
              </a:pPr>
              <a:endParaRPr lang="en-US" sz="2000" dirty="0">
                <a:latin typeface="+mn-lt"/>
                <a:cs typeface="+mn-cs"/>
              </a:endParaRPr>
            </a:p>
          </p:txBody>
        </p:sp>
        <p:sp>
          <p:nvSpPr>
            <p:cNvPr id="41" name="Oval 51"/>
            <p:cNvSpPr>
              <a:spLocks noChangeArrowheads="1"/>
            </p:cNvSpPr>
            <p:nvPr/>
          </p:nvSpPr>
          <p:spPr bwMode="auto">
            <a:xfrm>
              <a:off x="5715000" y="2318658"/>
              <a:ext cx="381000" cy="368365"/>
            </a:xfrm>
            <a:prstGeom prst="ellipse">
              <a:avLst/>
            </a:prstGeom>
            <a:gradFill rotWithShape="1">
              <a:gsLst>
                <a:gs pos="0">
                  <a:srgbClr val="00B0F0"/>
                </a:gs>
                <a:gs pos="100000">
                  <a:schemeClr val="accent2">
                    <a:gamma/>
                    <a:shade val="0"/>
                    <a:invGamma/>
                  </a:schemeClr>
                </a:gs>
              </a:gsLst>
              <a:lin ang="0" scaled="1"/>
            </a:gradFill>
            <a:ln w="9525">
              <a:noFill/>
              <a:prstDash val="sysDot"/>
              <a:round/>
              <a:headEnd/>
              <a:tailEnd/>
            </a:ln>
            <a:effectLst/>
          </p:spPr>
          <p:txBody>
            <a:bodyPr wrap="none" anchor="ctr"/>
            <a:lstStyle/>
            <a:p>
              <a:pPr fontAlgn="auto">
                <a:spcBef>
                  <a:spcPts val="0"/>
                </a:spcBef>
                <a:spcAft>
                  <a:spcPts val="0"/>
                </a:spcAft>
                <a:defRPr/>
              </a:pPr>
              <a:endParaRPr lang="en-US" sz="2000" dirty="0">
                <a:latin typeface="+mn-lt"/>
                <a:cs typeface="+mn-cs"/>
              </a:endParaRPr>
            </a:p>
          </p:txBody>
        </p:sp>
      </p:grpSp>
      <p:grpSp>
        <p:nvGrpSpPr>
          <p:cNvPr id="99394" name="Group 41"/>
          <p:cNvGrpSpPr>
            <a:grpSpLocks/>
          </p:cNvGrpSpPr>
          <p:nvPr/>
        </p:nvGrpSpPr>
        <p:grpSpPr bwMode="auto">
          <a:xfrm>
            <a:off x="7140575" y="881063"/>
            <a:ext cx="381000" cy="1600200"/>
            <a:chOff x="5715000" y="2318658"/>
            <a:chExt cx="381000" cy="1598896"/>
          </a:xfrm>
        </p:grpSpPr>
        <p:sp>
          <p:nvSpPr>
            <p:cNvPr id="43" name="Oval 51"/>
            <p:cNvSpPr>
              <a:spLocks noChangeArrowheads="1"/>
            </p:cNvSpPr>
            <p:nvPr/>
          </p:nvSpPr>
          <p:spPr bwMode="auto">
            <a:xfrm>
              <a:off x="5715000" y="2732657"/>
              <a:ext cx="381000" cy="368000"/>
            </a:xfrm>
            <a:prstGeom prst="ellipse">
              <a:avLst/>
            </a:prstGeom>
            <a:gradFill rotWithShape="1">
              <a:gsLst>
                <a:gs pos="0">
                  <a:srgbClr val="00B0F0"/>
                </a:gs>
                <a:gs pos="100000">
                  <a:schemeClr val="accent2">
                    <a:gamma/>
                    <a:shade val="0"/>
                    <a:invGamma/>
                  </a:schemeClr>
                </a:gs>
              </a:gsLst>
              <a:lin ang="0" scaled="1"/>
            </a:gradFill>
            <a:ln w="9525">
              <a:noFill/>
              <a:prstDash val="sysDot"/>
              <a:round/>
              <a:headEnd/>
              <a:tailEnd/>
            </a:ln>
            <a:effectLst/>
          </p:spPr>
          <p:txBody>
            <a:bodyPr wrap="none" anchor="ctr"/>
            <a:lstStyle/>
            <a:p>
              <a:pPr fontAlgn="auto">
                <a:spcBef>
                  <a:spcPts val="0"/>
                </a:spcBef>
                <a:spcAft>
                  <a:spcPts val="0"/>
                </a:spcAft>
                <a:defRPr/>
              </a:pPr>
              <a:endParaRPr lang="en-US" sz="2000" dirty="0">
                <a:latin typeface="+mn-lt"/>
                <a:cs typeface="+mn-cs"/>
              </a:endParaRPr>
            </a:p>
          </p:txBody>
        </p:sp>
        <p:sp>
          <p:nvSpPr>
            <p:cNvPr id="44" name="Oval 43"/>
            <p:cNvSpPr>
              <a:spLocks noChangeArrowheads="1"/>
            </p:cNvSpPr>
            <p:nvPr/>
          </p:nvSpPr>
          <p:spPr bwMode="auto">
            <a:xfrm>
              <a:off x="5715000" y="3135554"/>
              <a:ext cx="381000" cy="368000"/>
            </a:xfrm>
            <a:prstGeom prst="ellipse">
              <a:avLst/>
            </a:prstGeom>
            <a:gradFill rotWithShape="1">
              <a:gsLst>
                <a:gs pos="0">
                  <a:srgbClr val="00B0F0"/>
                </a:gs>
                <a:gs pos="100000">
                  <a:schemeClr val="accent2">
                    <a:gamma/>
                    <a:shade val="0"/>
                    <a:invGamma/>
                  </a:schemeClr>
                </a:gs>
              </a:gsLst>
              <a:lin ang="0" scaled="1"/>
            </a:gradFill>
            <a:ln w="9525">
              <a:noFill/>
              <a:prstDash val="sysDot"/>
              <a:round/>
              <a:headEnd/>
              <a:tailEnd/>
            </a:ln>
            <a:effectLst/>
          </p:spPr>
          <p:txBody>
            <a:bodyPr wrap="none" anchor="ctr"/>
            <a:lstStyle/>
            <a:p>
              <a:pPr fontAlgn="auto">
                <a:spcBef>
                  <a:spcPts val="0"/>
                </a:spcBef>
                <a:spcAft>
                  <a:spcPts val="0"/>
                </a:spcAft>
                <a:defRPr/>
              </a:pPr>
              <a:endParaRPr lang="en-US" sz="2000" dirty="0">
                <a:latin typeface="+mn-lt"/>
                <a:cs typeface="+mn-cs"/>
              </a:endParaRPr>
            </a:p>
          </p:txBody>
        </p:sp>
        <p:sp>
          <p:nvSpPr>
            <p:cNvPr id="45" name="Oval 51"/>
            <p:cNvSpPr>
              <a:spLocks noChangeArrowheads="1"/>
            </p:cNvSpPr>
            <p:nvPr/>
          </p:nvSpPr>
          <p:spPr bwMode="auto">
            <a:xfrm>
              <a:off x="5715000" y="3547967"/>
              <a:ext cx="381000" cy="369587"/>
            </a:xfrm>
            <a:prstGeom prst="ellipse">
              <a:avLst/>
            </a:prstGeom>
            <a:gradFill rotWithShape="1">
              <a:gsLst>
                <a:gs pos="0">
                  <a:srgbClr val="00B0F0"/>
                </a:gs>
                <a:gs pos="100000">
                  <a:schemeClr val="accent2">
                    <a:gamma/>
                    <a:shade val="0"/>
                    <a:invGamma/>
                  </a:schemeClr>
                </a:gs>
              </a:gsLst>
              <a:lin ang="0" scaled="1"/>
            </a:gradFill>
            <a:ln w="9525">
              <a:noFill/>
              <a:prstDash val="sysDot"/>
              <a:round/>
              <a:headEnd/>
              <a:tailEnd/>
            </a:ln>
            <a:effectLst/>
          </p:spPr>
          <p:txBody>
            <a:bodyPr wrap="none" anchor="ctr"/>
            <a:lstStyle/>
            <a:p>
              <a:pPr fontAlgn="auto">
                <a:spcBef>
                  <a:spcPts val="0"/>
                </a:spcBef>
                <a:spcAft>
                  <a:spcPts val="0"/>
                </a:spcAft>
                <a:defRPr/>
              </a:pPr>
              <a:endParaRPr lang="en-US" sz="2000" dirty="0">
                <a:latin typeface="+mn-lt"/>
                <a:cs typeface="+mn-cs"/>
              </a:endParaRPr>
            </a:p>
          </p:txBody>
        </p:sp>
        <p:sp>
          <p:nvSpPr>
            <p:cNvPr id="46" name="Oval 51"/>
            <p:cNvSpPr>
              <a:spLocks noChangeArrowheads="1"/>
            </p:cNvSpPr>
            <p:nvPr/>
          </p:nvSpPr>
          <p:spPr bwMode="auto">
            <a:xfrm>
              <a:off x="5715000" y="2318658"/>
              <a:ext cx="381000" cy="369586"/>
            </a:xfrm>
            <a:prstGeom prst="ellipse">
              <a:avLst/>
            </a:prstGeom>
            <a:gradFill rotWithShape="1">
              <a:gsLst>
                <a:gs pos="0">
                  <a:srgbClr val="00B0F0"/>
                </a:gs>
                <a:gs pos="100000">
                  <a:schemeClr val="accent2">
                    <a:gamma/>
                    <a:shade val="0"/>
                    <a:invGamma/>
                  </a:schemeClr>
                </a:gs>
              </a:gsLst>
              <a:lin ang="0" scaled="1"/>
            </a:gradFill>
            <a:ln w="9525">
              <a:noFill/>
              <a:prstDash val="sysDot"/>
              <a:round/>
              <a:headEnd/>
              <a:tailEnd/>
            </a:ln>
            <a:effectLst/>
          </p:spPr>
          <p:txBody>
            <a:bodyPr wrap="none" anchor="ctr"/>
            <a:lstStyle/>
            <a:p>
              <a:pPr fontAlgn="auto">
                <a:spcBef>
                  <a:spcPts val="0"/>
                </a:spcBef>
                <a:spcAft>
                  <a:spcPts val="0"/>
                </a:spcAft>
                <a:defRPr/>
              </a:pPr>
              <a:endParaRPr lang="en-US" sz="2000" dirty="0">
                <a:latin typeface="+mn-lt"/>
                <a:cs typeface="+mn-cs"/>
              </a:endParaRPr>
            </a:p>
          </p:txBody>
        </p:sp>
      </p:grpSp>
      <p:grpSp>
        <p:nvGrpSpPr>
          <p:cNvPr id="99395" name="Group 46"/>
          <p:cNvGrpSpPr>
            <a:grpSpLocks/>
          </p:cNvGrpSpPr>
          <p:nvPr/>
        </p:nvGrpSpPr>
        <p:grpSpPr bwMode="auto">
          <a:xfrm>
            <a:off x="6053138" y="1109663"/>
            <a:ext cx="314325" cy="1133475"/>
            <a:chOff x="6150428" y="2547254"/>
            <a:chExt cx="315688" cy="1132118"/>
          </a:xfrm>
        </p:grpSpPr>
        <p:sp>
          <p:nvSpPr>
            <p:cNvPr id="48" name="Oval 47"/>
            <p:cNvSpPr/>
            <p:nvPr/>
          </p:nvSpPr>
          <p:spPr>
            <a:xfrm>
              <a:off x="6161588" y="3374937"/>
              <a:ext cx="304528" cy="3044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9" name="Oval 48"/>
            <p:cNvSpPr/>
            <p:nvPr/>
          </p:nvSpPr>
          <p:spPr>
            <a:xfrm>
              <a:off x="6150428" y="2961095"/>
              <a:ext cx="304527" cy="3044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0" name="Oval 49"/>
            <p:cNvSpPr/>
            <p:nvPr/>
          </p:nvSpPr>
          <p:spPr>
            <a:xfrm>
              <a:off x="6150428" y="2547254"/>
              <a:ext cx="304527" cy="3044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grpSp>
        <p:nvGrpSpPr>
          <p:cNvPr id="99396" name="Group 50"/>
          <p:cNvGrpSpPr>
            <a:grpSpLocks/>
          </p:cNvGrpSpPr>
          <p:nvPr/>
        </p:nvGrpSpPr>
        <p:grpSpPr bwMode="auto">
          <a:xfrm>
            <a:off x="6824663" y="1109663"/>
            <a:ext cx="315912" cy="1133475"/>
            <a:chOff x="6150428" y="2547254"/>
            <a:chExt cx="315688" cy="1132118"/>
          </a:xfrm>
        </p:grpSpPr>
        <p:sp>
          <p:nvSpPr>
            <p:cNvPr id="52" name="Oval 51"/>
            <p:cNvSpPr/>
            <p:nvPr/>
          </p:nvSpPr>
          <p:spPr>
            <a:xfrm>
              <a:off x="6161532" y="3374937"/>
              <a:ext cx="304584" cy="3044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3" name="Oval 52"/>
            <p:cNvSpPr/>
            <p:nvPr/>
          </p:nvSpPr>
          <p:spPr>
            <a:xfrm>
              <a:off x="6150428" y="2961095"/>
              <a:ext cx="304584" cy="3044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4" name="Oval 53"/>
            <p:cNvSpPr/>
            <p:nvPr/>
          </p:nvSpPr>
          <p:spPr>
            <a:xfrm>
              <a:off x="6150428" y="2547254"/>
              <a:ext cx="304584" cy="3044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grpSp>
        <p:nvGrpSpPr>
          <p:cNvPr id="99397" name="Group 54"/>
          <p:cNvGrpSpPr>
            <a:grpSpLocks/>
          </p:cNvGrpSpPr>
          <p:nvPr/>
        </p:nvGrpSpPr>
        <p:grpSpPr bwMode="auto">
          <a:xfrm>
            <a:off x="4098925" y="773113"/>
            <a:ext cx="309563" cy="1784350"/>
            <a:chOff x="4114798" y="1306282"/>
            <a:chExt cx="309712" cy="1785260"/>
          </a:xfrm>
        </p:grpSpPr>
        <p:grpSp>
          <p:nvGrpSpPr>
            <p:cNvPr id="95452" name="Group 84"/>
            <p:cNvGrpSpPr>
              <a:grpSpLocks/>
            </p:cNvGrpSpPr>
            <p:nvPr/>
          </p:nvGrpSpPr>
          <p:grpSpPr bwMode="auto">
            <a:xfrm>
              <a:off x="4114810" y="1306282"/>
              <a:ext cx="309700" cy="584775"/>
              <a:chOff x="2590800" y="4180114"/>
              <a:chExt cx="309700" cy="584775"/>
            </a:xfrm>
          </p:grpSpPr>
          <p:sp>
            <p:nvSpPr>
              <p:cNvPr id="66" name="Oval 65"/>
              <p:cNvSpPr/>
              <p:nvPr/>
            </p:nvSpPr>
            <p:spPr>
              <a:xfrm>
                <a:off x="2590788" y="4343709"/>
                <a:ext cx="304947" cy="3049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5463" name="TextBox 66"/>
              <p:cNvSpPr txBox="1">
                <a:spLocks noChangeArrowheads="1"/>
              </p:cNvSpPr>
              <p:nvPr/>
            </p:nvSpPr>
            <p:spPr bwMode="auto">
              <a:xfrm>
                <a:off x="2590800" y="4180114"/>
                <a:ext cx="3097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3200" b="1">
                    <a:solidFill>
                      <a:srgbClr val="0000FF"/>
                    </a:solidFill>
                    <a:latin typeface="Calibri" panose="020F0502020204030204" pitchFamily="34" charset="0"/>
                  </a:rPr>
                  <a:t>-</a:t>
                </a:r>
              </a:p>
            </p:txBody>
          </p:sp>
        </p:grpSp>
        <p:grpSp>
          <p:nvGrpSpPr>
            <p:cNvPr id="95453" name="Group 87"/>
            <p:cNvGrpSpPr>
              <a:grpSpLocks/>
            </p:cNvGrpSpPr>
            <p:nvPr/>
          </p:nvGrpSpPr>
          <p:grpSpPr bwMode="auto">
            <a:xfrm>
              <a:off x="4114806" y="1709060"/>
              <a:ext cx="309700" cy="584775"/>
              <a:chOff x="2590800" y="4180114"/>
              <a:chExt cx="309700" cy="584775"/>
            </a:xfrm>
          </p:grpSpPr>
          <p:sp>
            <p:nvSpPr>
              <p:cNvPr id="64" name="Oval 63"/>
              <p:cNvSpPr/>
              <p:nvPr/>
            </p:nvSpPr>
            <p:spPr>
              <a:xfrm>
                <a:off x="2590792" y="4344362"/>
                <a:ext cx="304947" cy="3049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5461" name="TextBox 64"/>
              <p:cNvSpPr txBox="1">
                <a:spLocks noChangeArrowheads="1"/>
              </p:cNvSpPr>
              <p:nvPr/>
            </p:nvSpPr>
            <p:spPr bwMode="auto">
              <a:xfrm>
                <a:off x="2590800" y="4180114"/>
                <a:ext cx="3097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3200" b="1">
                    <a:solidFill>
                      <a:srgbClr val="0000FF"/>
                    </a:solidFill>
                    <a:latin typeface="Calibri" panose="020F0502020204030204" pitchFamily="34" charset="0"/>
                  </a:rPr>
                  <a:t>-</a:t>
                </a:r>
              </a:p>
            </p:txBody>
          </p:sp>
        </p:grpSp>
        <p:grpSp>
          <p:nvGrpSpPr>
            <p:cNvPr id="95454" name="Group 90"/>
            <p:cNvGrpSpPr>
              <a:grpSpLocks/>
            </p:cNvGrpSpPr>
            <p:nvPr/>
          </p:nvGrpSpPr>
          <p:grpSpPr bwMode="auto">
            <a:xfrm>
              <a:off x="4114802" y="2111838"/>
              <a:ext cx="309700" cy="584775"/>
              <a:chOff x="2590800" y="4180114"/>
              <a:chExt cx="309700" cy="584775"/>
            </a:xfrm>
          </p:grpSpPr>
          <p:sp>
            <p:nvSpPr>
              <p:cNvPr id="62" name="Oval 61"/>
              <p:cNvSpPr/>
              <p:nvPr/>
            </p:nvSpPr>
            <p:spPr>
              <a:xfrm>
                <a:off x="2590796" y="4343427"/>
                <a:ext cx="304947" cy="3049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5459" name="TextBox 62"/>
              <p:cNvSpPr txBox="1">
                <a:spLocks noChangeArrowheads="1"/>
              </p:cNvSpPr>
              <p:nvPr/>
            </p:nvSpPr>
            <p:spPr bwMode="auto">
              <a:xfrm>
                <a:off x="2590800" y="4180114"/>
                <a:ext cx="3097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3200" b="1">
                    <a:solidFill>
                      <a:srgbClr val="0000FF"/>
                    </a:solidFill>
                    <a:latin typeface="Calibri" panose="020F0502020204030204" pitchFamily="34" charset="0"/>
                  </a:rPr>
                  <a:t>-</a:t>
                </a:r>
              </a:p>
            </p:txBody>
          </p:sp>
        </p:grpSp>
        <p:grpSp>
          <p:nvGrpSpPr>
            <p:cNvPr id="95455" name="Group 93"/>
            <p:cNvGrpSpPr>
              <a:grpSpLocks/>
            </p:cNvGrpSpPr>
            <p:nvPr/>
          </p:nvGrpSpPr>
          <p:grpSpPr bwMode="auto">
            <a:xfrm>
              <a:off x="4114798" y="2506767"/>
              <a:ext cx="309700" cy="584775"/>
              <a:chOff x="2590800" y="4180114"/>
              <a:chExt cx="309700" cy="584775"/>
            </a:xfrm>
          </p:grpSpPr>
          <p:sp>
            <p:nvSpPr>
              <p:cNvPr id="60" name="Oval 59"/>
              <p:cNvSpPr/>
              <p:nvPr/>
            </p:nvSpPr>
            <p:spPr>
              <a:xfrm>
                <a:off x="2590800" y="4343987"/>
                <a:ext cx="304947" cy="3049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5457" name="TextBox 60"/>
              <p:cNvSpPr txBox="1">
                <a:spLocks noChangeArrowheads="1"/>
              </p:cNvSpPr>
              <p:nvPr/>
            </p:nvSpPr>
            <p:spPr bwMode="auto">
              <a:xfrm>
                <a:off x="2590800" y="4180114"/>
                <a:ext cx="3097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3200" b="1">
                    <a:solidFill>
                      <a:srgbClr val="0000FF"/>
                    </a:solidFill>
                    <a:latin typeface="Calibri" panose="020F0502020204030204" pitchFamily="34" charset="0"/>
                  </a:rPr>
                  <a:t>-</a:t>
                </a:r>
              </a:p>
            </p:txBody>
          </p:sp>
        </p:grpSp>
      </p:grpSp>
      <p:grpSp>
        <p:nvGrpSpPr>
          <p:cNvPr id="99402" name="Group 67"/>
          <p:cNvGrpSpPr>
            <a:grpSpLocks/>
          </p:cNvGrpSpPr>
          <p:nvPr/>
        </p:nvGrpSpPr>
        <p:grpSpPr bwMode="auto">
          <a:xfrm>
            <a:off x="3592513" y="773113"/>
            <a:ext cx="320675" cy="1782762"/>
            <a:chOff x="3603170" y="1306286"/>
            <a:chExt cx="320588" cy="1782207"/>
          </a:xfrm>
        </p:grpSpPr>
        <p:grpSp>
          <p:nvGrpSpPr>
            <p:cNvPr id="95440" name="Group 79"/>
            <p:cNvGrpSpPr>
              <a:grpSpLocks/>
            </p:cNvGrpSpPr>
            <p:nvPr/>
          </p:nvGrpSpPr>
          <p:grpSpPr bwMode="auto">
            <a:xfrm>
              <a:off x="3603172" y="1306286"/>
              <a:ext cx="309700" cy="584775"/>
              <a:chOff x="2590800" y="4180114"/>
              <a:chExt cx="309700" cy="584775"/>
            </a:xfrm>
          </p:grpSpPr>
          <p:sp>
            <p:nvSpPr>
              <p:cNvPr id="79" name="Oval 77"/>
              <p:cNvSpPr/>
              <p:nvPr/>
            </p:nvSpPr>
            <p:spPr>
              <a:xfrm>
                <a:off x="2590798" y="4343575"/>
                <a:ext cx="304717" cy="3047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5451" name="TextBox 78"/>
              <p:cNvSpPr txBox="1">
                <a:spLocks noChangeArrowheads="1"/>
              </p:cNvSpPr>
              <p:nvPr/>
            </p:nvSpPr>
            <p:spPr bwMode="auto">
              <a:xfrm>
                <a:off x="2590800" y="4180114"/>
                <a:ext cx="3097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3200" b="1">
                    <a:solidFill>
                      <a:srgbClr val="0000FF"/>
                    </a:solidFill>
                    <a:latin typeface="Calibri" panose="020F0502020204030204" pitchFamily="34" charset="0"/>
                  </a:rPr>
                  <a:t>-</a:t>
                </a:r>
              </a:p>
            </p:txBody>
          </p:sp>
        </p:grpSp>
        <p:grpSp>
          <p:nvGrpSpPr>
            <p:cNvPr id="95441" name="Group 96"/>
            <p:cNvGrpSpPr>
              <a:grpSpLocks/>
            </p:cNvGrpSpPr>
            <p:nvPr/>
          </p:nvGrpSpPr>
          <p:grpSpPr bwMode="auto">
            <a:xfrm>
              <a:off x="3603170" y="1709048"/>
              <a:ext cx="309700" cy="584775"/>
              <a:chOff x="2590800" y="4180114"/>
              <a:chExt cx="309700" cy="584775"/>
            </a:xfrm>
          </p:grpSpPr>
          <p:sp>
            <p:nvSpPr>
              <p:cNvPr id="77" name="Oval 76"/>
              <p:cNvSpPr/>
              <p:nvPr/>
            </p:nvSpPr>
            <p:spPr>
              <a:xfrm>
                <a:off x="2590800" y="4343913"/>
                <a:ext cx="304717" cy="3047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5449" name="TextBox 77"/>
              <p:cNvSpPr txBox="1">
                <a:spLocks noChangeArrowheads="1"/>
              </p:cNvSpPr>
              <p:nvPr/>
            </p:nvSpPr>
            <p:spPr bwMode="auto">
              <a:xfrm>
                <a:off x="2590800" y="4180114"/>
                <a:ext cx="3097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3200" b="1">
                    <a:solidFill>
                      <a:srgbClr val="0000FF"/>
                    </a:solidFill>
                    <a:latin typeface="Calibri" panose="020F0502020204030204" pitchFamily="34" charset="0"/>
                  </a:rPr>
                  <a:t>-</a:t>
                </a:r>
              </a:p>
            </p:txBody>
          </p:sp>
        </p:grpSp>
        <p:grpSp>
          <p:nvGrpSpPr>
            <p:cNvPr id="95442" name="Group 99"/>
            <p:cNvGrpSpPr>
              <a:grpSpLocks/>
            </p:cNvGrpSpPr>
            <p:nvPr/>
          </p:nvGrpSpPr>
          <p:grpSpPr bwMode="auto">
            <a:xfrm>
              <a:off x="3614058" y="2111826"/>
              <a:ext cx="309700" cy="584775"/>
              <a:chOff x="2590800" y="4180114"/>
              <a:chExt cx="309700" cy="584775"/>
            </a:xfrm>
          </p:grpSpPr>
          <p:sp>
            <p:nvSpPr>
              <p:cNvPr id="75" name="Oval 74"/>
              <p:cNvSpPr/>
              <p:nvPr/>
            </p:nvSpPr>
            <p:spPr>
              <a:xfrm>
                <a:off x="2591021" y="4344234"/>
                <a:ext cx="304717" cy="3047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5447" name="TextBox 75"/>
              <p:cNvSpPr txBox="1">
                <a:spLocks noChangeArrowheads="1"/>
              </p:cNvSpPr>
              <p:nvPr/>
            </p:nvSpPr>
            <p:spPr bwMode="auto">
              <a:xfrm>
                <a:off x="2590800" y="4180114"/>
                <a:ext cx="3097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3200" b="1">
                    <a:solidFill>
                      <a:srgbClr val="0000FF"/>
                    </a:solidFill>
                    <a:latin typeface="Calibri" panose="020F0502020204030204" pitchFamily="34" charset="0"/>
                  </a:rPr>
                  <a:t>-</a:t>
                </a:r>
              </a:p>
            </p:txBody>
          </p:sp>
        </p:grpSp>
        <p:grpSp>
          <p:nvGrpSpPr>
            <p:cNvPr id="95443" name="Group 102"/>
            <p:cNvGrpSpPr>
              <a:grpSpLocks/>
            </p:cNvGrpSpPr>
            <p:nvPr/>
          </p:nvGrpSpPr>
          <p:grpSpPr bwMode="auto">
            <a:xfrm>
              <a:off x="3609156" y="2503718"/>
              <a:ext cx="309700" cy="584775"/>
              <a:chOff x="2590800" y="4180114"/>
              <a:chExt cx="309700" cy="584775"/>
            </a:xfrm>
          </p:grpSpPr>
          <p:sp>
            <p:nvSpPr>
              <p:cNvPr id="73" name="Oval 72"/>
              <p:cNvSpPr/>
              <p:nvPr/>
            </p:nvSpPr>
            <p:spPr>
              <a:xfrm>
                <a:off x="2591162" y="4344333"/>
                <a:ext cx="304717" cy="3047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5445" name="TextBox 73"/>
              <p:cNvSpPr txBox="1">
                <a:spLocks noChangeArrowheads="1"/>
              </p:cNvSpPr>
              <p:nvPr/>
            </p:nvSpPr>
            <p:spPr bwMode="auto">
              <a:xfrm>
                <a:off x="2590800" y="4180114"/>
                <a:ext cx="3097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3200" b="1">
                    <a:solidFill>
                      <a:srgbClr val="0000FF"/>
                    </a:solidFill>
                    <a:latin typeface="Calibri" panose="020F0502020204030204" pitchFamily="34" charset="0"/>
                  </a:rPr>
                  <a:t>-</a:t>
                </a:r>
              </a:p>
            </p:txBody>
          </p:sp>
        </p:grpSp>
      </p:grpSp>
      <p:grpSp>
        <p:nvGrpSpPr>
          <p:cNvPr id="99407" name="Group 80"/>
          <p:cNvGrpSpPr>
            <a:grpSpLocks/>
          </p:cNvGrpSpPr>
          <p:nvPr/>
        </p:nvGrpSpPr>
        <p:grpSpPr bwMode="auto">
          <a:xfrm>
            <a:off x="4637088" y="844550"/>
            <a:ext cx="360362" cy="1697038"/>
            <a:chOff x="4648198" y="1378019"/>
            <a:chExt cx="360326" cy="1696218"/>
          </a:xfrm>
        </p:grpSpPr>
        <p:grpSp>
          <p:nvGrpSpPr>
            <p:cNvPr id="95428" name="Group 123"/>
            <p:cNvGrpSpPr>
              <a:grpSpLocks/>
            </p:cNvGrpSpPr>
            <p:nvPr/>
          </p:nvGrpSpPr>
          <p:grpSpPr bwMode="auto">
            <a:xfrm>
              <a:off x="4648200" y="2612572"/>
              <a:ext cx="360324" cy="461665"/>
              <a:chOff x="4669972" y="3505200"/>
              <a:chExt cx="360324" cy="461665"/>
            </a:xfrm>
          </p:grpSpPr>
          <p:sp>
            <p:nvSpPr>
              <p:cNvPr id="92" name="Oval 91"/>
              <p:cNvSpPr/>
              <p:nvPr/>
            </p:nvSpPr>
            <p:spPr>
              <a:xfrm>
                <a:off x="4669970" y="3581288"/>
                <a:ext cx="358739" cy="304653"/>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5439" name="TextBox 92"/>
              <p:cNvSpPr txBox="1">
                <a:spLocks noChangeArrowheads="1"/>
              </p:cNvSpPr>
              <p:nvPr/>
            </p:nvSpPr>
            <p:spPr bwMode="auto">
              <a:xfrm>
                <a:off x="4691742" y="3505200"/>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2400" b="1">
                    <a:solidFill>
                      <a:srgbClr val="FF0000"/>
                    </a:solidFill>
                    <a:latin typeface="Calibri" panose="020F0502020204030204" pitchFamily="34" charset="0"/>
                  </a:rPr>
                  <a:t>+</a:t>
                </a:r>
              </a:p>
            </p:txBody>
          </p:sp>
        </p:grpSp>
        <p:grpSp>
          <p:nvGrpSpPr>
            <p:cNvPr id="95429" name="Group 124"/>
            <p:cNvGrpSpPr>
              <a:grpSpLocks/>
            </p:cNvGrpSpPr>
            <p:nvPr/>
          </p:nvGrpSpPr>
          <p:grpSpPr bwMode="auto">
            <a:xfrm>
              <a:off x="4648198" y="1378019"/>
              <a:ext cx="360324" cy="461665"/>
              <a:chOff x="4669972" y="3505200"/>
              <a:chExt cx="360324" cy="461665"/>
            </a:xfrm>
          </p:grpSpPr>
          <p:sp>
            <p:nvSpPr>
              <p:cNvPr id="90" name="Oval 89"/>
              <p:cNvSpPr/>
              <p:nvPr/>
            </p:nvSpPr>
            <p:spPr>
              <a:xfrm>
                <a:off x="4669972" y="3581363"/>
                <a:ext cx="358739" cy="304653"/>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5437" name="TextBox 90"/>
              <p:cNvSpPr txBox="1">
                <a:spLocks noChangeArrowheads="1"/>
              </p:cNvSpPr>
              <p:nvPr/>
            </p:nvSpPr>
            <p:spPr bwMode="auto">
              <a:xfrm>
                <a:off x="4691742" y="3505200"/>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2400" b="1">
                    <a:solidFill>
                      <a:srgbClr val="FF0000"/>
                    </a:solidFill>
                    <a:latin typeface="Calibri" panose="020F0502020204030204" pitchFamily="34" charset="0"/>
                  </a:rPr>
                  <a:t>+</a:t>
                </a:r>
              </a:p>
            </p:txBody>
          </p:sp>
        </p:grpSp>
        <p:grpSp>
          <p:nvGrpSpPr>
            <p:cNvPr id="95430" name="Group 127"/>
            <p:cNvGrpSpPr>
              <a:grpSpLocks/>
            </p:cNvGrpSpPr>
            <p:nvPr/>
          </p:nvGrpSpPr>
          <p:grpSpPr bwMode="auto">
            <a:xfrm>
              <a:off x="4648200" y="1796142"/>
              <a:ext cx="360324" cy="461665"/>
              <a:chOff x="4669972" y="3505200"/>
              <a:chExt cx="360324" cy="461665"/>
            </a:xfrm>
          </p:grpSpPr>
          <p:sp>
            <p:nvSpPr>
              <p:cNvPr id="88" name="Oval 87"/>
              <p:cNvSpPr/>
              <p:nvPr/>
            </p:nvSpPr>
            <p:spPr>
              <a:xfrm>
                <a:off x="4669970" y="3582138"/>
                <a:ext cx="358739" cy="303067"/>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5435" name="TextBox 88"/>
              <p:cNvSpPr txBox="1">
                <a:spLocks noChangeArrowheads="1"/>
              </p:cNvSpPr>
              <p:nvPr/>
            </p:nvSpPr>
            <p:spPr bwMode="auto">
              <a:xfrm>
                <a:off x="4691742" y="3505200"/>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2400" b="1">
                    <a:solidFill>
                      <a:srgbClr val="FF0000"/>
                    </a:solidFill>
                    <a:latin typeface="Calibri" panose="020F0502020204030204" pitchFamily="34" charset="0"/>
                  </a:rPr>
                  <a:t>+</a:t>
                </a:r>
              </a:p>
            </p:txBody>
          </p:sp>
        </p:grpSp>
        <p:grpSp>
          <p:nvGrpSpPr>
            <p:cNvPr id="95431" name="Group 130"/>
            <p:cNvGrpSpPr>
              <a:grpSpLocks/>
            </p:cNvGrpSpPr>
            <p:nvPr/>
          </p:nvGrpSpPr>
          <p:grpSpPr bwMode="auto">
            <a:xfrm>
              <a:off x="4648200" y="2209800"/>
              <a:ext cx="360324" cy="461665"/>
              <a:chOff x="4669972" y="3505200"/>
              <a:chExt cx="360324" cy="461665"/>
            </a:xfrm>
          </p:grpSpPr>
          <p:sp>
            <p:nvSpPr>
              <p:cNvPr id="86" name="Oval 85"/>
              <p:cNvSpPr/>
              <p:nvPr/>
            </p:nvSpPr>
            <p:spPr>
              <a:xfrm>
                <a:off x="4669970" y="3581030"/>
                <a:ext cx="358739" cy="304653"/>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5433" name="TextBox 86"/>
              <p:cNvSpPr txBox="1">
                <a:spLocks noChangeArrowheads="1"/>
              </p:cNvSpPr>
              <p:nvPr/>
            </p:nvSpPr>
            <p:spPr bwMode="auto">
              <a:xfrm>
                <a:off x="4691742" y="3505200"/>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2400" b="1">
                    <a:solidFill>
                      <a:srgbClr val="FF0000"/>
                    </a:solidFill>
                    <a:latin typeface="Calibri" panose="020F0502020204030204" pitchFamily="34" charset="0"/>
                  </a:rPr>
                  <a:t>+</a:t>
                </a:r>
              </a:p>
            </p:txBody>
          </p:sp>
        </p:grpSp>
      </p:grpSp>
      <p:grpSp>
        <p:nvGrpSpPr>
          <p:cNvPr id="99412" name="Group 93"/>
          <p:cNvGrpSpPr>
            <a:grpSpLocks/>
          </p:cNvGrpSpPr>
          <p:nvPr/>
        </p:nvGrpSpPr>
        <p:grpSpPr bwMode="auto">
          <a:xfrm>
            <a:off x="5114925" y="849313"/>
            <a:ext cx="360363" cy="1695450"/>
            <a:chOff x="4648198" y="1378019"/>
            <a:chExt cx="360326" cy="1696218"/>
          </a:xfrm>
        </p:grpSpPr>
        <p:grpSp>
          <p:nvGrpSpPr>
            <p:cNvPr id="95416" name="Group 123"/>
            <p:cNvGrpSpPr>
              <a:grpSpLocks/>
            </p:cNvGrpSpPr>
            <p:nvPr/>
          </p:nvGrpSpPr>
          <p:grpSpPr bwMode="auto">
            <a:xfrm>
              <a:off x="4648200" y="2612572"/>
              <a:ext cx="360324" cy="461665"/>
              <a:chOff x="4669972" y="3505200"/>
              <a:chExt cx="360324" cy="461665"/>
            </a:xfrm>
          </p:grpSpPr>
          <p:sp>
            <p:nvSpPr>
              <p:cNvPr id="105" name="Oval 104"/>
              <p:cNvSpPr/>
              <p:nvPr/>
            </p:nvSpPr>
            <p:spPr>
              <a:xfrm>
                <a:off x="4669970" y="3580927"/>
                <a:ext cx="358738" cy="30493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5427" name="TextBox 105"/>
              <p:cNvSpPr txBox="1">
                <a:spLocks noChangeArrowheads="1"/>
              </p:cNvSpPr>
              <p:nvPr/>
            </p:nvSpPr>
            <p:spPr bwMode="auto">
              <a:xfrm>
                <a:off x="4691742" y="3505200"/>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2400" b="1">
                    <a:solidFill>
                      <a:srgbClr val="FF0000"/>
                    </a:solidFill>
                    <a:latin typeface="Calibri" panose="020F0502020204030204" pitchFamily="34" charset="0"/>
                  </a:rPr>
                  <a:t>+</a:t>
                </a:r>
              </a:p>
            </p:txBody>
          </p:sp>
        </p:grpSp>
        <p:grpSp>
          <p:nvGrpSpPr>
            <p:cNvPr id="95417" name="Group 124"/>
            <p:cNvGrpSpPr>
              <a:grpSpLocks/>
            </p:cNvGrpSpPr>
            <p:nvPr/>
          </p:nvGrpSpPr>
          <p:grpSpPr bwMode="auto">
            <a:xfrm>
              <a:off x="4648198" y="1378019"/>
              <a:ext cx="360324" cy="461665"/>
              <a:chOff x="4669972" y="3505200"/>
              <a:chExt cx="360324" cy="461665"/>
            </a:xfrm>
          </p:grpSpPr>
          <p:sp>
            <p:nvSpPr>
              <p:cNvPr id="103" name="Oval 102"/>
              <p:cNvSpPr/>
              <p:nvPr/>
            </p:nvSpPr>
            <p:spPr>
              <a:xfrm>
                <a:off x="4669972" y="3581435"/>
                <a:ext cx="358738" cy="30493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5425" name="TextBox 103"/>
              <p:cNvSpPr txBox="1">
                <a:spLocks noChangeArrowheads="1"/>
              </p:cNvSpPr>
              <p:nvPr/>
            </p:nvSpPr>
            <p:spPr bwMode="auto">
              <a:xfrm>
                <a:off x="4691742" y="3505200"/>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2400" b="1">
                    <a:solidFill>
                      <a:srgbClr val="FF0000"/>
                    </a:solidFill>
                    <a:latin typeface="Calibri" panose="020F0502020204030204" pitchFamily="34" charset="0"/>
                  </a:rPr>
                  <a:t>+</a:t>
                </a:r>
              </a:p>
            </p:txBody>
          </p:sp>
        </p:grpSp>
        <p:grpSp>
          <p:nvGrpSpPr>
            <p:cNvPr id="95418" name="Group 127"/>
            <p:cNvGrpSpPr>
              <a:grpSpLocks/>
            </p:cNvGrpSpPr>
            <p:nvPr/>
          </p:nvGrpSpPr>
          <p:grpSpPr bwMode="auto">
            <a:xfrm>
              <a:off x="4648200" y="1796142"/>
              <a:ext cx="360324" cy="461665"/>
              <a:chOff x="4669972" y="3505200"/>
              <a:chExt cx="360324" cy="461665"/>
            </a:xfrm>
          </p:grpSpPr>
          <p:sp>
            <p:nvSpPr>
              <p:cNvPr id="101" name="Oval 100"/>
              <p:cNvSpPr/>
              <p:nvPr/>
            </p:nvSpPr>
            <p:spPr>
              <a:xfrm>
                <a:off x="4669970" y="3581012"/>
                <a:ext cx="358738" cy="30493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5423" name="TextBox 101"/>
              <p:cNvSpPr txBox="1">
                <a:spLocks noChangeArrowheads="1"/>
              </p:cNvSpPr>
              <p:nvPr/>
            </p:nvSpPr>
            <p:spPr bwMode="auto">
              <a:xfrm>
                <a:off x="4691742" y="3505200"/>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2400" b="1">
                    <a:solidFill>
                      <a:srgbClr val="FF0000"/>
                    </a:solidFill>
                    <a:latin typeface="Calibri" panose="020F0502020204030204" pitchFamily="34" charset="0"/>
                  </a:rPr>
                  <a:t>+</a:t>
                </a:r>
              </a:p>
            </p:txBody>
          </p:sp>
        </p:grpSp>
        <p:grpSp>
          <p:nvGrpSpPr>
            <p:cNvPr id="95419" name="Group 130"/>
            <p:cNvGrpSpPr>
              <a:grpSpLocks/>
            </p:cNvGrpSpPr>
            <p:nvPr/>
          </p:nvGrpSpPr>
          <p:grpSpPr bwMode="auto">
            <a:xfrm>
              <a:off x="4648200" y="2209800"/>
              <a:ext cx="360324" cy="461665"/>
              <a:chOff x="4669972" y="3505200"/>
              <a:chExt cx="360324" cy="461665"/>
            </a:xfrm>
          </p:grpSpPr>
          <p:sp>
            <p:nvSpPr>
              <p:cNvPr id="99" name="Oval 98"/>
              <p:cNvSpPr/>
              <p:nvPr/>
            </p:nvSpPr>
            <p:spPr>
              <a:xfrm>
                <a:off x="4669970" y="3581881"/>
                <a:ext cx="358738" cy="303349"/>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5421" name="TextBox 99"/>
              <p:cNvSpPr txBox="1">
                <a:spLocks noChangeArrowheads="1"/>
              </p:cNvSpPr>
              <p:nvPr/>
            </p:nvSpPr>
            <p:spPr bwMode="auto">
              <a:xfrm>
                <a:off x="4691742" y="3505200"/>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2400" b="1">
                    <a:solidFill>
                      <a:srgbClr val="FF0000"/>
                    </a:solidFill>
                    <a:latin typeface="Calibri" panose="020F0502020204030204" pitchFamily="34" charset="0"/>
                  </a:rPr>
                  <a:t>+</a:t>
                </a:r>
              </a:p>
            </p:txBody>
          </p:sp>
        </p:grpSp>
      </p:grpSp>
      <p:cxnSp>
        <p:nvCxnSpPr>
          <p:cNvPr id="107" name="Straight Connector 106"/>
          <p:cNvCxnSpPr/>
          <p:nvPr/>
        </p:nvCxnSpPr>
        <p:spPr>
          <a:xfrm rot="16200000" flipH="1">
            <a:off x="3239294" y="2782094"/>
            <a:ext cx="522287" cy="9525"/>
          </a:xfrm>
          <a:prstGeom prst="line">
            <a:avLst/>
          </a:prstGeom>
          <a:ln>
            <a:solidFill>
              <a:srgbClr val="FFFF00"/>
            </a:solidFill>
            <a:prstDash val="sysDash"/>
          </a:ln>
        </p:spPr>
        <p:style>
          <a:lnRef idx="3">
            <a:schemeClr val="accent6"/>
          </a:lnRef>
          <a:fillRef idx="0">
            <a:schemeClr val="accent6"/>
          </a:fillRef>
          <a:effectRef idx="2">
            <a:schemeClr val="accent6"/>
          </a:effectRef>
          <a:fontRef idx="minor">
            <a:schemeClr val="tx1"/>
          </a:fontRef>
        </p:style>
      </p:cxnSp>
      <p:cxnSp>
        <p:nvCxnSpPr>
          <p:cNvPr id="108" name="Straight Connector 107"/>
          <p:cNvCxnSpPr/>
          <p:nvPr/>
        </p:nvCxnSpPr>
        <p:spPr>
          <a:xfrm rot="16200000" flipH="1">
            <a:off x="5301456" y="2786857"/>
            <a:ext cx="511175" cy="11112"/>
          </a:xfrm>
          <a:prstGeom prst="line">
            <a:avLst/>
          </a:prstGeom>
          <a:ln>
            <a:solidFill>
              <a:srgbClr val="FFFF00"/>
            </a:solidFill>
            <a:prstDash val="sysDash"/>
          </a:ln>
        </p:spPr>
        <p:style>
          <a:lnRef idx="3">
            <a:schemeClr val="accent6"/>
          </a:lnRef>
          <a:fillRef idx="0">
            <a:schemeClr val="accent6"/>
          </a:fillRef>
          <a:effectRef idx="2">
            <a:schemeClr val="accent6"/>
          </a:effectRef>
          <a:fontRef idx="minor">
            <a:schemeClr val="tx1"/>
          </a:fontRef>
        </p:style>
      </p:cxnSp>
      <p:cxnSp>
        <p:nvCxnSpPr>
          <p:cNvPr id="143" name="Straight Arrow Connector 142"/>
          <p:cNvCxnSpPr/>
          <p:nvPr/>
        </p:nvCxnSpPr>
        <p:spPr>
          <a:xfrm>
            <a:off x="5170488" y="2590800"/>
            <a:ext cx="381000" cy="1588"/>
          </a:xfrm>
          <a:prstGeom prst="straightConnector1">
            <a:avLst/>
          </a:prstGeom>
          <a:ln>
            <a:solidFill>
              <a:srgbClr val="00FF00"/>
            </a:solidFill>
            <a:tailEnd type="arrow"/>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p:nvPr/>
        </p:nvCxnSpPr>
        <p:spPr>
          <a:xfrm rot="10800000">
            <a:off x="3494088" y="2590800"/>
            <a:ext cx="381000" cy="1588"/>
          </a:xfrm>
          <a:prstGeom prst="straightConnector1">
            <a:avLst/>
          </a:prstGeom>
          <a:ln>
            <a:solidFill>
              <a:srgbClr val="00FF00"/>
            </a:solidFill>
            <a:tailEnd type="arrow"/>
          </a:ln>
        </p:spPr>
        <p:style>
          <a:lnRef idx="1">
            <a:schemeClr val="accent1"/>
          </a:lnRef>
          <a:fillRef idx="0">
            <a:schemeClr val="accent1"/>
          </a:fillRef>
          <a:effectRef idx="0">
            <a:schemeClr val="accent1"/>
          </a:effectRef>
          <a:fontRef idx="minor">
            <a:schemeClr val="tx1"/>
          </a:fontRef>
        </p:style>
      </p:cxnSp>
      <p:sp>
        <p:nvSpPr>
          <p:cNvPr id="145" name="TextBox 144"/>
          <p:cNvSpPr txBox="1">
            <a:spLocks noChangeArrowheads="1"/>
          </p:cNvSpPr>
          <p:nvPr/>
        </p:nvSpPr>
        <p:spPr bwMode="auto">
          <a:xfrm>
            <a:off x="3495675" y="2590800"/>
            <a:ext cx="2120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b="1" i="1">
                <a:latin typeface="Calibri" panose="020F0502020204030204" pitchFamily="34" charset="0"/>
              </a:rPr>
              <a:t>Space charge region</a:t>
            </a:r>
          </a:p>
        </p:txBody>
      </p:sp>
      <p:sp>
        <p:nvSpPr>
          <p:cNvPr id="147" name="TextBox 146"/>
          <p:cNvSpPr txBox="1">
            <a:spLocks noChangeArrowheads="1"/>
          </p:cNvSpPr>
          <p:nvPr/>
        </p:nvSpPr>
        <p:spPr bwMode="auto">
          <a:xfrm>
            <a:off x="2895600" y="271463"/>
            <a:ext cx="33496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2400" b="1" i="1" u="sng">
                <a:latin typeface="Calibri" panose="020F0502020204030204" pitchFamily="34" charset="0"/>
              </a:rPr>
              <a:t>Open circuit PN -junction</a:t>
            </a:r>
          </a:p>
        </p:txBody>
      </p:sp>
      <p:sp>
        <p:nvSpPr>
          <p:cNvPr id="148" name="Rectangle 147"/>
          <p:cNvSpPr/>
          <p:nvPr/>
        </p:nvSpPr>
        <p:spPr>
          <a:xfrm>
            <a:off x="1447800" y="3505200"/>
            <a:ext cx="1676400" cy="16764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9" name="Rectangle 148"/>
          <p:cNvSpPr/>
          <p:nvPr/>
        </p:nvSpPr>
        <p:spPr>
          <a:xfrm>
            <a:off x="6019800" y="3505200"/>
            <a:ext cx="1611313" cy="16764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nvGrpSpPr>
          <p:cNvPr id="99418" name="Group 151"/>
          <p:cNvGrpSpPr>
            <a:grpSpLocks/>
          </p:cNvGrpSpPr>
          <p:nvPr/>
        </p:nvGrpSpPr>
        <p:grpSpPr bwMode="auto">
          <a:xfrm>
            <a:off x="1524000" y="3592513"/>
            <a:ext cx="304800" cy="1512887"/>
            <a:chOff x="1621968" y="2362200"/>
            <a:chExt cx="304804" cy="1513114"/>
          </a:xfrm>
        </p:grpSpPr>
        <p:sp>
          <p:nvSpPr>
            <p:cNvPr id="153" name="Oval 152"/>
            <p:cNvSpPr/>
            <p:nvPr/>
          </p:nvSpPr>
          <p:spPr>
            <a:xfrm>
              <a:off x="1621968" y="2362200"/>
              <a:ext cx="304804" cy="3048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54" name="Oval 153"/>
            <p:cNvSpPr/>
            <p:nvPr/>
          </p:nvSpPr>
          <p:spPr>
            <a:xfrm>
              <a:off x="1621968" y="2765486"/>
              <a:ext cx="304804" cy="3048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55" name="Oval 154"/>
            <p:cNvSpPr/>
            <p:nvPr/>
          </p:nvSpPr>
          <p:spPr>
            <a:xfrm>
              <a:off x="1621968" y="3178297"/>
              <a:ext cx="304804" cy="3048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56" name="Oval 155"/>
            <p:cNvSpPr/>
            <p:nvPr/>
          </p:nvSpPr>
          <p:spPr>
            <a:xfrm>
              <a:off x="1621968" y="3570468"/>
              <a:ext cx="304804" cy="3048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grpSp>
        <p:nvGrpSpPr>
          <p:cNvPr id="99420" name="Group 156"/>
          <p:cNvGrpSpPr>
            <a:grpSpLocks/>
          </p:cNvGrpSpPr>
          <p:nvPr/>
        </p:nvGrpSpPr>
        <p:grpSpPr bwMode="auto">
          <a:xfrm>
            <a:off x="2243138" y="3592513"/>
            <a:ext cx="304800" cy="1512887"/>
            <a:chOff x="1621968" y="2362200"/>
            <a:chExt cx="304804" cy="1513114"/>
          </a:xfrm>
        </p:grpSpPr>
        <p:sp>
          <p:nvSpPr>
            <p:cNvPr id="158" name="Oval 157"/>
            <p:cNvSpPr/>
            <p:nvPr/>
          </p:nvSpPr>
          <p:spPr>
            <a:xfrm>
              <a:off x="1621968" y="2362200"/>
              <a:ext cx="304804" cy="3048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59" name="Oval 158"/>
            <p:cNvSpPr/>
            <p:nvPr/>
          </p:nvSpPr>
          <p:spPr>
            <a:xfrm>
              <a:off x="1621968" y="2765486"/>
              <a:ext cx="304804" cy="3048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60" name="Oval 159"/>
            <p:cNvSpPr/>
            <p:nvPr/>
          </p:nvSpPr>
          <p:spPr>
            <a:xfrm>
              <a:off x="1621968" y="3178297"/>
              <a:ext cx="304804" cy="3048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61" name="Oval 160"/>
            <p:cNvSpPr/>
            <p:nvPr/>
          </p:nvSpPr>
          <p:spPr>
            <a:xfrm>
              <a:off x="1621968" y="3570468"/>
              <a:ext cx="304804" cy="3048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grpSp>
        <p:nvGrpSpPr>
          <p:cNvPr id="99422" name="Group 161"/>
          <p:cNvGrpSpPr>
            <a:grpSpLocks/>
          </p:cNvGrpSpPr>
          <p:nvPr/>
        </p:nvGrpSpPr>
        <p:grpSpPr bwMode="auto">
          <a:xfrm>
            <a:off x="1851025" y="3756025"/>
            <a:ext cx="381000" cy="1184275"/>
            <a:chOff x="1992086" y="2525484"/>
            <a:chExt cx="381000" cy="1185238"/>
          </a:xfrm>
        </p:grpSpPr>
        <p:sp>
          <p:nvSpPr>
            <p:cNvPr id="163" name="Oval 51"/>
            <p:cNvSpPr>
              <a:spLocks noChangeArrowheads="1"/>
            </p:cNvSpPr>
            <p:nvPr/>
          </p:nvSpPr>
          <p:spPr bwMode="auto">
            <a:xfrm>
              <a:off x="1992086" y="2525484"/>
              <a:ext cx="381000" cy="368599"/>
            </a:xfrm>
            <a:prstGeom prst="ellipse">
              <a:avLst/>
            </a:prstGeom>
            <a:gradFill rotWithShape="1">
              <a:gsLst>
                <a:gs pos="0">
                  <a:srgbClr val="00B0F0"/>
                </a:gs>
                <a:gs pos="100000">
                  <a:schemeClr val="accent2">
                    <a:gamma/>
                    <a:shade val="0"/>
                    <a:invGamma/>
                  </a:schemeClr>
                </a:gs>
              </a:gsLst>
              <a:lin ang="0" scaled="1"/>
            </a:gradFill>
            <a:ln w="9525">
              <a:noFill/>
              <a:prstDash val="sysDot"/>
              <a:round/>
              <a:headEnd/>
              <a:tailEnd/>
            </a:ln>
            <a:effectLst/>
          </p:spPr>
          <p:txBody>
            <a:bodyPr wrap="none" anchor="ctr"/>
            <a:lstStyle/>
            <a:p>
              <a:pPr fontAlgn="auto">
                <a:spcBef>
                  <a:spcPts val="0"/>
                </a:spcBef>
                <a:spcAft>
                  <a:spcPts val="0"/>
                </a:spcAft>
                <a:defRPr/>
              </a:pPr>
              <a:endParaRPr lang="en-US" sz="2000" dirty="0">
                <a:latin typeface="+mn-lt"/>
                <a:cs typeface="+mn-cs"/>
              </a:endParaRPr>
            </a:p>
          </p:txBody>
        </p:sp>
        <p:sp>
          <p:nvSpPr>
            <p:cNvPr id="164" name="Oval 51"/>
            <p:cNvSpPr>
              <a:spLocks noChangeArrowheads="1"/>
            </p:cNvSpPr>
            <p:nvPr/>
          </p:nvSpPr>
          <p:spPr bwMode="auto">
            <a:xfrm>
              <a:off x="1992086" y="2929037"/>
              <a:ext cx="381000" cy="368599"/>
            </a:xfrm>
            <a:prstGeom prst="ellipse">
              <a:avLst/>
            </a:prstGeom>
            <a:gradFill rotWithShape="1">
              <a:gsLst>
                <a:gs pos="0">
                  <a:srgbClr val="00B0F0"/>
                </a:gs>
                <a:gs pos="100000">
                  <a:schemeClr val="accent2">
                    <a:gamma/>
                    <a:shade val="0"/>
                    <a:invGamma/>
                  </a:schemeClr>
                </a:gs>
              </a:gsLst>
              <a:lin ang="0" scaled="1"/>
            </a:gradFill>
            <a:ln w="9525">
              <a:noFill/>
              <a:prstDash val="sysDot"/>
              <a:round/>
              <a:headEnd/>
              <a:tailEnd/>
            </a:ln>
            <a:effectLst/>
          </p:spPr>
          <p:txBody>
            <a:bodyPr wrap="none" anchor="ctr"/>
            <a:lstStyle/>
            <a:p>
              <a:pPr fontAlgn="auto">
                <a:spcBef>
                  <a:spcPts val="0"/>
                </a:spcBef>
                <a:spcAft>
                  <a:spcPts val="0"/>
                </a:spcAft>
                <a:defRPr/>
              </a:pPr>
              <a:endParaRPr lang="en-US" sz="2000" dirty="0">
                <a:latin typeface="+mn-lt"/>
                <a:cs typeface="+mn-cs"/>
              </a:endParaRPr>
            </a:p>
          </p:txBody>
        </p:sp>
        <p:sp>
          <p:nvSpPr>
            <p:cNvPr id="165" name="Oval 51"/>
            <p:cNvSpPr>
              <a:spLocks noChangeArrowheads="1"/>
            </p:cNvSpPr>
            <p:nvPr/>
          </p:nvSpPr>
          <p:spPr bwMode="auto">
            <a:xfrm>
              <a:off x="1992086" y="3342123"/>
              <a:ext cx="381000" cy="368599"/>
            </a:xfrm>
            <a:prstGeom prst="ellipse">
              <a:avLst/>
            </a:prstGeom>
            <a:gradFill rotWithShape="1">
              <a:gsLst>
                <a:gs pos="0">
                  <a:srgbClr val="00B0F0"/>
                </a:gs>
                <a:gs pos="100000">
                  <a:schemeClr val="accent2">
                    <a:gamma/>
                    <a:shade val="0"/>
                    <a:invGamma/>
                  </a:schemeClr>
                </a:gs>
              </a:gsLst>
              <a:lin ang="0" scaled="1"/>
            </a:gradFill>
            <a:ln w="9525">
              <a:noFill/>
              <a:prstDash val="sysDot"/>
              <a:round/>
              <a:headEnd/>
              <a:tailEnd/>
            </a:ln>
            <a:effectLst/>
          </p:spPr>
          <p:txBody>
            <a:bodyPr wrap="none" anchor="ctr"/>
            <a:lstStyle/>
            <a:p>
              <a:pPr fontAlgn="auto">
                <a:spcBef>
                  <a:spcPts val="0"/>
                </a:spcBef>
                <a:spcAft>
                  <a:spcPts val="0"/>
                </a:spcAft>
                <a:defRPr/>
              </a:pPr>
              <a:endParaRPr lang="en-US" sz="2000" dirty="0">
                <a:latin typeface="+mn-lt"/>
                <a:cs typeface="+mn-cs"/>
              </a:endParaRPr>
            </a:p>
          </p:txBody>
        </p:sp>
      </p:grpSp>
      <p:grpSp>
        <p:nvGrpSpPr>
          <p:cNvPr id="32" name="Group 165"/>
          <p:cNvGrpSpPr>
            <a:grpSpLocks/>
          </p:cNvGrpSpPr>
          <p:nvPr/>
        </p:nvGrpSpPr>
        <p:grpSpPr bwMode="auto">
          <a:xfrm>
            <a:off x="2590800" y="3756025"/>
            <a:ext cx="381000" cy="1184275"/>
            <a:chOff x="1992086" y="2525484"/>
            <a:chExt cx="381000" cy="1185238"/>
          </a:xfrm>
        </p:grpSpPr>
        <p:sp>
          <p:nvSpPr>
            <p:cNvPr id="167" name="Oval 51"/>
            <p:cNvSpPr>
              <a:spLocks noChangeArrowheads="1"/>
            </p:cNvSpPr>
            <p:nvPr/>
          </p:nvSpPr>
          <p:spPr bwMode="auto">
            <a:xfrm>
              <a:off x="1992086" y="2525484"/>
              <a:ext cx="381000" cy="368599"/>
            </a:xfrm>
            <a:prstGeom prst="ellipse">
              <a:avLst/>
            </a:prstGeom>
            <a:gradFill rotWithShape="1">
              <a:gsLst>
                <a:gs pos="0">
                  <a:srgbClr val="00B0F0"/>
                </a:gs>
                <a:gs pos="100000">
                  <a:schemeClr val="accent2">
                    <a:gamma/>
                    <a:shade val="0"/>
                    <a:invGamma/>
                  </a:schemeClr>
                </a:gs>
              </a:gsLst>
              <a:lin ang="0" scaled="1"/>
            </a:gradFill>
            <a:ln w="9525">
              <a:noFill/>
              <a:prstDash val="sysDot"/>
              <a:round/>
              <a:headEnd/>
              <a:tailEnd/>
            </a:ln>
            <a:effectLst/>
          </p:spPr>
          <p:txBody>
            <a:bodyPr wrap="none" anchor="ctr"/>
            <a:lstStyle/>
            <a:p>
              <a:pPr fontAlgn="auto">
                <a:spcBef>
                  <a:spcPts val="0"/>
                </a:spcBef>
                <a:spcAft>
                  <a:spcPts val="0"/>
                </a:spcAft>
                <a:defRPr/>
              </a:pPr>
              <a:endParaRPr lang="en-US" sz="2000" dirty="0">
                <a:latin typeface="+mn-lt"/>
                <a:cs typeface="+mn-cs"/>
              </a:endParaRPr>
            </a:p>
          </p:txBody>
        </p:sp>
        <p:sp>
          <p:nvSpPr>
            <p:cNvPr id="168" name="Oval 167"/>
            <p:cNvSpPr>
              <a:spLocks noChangeArrowheads="1"/>
            </p:cNvSpPr>
            <p:nvPr/>
          </p:nvSpPr>
          <p:spPr bwMode="auto">
            <a:xfrm>
              <a:off x="1992086" y="2929037"/>
              <a:ext cx="381000" cy="368599"/>
            </a:xfrm>
            <a:prstGeom prst="ellipse">
              <a:avLst/>
            </a:prstGeom>
            <a:gradFill rotWithShape="1">
              <a:gsLst>
                <a:gs pos="0">
                  <a:srgbClr val="00B0F0"/>
                </a:gs>
                <a:gs pos="100000">
                  <a:schemeClr val="accent2">
                    <a:gamma/>
                    <a:shade val="0"/>
                    <a:invGamma/>
                  </a:schemeClr>
                </a:gs>
              </a:gsLst>
              <a:lin ang="0" scaled="1"/>
            </a:gradFill>
            <a:ln w="9525">
              <a:noFill/>
              <a:prstDash val="sysDot"/>
              <a:round/>
              <a:headEnd/>
              <a:tailEnd/>
            </a:ln>
            <a:effectLst/>
          </p:spPr>
          <p:txBody>
            <a:bodyPr wrap="none" anchor="ctr"/>
            <a:lstStyle/>
            <a:p>
              <a:pPr fontAlgn="auto">
                <a:spcBef>
                  <a:spcPts val="0"/>
                </a:spcBef>
                <a:spcAft>
                  <a:spcPts val="0"/>
                </a:spcAft>
                <a:defRPr/>
              </a:pPr>
              <a:endParaRPr lang="en-US" sz="2000" dirty="0">
                <a:latin typeface="+mn-lt"/>
                <a:cs typeface="+mn-cs"/>
              </a:endParaRPr>
            </a:p>
          </p:txBody>
        </p:sp>
        <p:sp>
          <p:nvSpPr>
            <p:cNvPr id="169" name="Oval 51"/>
            <p:cNvSpPr>
              <a:spLocks noChangeArrowheads="1"/>
            </p:cNvSpPr>
            <p:nvPr/>
          </p:nvSpPr>
          <p:spPr bwMode="auto">
            <a:xfrm>
              <a:off x="1992086" y="3342123"/>
              <a:ext cx="381000" cy="368599"/>
            </a:xfrm>
            <a:prstGeom prst="ellipse">
              <a:avLst/>
            </a:prstGeom>
            <a:gradFill rotWithShape="1">
              <a:gsLst>
                <a:gs pos="0">
                  <a:srgbClr val="00B0F0"/>
                </a:gs>
                <a:gs pos="100000">
                  <a:schemeClr val="accent2">
                    <a:gamma/>
                    <a:shade val="0"/>
                    <a:invGamma/>
                  </a:schemeClr>
                </a:gs>
              </a:gsLst>
              <a:lin ang="0" scaled="1"/>
            </a:gradFill>
            <a:ln w="9525">
              <a:noFill/>
              <a:prstDash val="sysDot"/>
              <a:round/>
              <a:headEnd/>
              <a:tailEnd/>
            </a:ln>
            <a:effectLst/>
          </p:spPr>
          <p:txBody>
            <a:bodyPr wrap="none" anchor="ctr"/>
            <a:lstStyle/>
            <a:p>
              <a:pPr fontAlgn="auto">
                <a:spcBef>
                  <a:spcPts val="0"/>
                </a:spcBef>
                <a:spcAft>
                  <a:spcPts val="0"/>
                </a:spcAft>
                <a:defRPr/>
              </a:pPr>
              <a:endParaRPr lang="en-US" sz="2000" dirty="0">
                <a:latin typeface="+mn-lt"/>
                <a:cs typeface="+mn-cs"/>
              </a:endParaRPr>
            </a:p>
          </p:txBody>
        </p:sp>
      </p:grpSp>
      <p:grpSp>
        <p:nvGrpSpPr>
          <p:cNvPr id="37" name="Group 169"/>
          <p:cNvGrpSpPr>
            <a:grpSpLocks/>
          </p:cNvGrpSpPr>
          <p:nvPr/>
        </p:nvGrpSpPr>
        <p:grpSpPr bwMode="auto">
          <a:xfrm>
            <a:off x="6454775" y="3560763"/>
            <a:ext cx="381000" cy="1598612"/>
            <a:chOff x="5715000" y="2318658"/>
            <a:chExt cx="381000" cy="1598896"/>
          </a:xfrm>
        </p:grpSpPr>
        <p:sp>
          <p:nvSpPr>
            <p:cNvPr id="171" name="Oval 51"/>
            <p:cNvSpPr>
              <a:spLocks noChangeArrowheads="1"/>
            </p:cNvSpPr>
            <p:nvPr/>
          </p:nvSpPr>
          <p:spPr bwMode="auto">
            <a:xfrm>
              <a:off x="5715000" y="2733069"/>
              <a:ext cx="381000" cy="368365"/>
            </a:xfrm>
            <a:prstGeom prst="ellipse">
              <a:avLst/>
            </a:prstGeom>
            <a:gradFill rotWithShape="1">
              <a:gsLst>
                <a:gs pos="0">
                  <a:srgbClr val="00B0F0"/>
                </a:gs>
                <a:gs pos="100000">
                  <a:schemeClr val="accent2">
                    <a:gamma/>
                    <a:shade val="0"/>
                    <a:invGamma/>
                  </a:schemeClr>
                </a:gs>
              </a:gsLst>
              <a:lin ang="0" scaled="1"/>
            </a:gradFill>
            <a:ln w="9525">
              <a:noFill/>
              <a:prstDash val="sysDot"/>
              <a:round/>
              <a:headEnd/>
              <a:tailEnd/>
            </a:ln>
            <a:effectLst/>
          </p:spPr>
          <p:txBody>
            <a:bodyPr wrap="none" anchor="ctr"/>
            <a:lstStyle/>
            <a:p>
              <a:pPr fontAlgn="auto">
                <a:spcBef>
                  <a:spcPts val="0"/>
                </a:spcBef>
                <a:spcAft>
                  <a:spcPts val="0"/>
                </a:spcAft>
                <a:defRPr/>
              </a:pPr>
              <a:endParaRPr lang="en-US" sz="2000" dirty="0">
                <a:latin typeface="+mn-lt"/>
                <a:cs typeface="+mn-cs"/>
              </a:endParaRPr>
            </a:p>
          </p:txBody>
        </p:sp>
        <p:sp>
          <p:nvSpPr>
            <p:cNvPr id="172" name="Oval 171"/>
            <p:cNvSpPr>
              <a:spLocks noChangeArrowheads="1"/>
            </p:cNvSpPr>
            <p:nvPr/>
          </p:nvSpPr>
          <p:spPr bwMode="auto">
            <a:xfrm>
              <a:off x="5715000" y="3134778"/>
              <a:ext cx="381000" cy="368365"/>
            </a:xfrm>
            <a:prstGeom prst="ellipse">
              <a:avLst/>
            </a:prstGeom>
            <a:gradFill rotWithShape="1">
              <a:gsLst>
                <a:gs pos="0">
                  <a:srgbClr val="00B0F0"/>
                </a:gs>
                <a:gs pos="100000">
                  <a:schemeClr val="accent2">
                    <a:gamma/>
                    <a:shade val="0"/>
                    <a:invGamma/>
                  </a:schemeClr>
                </a:gs>
              </a:gsLst>
              <a:lin ang="0" scaled="1"/>
            </a:gradFill>
            <a:ln w="9525">
              <a:noFill/>
              <a:prstDash val="sysDot"/>
              <a:round/>
              <a:headEnd/>
              <a:tailEnd/>
            </a:ln>
            <a:effectLst/>
          </p:spPr>
          <p:txBody>
            <a:bodyPr wrap="none" anchor="ctr"/>
            <a:lstStyle/>
            <a:p>
              <a:pPr fontAlgn="auto">
                <a:spcBef>
                  <a:spcPts val="0"/>
                </a:spcBef>
                <a:spcAft>
                  <a:spcPts val="0"/>
                </a:spcAft>
                <a:defRPr/>
              </a:pPr>
              <a:endParaRPr lang="en-US" sz="2000" dirty="0">
                <a:latin typeface="+mn-lt"/>
                <a:cs typeface="+mn-cs"/>
              </a:endParaRPr>
            </a:p>
          </p:txBody>
        </p:sp>
        <p:sp>
          <p:nvSpPr>
            <p:cNvPr id="173" name="Oval 51"/>
            <p:cNvSpPr>
              <a:spLocks noChangeArrowheads="1"/>
            </p:cNvSpPr>
            <p:nvPr/>
          </p:nvSpPr>
          <p:spPr bwMode="auto">
            <a:xfrm>
              <a:off x="5715000" y="3549189"/>
              <a:ext cx="381000" cy="368365"/>
            </a:xfrm>
            <a:prstGeom prst="ellipse">
              <a:avLst/>
            </a:prstGeom>
            <a:gradFill rotWithShape="1">
              <a:gsLst>
                <a:gs pos="0">
                  <a:srgbClr val="00B0F0"/>
                </a:gs>
                <a:gs pos="100000">
                  <a:schemeClr val="accent2">
                    <a:gamma/>
                    <a:shade val="0"/>
                    <a:invGamma/>
                  </a:schemeClr>
                </a:gs>
              </a:gsLst>
              <a:lin ang="0" scaled="1"/>
            </a:gradFill>
            <a:ln w="9525">
              <a:noFill/>
              <a:prstDash val="sysDot"/>
              <a:round/>
              <a:headEnd/>
              <a:tailEnd/>
            </a:ln>
            <a:effectLst/>
          </p:spPr>
          <p:txBody>
            <a:bodyPr wrap="none" anchor="ctr"/>
            <a:lstStyle/>
            <a:p>
              <a:pPr fontAlgn="auto">
                <a:spcBef>
                  <a:spcPts val="0"/>
                </a:spcBef>
                <a:spcAft>
                  <a:spcPts val="0"/>
                </a:spcAft>
                <a:defRPr/>
              </a:pPr>
              <a:endParaRPr lang="en-US" sz="2000" dirty="0">
                <a:latin typeface="+mn-lt"/>
                <a:cs typeface="+mn-cs"/>
              </a:endParaRPr>
            </a:p>
          </p:txBody>
        </p:sp>
        <p:sp>
          <p:nvSpPr>
            <p:cNvPr id="174" name="Oval 51"/>
            <p:cNvSpPr>
              <a:spLocks noChangeArrowheads="1"/>
            </p:cNvSpPr>
            <p:nvPr/>
          </p:nvSpPr>
          <p:spPr bwMode="auto">
            <a:xfrm>
              <a:off x="5715000" y="2318658"/>
              <a:ext cx="381000" cy="368365"/>
            </a:xfrm>
            <a:prstGeom prst="ellipse">
              <a:avLst/>
            </a:prstGeom>
            <a:gradFill rotWithShape="1">
              <a:gsLst>
                <a:gs pos="0">
                  <a:srgbClr val="00B0F0"/>
                </a:gs>
                <a:gs pos="100000">
                  <a:schemeClr val="accent2">
                    <a:gamma/>
                    <a:shade val="0"/>
                    <a:invGamma/>
                  </a:schemeClr>
                </a:gs>
              </a:gsLst>
              <a:lin ang="0" scaled="1"/>
            </a:gradFill>
            <a:ln w="9525">
              <a:noFill/>
              <a:prstDash val="sysDot"/>
              <a:round/>
              <a:headEnd/>
              <a:tailEnd/>
            </a:ln>
            <a:effectLst/>
          </p:spPr>
          <p:txBody>
            <a:bodyPr wrap="none" anchor="ctr"/>
            <a:lstStyle/>
            <a:p>
              <a:pPr fontAlgn="auto">
                <a:spcBef>
                  <a:spcPts val="0"/>
                </a:spcBef>
                <a:spcAft>
                  <a:spcPts val="0"/>
                </a:spcAft>
                <a:defRPr/>
              </a:pPr>
              <a:endParaRPr lang="en-US" sz="2000" dirty="0">
                <a:latin typeface="+mn-lt"/>
                <a:cs typeface="+mn-cs"/>
              </a:endParaRPr>
            </a:p>
          </p:txBody>
        </p:sp>
      </p:grpSp>
      <p:grpSp>
        <p:nvGrpSpPr>
          <p:cNvPr id="42" name="Group 174"/>
          <p:cNvGrpSpPr>
            <a:grpSpLocks/>
          </p:cNvGrpSpPr>
          <p:nvPr/>
        </p:nvGrpSpPr>
        <p:grpSpPr bwMode="auto">
          <a:xfrm>
            <a:off x="7173913" y="3549650"/>
            <a:ext cx="381000" cy="1598613"/>
            <a:chOff x="5715000" y="2318658"/>
            <a:chExt cx="381000" cy="1598896"/>
          </a:xfrm>
        </p:grpSpPr>
        <p:sp>
          <p:nvSpPr>
            <p:cNvPr id="176" name="Oval 51"/>
            <p:cNvSpPr>
              <a:spLocks noChangeArrowheads="1"/>
            </p:cNvSpPr>
            <p:nvPr/>
          </p:nvSpPr>
          <p:spPr bwMode="auto">
            <a:xfrm>
              <a:off x="5715000" y="2733069"/>
              <a:ext cx="381000" cy="368365"/>
            </a:xfrm>
            <a:prstGeom prst="ellipse">
              <a:avLst/>
            </a:prstGeom>
            <a:gradFill rotWithShape="1">
              <a:gsLst>
                <a:gs pos="0">
                  <a:srgbClr val="00B0F0"/>
                </a:gs>
                <a:gs pos="100000">
                  <a:schemeClr val="accent2">
                    <a:gamma/>
                    <a:shade val="0"/>
                    <a:invGamma/>
                  </a:schemeClr>
                </a:gs>
              </a:gsLst>
              <a:lin ang="0" scaled="1"/>
            </a:gradFill>
            <a:ln w="9525">
              <a:noFill/>
              <a:prstDash val="sysDot"/>
              <a:round/>
              <a:headEnd/>
              <a:tailEnd/>
            </a:ln>
            <a:effectLst/>
          </p:spPr>
          <p:txBody>
            <a:bodyPr wrap="none" anchor="ctr"/>
            <a:lstStyle/>
            <a:p>
              <a:pPr fontAlgn="auto">
                <a:spcBef>
                  <a:spcPts val="0"/>
                </a:spcBef>
                <a:spcAft>
                  <a:spcPts val="0"/>
                </a:spcAft>
                <a:defRPr/>
              </a:pPr>
              <a:endParaRPr lang="en-US" sz="2000" dirty="0">
                <a:latin typeface="+mn-lt"/>
                <a:cs typeface="+mn-cs"/>
              </a:endParaRPr>
            </a:p>
          </p:txBody>
        </p:sp>
        <p:sp>
          <p:nvSpPr>
            <p:cNvPr id="177" name="Oval 176"/>
            <p:cNvSpPr>
              <a:spLocks noChangeArrowheads="1"/>
            </p:cNvSpPr>
            <p:nvPr/>
          </p:nvSpPr>
          <p:spPr bwMode="auto">
            <a:xfrm>
              <a:off x="5715000" y="3134777"/>
              <a:ext cx="381000" cy="368365"/>
            </a:xfrm>
            <a:prstGeom prst="ellipse">
              <a:avLst/>
            </a:prstGeom>
            <a:gradFill rotWithShape="1">
              <a:gsLst>
                <a:gs pos="0">
                  <a:srgbClr val="00B0F0"/>
                </a:gs>
                <a:gs pos="100000">
                  <a:schemeClr val="accent2">
                    <a:gamma/>
                    <a:shade val="0"/>
                    <a:invGamma/>
                  </a:schemeClr>
                </a:gs>
              </a:gsLst>
              <a:lin ang="0" scaled="1"/>
            </a:gradFill>
            <a:ln w="9525">
              <a:noFill/>
              <a:prstDash val="sysDot"/>
              <a:round/>
              <a:headEnd/>
              <a:tailEnd/>
            </a:ln>
            <a:effectLst/>
          </p:spPr>
          <p:txBody>
            <a:bodyPr wrap="none" anchor="ctr"/>
            <a:lstStyle/>
            <a:p>
              <a:pPr fontAlgn="auto">
                <a:spcBef>
                  <a:spcPts val="0"/>
                </a:spcBef>
                <a:spcAft>
                  <a:spcPts val="0"/>
                </a:spcAft>
                <a:defRPr/>
              </a:pPr>
              <a:endParaRPr lang="en-US" sz="2000" dirty="0">
                <a:latin typeface="+mn-lt"/>
                <a:cs typeface="+mn-cs"/>
              </a:endParaRPr>
            </a:p>
          </p:txBody>
        </p:sp>
        <p:sp>
          <p:nvSpPr>
            <p:cNvPr id="178" name="Oval 51"/>
            <p:cNvSpPr>
              <a:spLocks noChangeArrowheads="1"/>
            </p:cNvSpPr>
            <p:nvPr/>
          </p:nvSpPr>
          <p:spPr bwMode="auto">
            <a:xfrm>
              <a:off x="5715000" y="3549189"/>
              <a:ext cx="381000" cy="368365"/>
            </a:xfrm>
            <a:prstGeom prst="ellipse">
              <a:avLst/>
            </a:prstGeom>
            <a:gradFill rotWithShape="1">
              <a:gsLst>
                <a:gs pos="0">
                  <a:srgbClr val="00B0F0"/>
                </a:gs>
                <a:gs pos="100000">
                  <a:schemeClr val="accent2">
                    <a:gamma/>
                    <a:shade val="0"/>
                    <a:invGamma/>
                  </a:schemeClr>
                </a:gs>
              </a:gsLst>
              <a:lin ang="0" scaled="1"/>
            </a:gradFill>
            <a:ln w="9525">
              <a:noFill/>
              <a:prstDash val="sysDot"/>
              <a:round/>
              <a:headEnd/>
              <a:tailEnd/>
            </a:ln>
            <a:effectLst/>
          </p:spPr>
          <p:txBody>
            <a:bodyPr wrap="none" anchor="ctr"/>
            <a:lstStyle/>
            <a:p>
              <a:pPr fontAlgn="auto">
                <a:spcBef>
                  <a:spcPts val="0"/>
                </a:spcBef>
                <a:spcAft>
                  <a:spcPts val="0"/>
                </a:spcAft>
                <a:defRPr/>
              </a:pPr>
              <a:endParaRPr lang="en-US" sz="2000" dirty="0">
                <a:latin typeface="+mn-lt"/>
                <a:cs typeface="+mn-cs"/>
              </a:endParaRPr>
            </a:p>
          </p:txBody>
        </p:sp>
        <p:sp>
          <p:nvSpPr>
            <p:cNvPr id="179" name="Oval 51"/>
            <p:cNvSpPr>
              <a:spLocks noChangeArrowheads="1"/>
            </p:cNvSpPr>
            <p:nvPr/>
          </p:nvSpPr>
          <p:spPr bwMode="auto">
            <a:xfrm>
              <a:off x="5715000" y="2318658"/>
              <a:ext cx="381000" cy="368365"/>
            </a:xfrm>
            <a:prstGeom prst="ellipse">
              <a:avLst/>
            </a:prstGeom>
            <a:gradFill rotWithShape="1">
              <a:gsLst>
                <a:gs pos="0">
                  <a:srgbClr val="00B0F0"/>
                </a:gs>
                <a:gs pos="100000">
                  <a:schemeClr val="accent2">
                    <a:gamma/>
                    <a:shade val="0"/>
                    <a:invGamma/>
                  </a:schemeClr>
                </a:gs>
              </a:gsLst>
              <a:lin ang="0" scaled="1"/>
            </a:gradFill>
            <a:ln w="9525">
              <a:noFill/>
              <a:prstDash val="sysDot"/>
              <a:round/>
              <a:headEnd/>
              <a:tailEnd/>
            </a:ln>
            <a:effectLst/>
          </p:spPr>
          <p:txBody>
            <a:bodyPr wrap="none" anchor="ctr"/>
            <a:lstStyle/>
            <a:p>
              <a:pPr fontAlgn="auto">
                <a:spcBef>
                  <a:spcPts val="0"/>
                </a:spcBef>
                <a:spcAft>
                  <a:spcPts val="0"/>
                </a:spcAft>
                <a:defRPr/>
              </a:pPr>
              <a:endParaRPr lang="en-US" sz="2000" dirty="0">
                <a:latin typeface="+mn-lt"/>
                <a:cs typeface="+mn-cs"/>
              </a:endParaRPr>
            </a:p>
          </p:txBody>
        </p:sp>
      </p:grpSp>
      <p:grpSp>
        <p:nvGrpSpPr>
          <p:cNvPr id="47" name="Group 179"/>
          <p:cNvGrpSpPr>
            <a:grpSpLocks/>
          </p:cNvGrpSpPr>
          <p:nvPr/>
        </p:nvGrpSpPr>
        <p:grpSpPr bwMode="auto">
          <a:xfrm>
            <a:off x="6084888" y="3778250"/>
            <a:ext cx="315912" cy="1131888"/>
            <a:chOff x="6150428" y="2547254"/>
            <a:chExt cx="315688" cy="1132118"/>
          </a:xfrm>
        </p:grpSpPr>
        <p:sp>
          <p:nvSpPr>
            <p:cNvPr id="181" name="Oval 180"/>
            <p:cNvSpPr/>
            <p:nvPr/>
          </p:nvSpPr>
          <p:spPr>
            <a:xfrm>
              <a:off x="6161532" y="3374510"/>
              <a:ext cx="304584" cy="30486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82" name="Oval 181"/>
            <p:cNvSpPr/>
            <p:nvPr/>
          </p:nvSpPr>
          <p:spPr>
            <a:xfrm>
              <a:off x="6150428" y="2961676"/>
              <a:ext cx="304584" cy="30327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83" name="Oval 182"/>
            <p:cNvSpPr/>
            <p:nvPr/>
          </p:nvSpPr>
          <p:spPr>
            <a:xfrm>
              <a:off x="6150428" y="2547254"/>
              <a:ext cx="304584" cy="30486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grpSp>
        <p:nvGrpSpPr>
          <p:cNvPr id="51" name="Group 183"/>
          <p:cNvGrpSpPr>
            <a:grpSpLocks/>
          </p:cNvGrpSpPr>
          <p:nvPr/>
        </p:nvGrpSpPr>
        <p:grpSpPr bwMode="auto">
          <a:xfrm>
            <a:off x="6858000" y="3778250"/>
            <a:ext cx="315913" cy="1131888"/>
            <a:chOff x="6150428" y="2547254"/>
            <a:chExt cx="315688" cy="1132118"/>
          </a:xfrm>
        </p:grpSpPr>
        <p:sp>
          <p:nvSpPr>
            <p:cNvPr id="185" name="Oval 184"/>
            <p:cNvSpPr/>
            <p:nvPr/>
          </p:nvSpPr>
          <p:spPr>
            <a:xfrm>
              <a:off x="6161533" y="3374510"/>
              <a:ext cx="304583" cy="30486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86" name="Oval 185"/>
            <p:cNvSpPr/>
            <p:nvPr/>
          </p:nvSpPr>
          <p:spPr>
            <a:xfrm>
              <a:off x="6150428" y="2961676"/>
              <a:ext cx="304583" cy="30327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87" name="Oval 186"/>
            <p:cNvSpPr/>
            <p:nvPr/>
          </p:nvSpPr>
          <p:spPr>
            <a:xfrm>
              <a:off x="6150428" y="2547254"/>
              <a:ext cx="304583" cy="30486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sp>
        <p:nvSpPr>
          <p:cNvPr id="207" name="Rectangle 206"/>
          <p:cNvSpPr/>
          <p:nvPr/>
        </p:nvSpPr>
        <p:spPr>
          <a:xfrm>
            <a:off x="3124200" y="3505200"/>
            <a:ext cx="1447800" cy="1676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08" name="Rectangle 207"/>
          <p:cNvSpPr/>
          <p:nvPr/>
        </p:nvSpPr>
        <p:spPr>
          <a:xfrm>
            <a:off x="4572000" y="3505200"/>
            <a:ext cx="1447800" cy="1676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209" name="Straight Connector 208"/>
          <p:cNvCxnSpPr/>
          <p:nvPr/>
        </p:nvCxnSpPr>
        <p:spPr>
          <a:xfrm rot="5400000">
            <a:off x="3776663" y="4343400"/>
            <a:ext cx="1676400" cy="0"/>
          </a:xfrm>
          <a:prstGeom prst="line">
            <a:avLst/>
          </a:prstGeom>
          <a:ln>
            <a:solidFill>
              <a:srgbClr val="00FF00"/>
            </a:solidFill>
          </a:ln>
        </p:spPr>
        <p:style>
          <a:lnRef idx="3">
            <a:schemeClr val="accent5"/>
          </a:lnRef>
          <a:fillRef idx="0">
            <a:schemeClr val="accent5"/>
          </a:fillRef>
          <a:effectRef idx="2">
            <a:schemeClr val="accent5"/>
          </a:effectRef>
          <a:fontRef idx="minor">
            <a:schemeClr val="tx1"/>
          </a:fontRef>
        </p:style>
      </p:cxnSp>
      <p:grpSp>
        <p:nvGrpSpPr>
          <p:cNvPr id="55" name="Group 209"/>
          <p:cNvGrpSpPr>
            <a:grpSpLocks/>
          </p:cNvGrpSpPr>
          <p:nvPr/>
        </p:nvGrpSpPr>
        <p:grpSpPr bwMode="auto">
          <a:xfrm>
            <a:off x="4217988" y="3417888"/>
            <a:ext cx="311150" cy="1785937"/>
            <a:chOff x="4114798" y="1306282"/>
            <a:chExt cx="309712" cy="1785260"/>
          </a:xfrm>
        </p:grpSpPr>
        <p:grpSp>
          <p:nvGrpSpPr>
            <p:cNvPr id="95376" name="Group 84"/>
            <p:cNvGrpSpPr>
              <a:grpSpLocks/>
            </p:cNvGrpSpPr>
            <p:nvPr/>
          </p:nvGrpSpPr>
          <p:grpSpPr bwMode="auto">
            <a:xfrm>
              <a:off x="4114810" y="1306282"/>
              <a:ext cx="309700" cy="584775"/>
              <a:chOff x="2590800" y="4180114"/>
              <a:chExt cx="309700" cy="584775"/>
            </a:xfrm>
          </p:grpSpPr>
          <p:sp>
            <p:nvSpPr>
              <p:cNvPr id="221" name="Oval 220"/>
              <p:cNvSpPr/>
              <p:nvPr/>
            </p:nvSpPr>
            <p:spPr>
              <a:xfrm>
                <a:off x="2590788" y="4343564"/>
                <a:ext cx="304971" cy="30468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5387" name="TextBox 221"/>
              <p:cNvSpPr txBox="1">
                <a:spLocks noChangeArrowheads="1"/>
              </p:cNvSpPr>
              <p:nvPr/>
            </p:nvSpPr>
            <p:spPr bwMode="auto">
              <a:xfrm>
                <a:off x="2590800" y="4180114"/>
                <a:ext cx="3097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3200" b="1">
                    <a:solidFill>
                      <a:srgbClr val="0000FF"/>
                    </a:solidFill>
                    <a:latin typeface="Calibri" panose="020F0502020204030204" pitchFamily="34" charset="0"/>
                  </a:rPr>
                  <a:t>-</a:t>
                </a:r>
              </a:p>
            </p:txBody>
          </p:sp>
        </p:grpSp>
        <p:grpSp>
          <p:nvGrpSpPr>
            <p:cNvPr id="95377" name="Group 87"/>
            <p:cNvGrpSpPr>
              <a:grpSpLocks/>
            </p:cNvGrpSpPr>
            <p:nvPr/>
          </p:nvGrpSpPr>
          <p:grpSpPr bwMode="auto">
            <a:xfrm>
              <a:off x="4114806" y="1709060"/>
              <a:ext cx="309700" cy="584775"/>
              <a:chOff x="2590800" y="4180114"/>
              <a:chExt cx="309700" cy="584775"/>
            </a:xfrm>
          </p:grpSpPr>
          <p:sp>
            <p:nvSpPr>
              <p:cNvPr id="219" name="Oval 218"/>
              <p:cNvSpPr/>
              <p:nvPr/>
            </p:nvSpPr>
            <p:spPr>
              <a:xfrm>
                <a:off x="2590792" y="4343858"/>
                <a:ext cx="304971" cy="30468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5385" name="TextBox 219"/>
              <p:cNvSpPr txBox="1">
                <a:spLocks noChangeArrowheads="1"/>
              </p:cNvSpPr>
              <p:nvPr/>
            </p:nvSpPr>
            <p:spPr bwMode="auto">
              <a:xfrm>
                <a:off x="2590800" y="4180114"/>
                <a:ext cx="3097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3200" b="1">
                    <a:solidFill>
                      <a:srgbClr val="0000FF"/>
                    </a:solidFill>
                    <a:latin typeface="Calibri" panose="020F0502020204030204" pitchFamily="34" charset="0"/>
                  </a:rPr>
                  <a:t>-</a:t>
                </a:r>
              </a:p>
            </p:txBody>
          </p:sp>
        </p:grpSp>
        <p:grpSp>
          <p:nvGrpSpPr>
            <p:cNvPr id="95378" name="Group 90"/>
            <p:cNvGrpSpPr>
              <a:grpSpLocks/>
            </p:cNvGrpSpPr>
            <p:nvPr/>
          </p:nvGrpSpPr>
          <p:grpSpPr bwMode="auto">
            <a:xfrm>
              <a:off x="4114802" y="2111838"/>
              <a:ext cx="309700" cy="584775"/>
              <a:chOff x="2590800" y="4180114"/>
              <a:chExt cx="309700" cy="584775"/>
            </a:xfrm>
          </p:grpSpPr>
          <p:sp>
            <p:nvSpPr>
              <p:cNvPr id="217" name="Oval 216"/>
              <p:cNvSpPr/>
              <p:nvPr/>
            </p:nvSpPr>
            <p:spPr>
              <a:xfrm>
                <a:off x="2590796" y="4344153"/>
                <a:ext cx="304971" cy="30468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5383" name="TextBox 217"/>
              <p:cNvSpPr txBox="1">
                <a:spLocks noChangeArrowheads="1"/>
              </p:cNvSpPr>
              <p:nvPr/>
            </p:nvSpPr>
            <p:spPr bwMode="auto">
              <a:xfrm>
                <a:off x="2590800" y="4180114"/>
                <a:ext cx="3097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3200" b="1">
                    <a:solidFill>
                      <a:srgbClr val="0000FF"/>
                    </a:solidFill>
                    <a:latin typeface="Calibri" panose="020F0502020204030204" pitchFamily="34" charset="0"/>
                  </a:rPr>
                  <a:t>-</a:t>
                </a:r>
              </a:p>
            </p:txBody>
          </p:sp>
        </p:grpSp>
        <p:grpSp>
          <p:nvGrpSpPr>
            <p:cNvPr id="95379" name="Group 93"/>
            <p:cNvGrpSpPr>
              <a:grpSpLocks/>
            </p:cNvGrpSpPr>
            <p:nvPr/>
          </p:nvGrpSpPr>
          <p:grpSpPr bwMode="auto">
            <a:xfrm>
              <a:off x="4114798" y="2506767"/>
              <a:ext cx="309700" cy="584775"/>
              <a:chOff x="2590800" y="4180114"/>
              <a:chExt cx="309700" cy="584775"/>
            </a:xfrm>
          </p:grpSpPr>
          <p:sp>
            <p:nvSpPr>
              <p:cNvPr id="215" name="Oval 214"/>
              <p:cNvSpPr/>
              <p:nvPr/>
            </p:nvSpPr>
            <p:spPr>
              <a:xfrm>
                <a:off x="2590800" y="4342774"/>
                <a:ext cx="304971" cy="30468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5381" name="TextBox 215"/>
              <p:cNvSpPr txBox="1">
                <a:spLocks noChangeArrowheads="1"/>
              </p:cNvSpPr>
              <p:nvPr/>
            </p:nvSpPr>
            <p:spPr bwMode="auto">
              <a:xfrm>
                <a:off x="2590800" y="4180114"/>
                <a:ext cx="3097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3200" b="1">
                    <a:solidFill>
                      <a:srgbClr val="0000FF"/>
                    </a:solidFill>
                    <a:latin typeface="Calibri" panose="020F0502020204030204" pitchFamily="34" charset="0"/>
                  </a:rPr>
                  <a:t>-</a:t>
                </a:r>
              </a:p>
            </p:txBody>
          </p:sp>
        </p:grpSp>
      </p:grpSp>
      <p:grpSp>
        <p:nvGrpSpPr>
          <p:cNvPr id="61" name="Group 222"/>
          <p:cNvGrpSpPr>
            <a:grpSpLocks/>
          </p:cNvGrpSpPr>
          <p:nvPr/>
        </p:nvGrpSpPr>
        <p:grpSpPr bwMode="auto">
          <a:xfrm>
            <a:off x="3690938" y="3417888"/>
            <a:ext cx="320675" cy="1782762"/>
            <a:chOff x="3603170" y="1306286"/>
            <a:chExt cx="320588" cy="1782207"/>
          </a:xfrm>
        </p:grpSpPr>
        <p:grpSp>
          <p:nvGrpSpPr>
            <p:cNvPr id="95364" name="Group 79"/>
            <p:cNvGrpSpPr>
              <a:grpSpLocks/>
            </p:cNvGrpSpPr>
            <p:nvPr/>
          </p:nvGrpSpPr>
          <p:grpSpPr bwMode="auto">
            <a:xfrm>
              <a:off x="3603172" y="1306286"/>
              <a:ext cx="309700" cy="584775"/>
              <a:chOff x="2590800" y="4180114"/>
              <a:chExt cx="309700" cy="584775"/>
            </a:xfrm>
          </p:grpSpPr>
          <p:sp>
            <p:nvSpPr>
              <p:cNvPr id="234" name="Oval 77"/>
              <p:cNvSpPr/>
              <p:nvPr/>
            </p:nvSpPr>
            <p:spPr>
              <a:xfrm>
                <a:off x="2590798" y="4343575"/>
                <a:ext cx="304717" cy="3047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5375" name="TextBox 78"/>
              <p:cNvSpPr txBox="1">
                <a:spLocks noChangeArrowheads="1"/>
              </p:cNvSpPr>
              <p:nvPr/>
            </p:nvSpPr>
            <p:spPr bwMode="auto">
              <a:xfrm>
                <a:off x="2590800" y="4180114"/>
                <a:ext cx="3097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3200" b="1">
                    <a:solidFill>
                      <a:srgbClr val="0000FF"/>
                    </a:solidFill>
                    <a:latin typeface="Calibri" panose="020F0502020204030204" pitchFamily="34" charset="0"/>
                  </a:rPr>
                  <a:t>-</a:t>
                </a:r>
              </a:p>
            </p:txBody>
          </p:sp>
        </p:grpSp>
        <p:grpSp>
          <p:nvGrpSpPr>
            <p:cNvPr id="95365" name="Group 96"/>
            <p:cNvGrpSpPr>
              <a:grpSpLocks/>
            </p:cNvGrpSpPr>
            <p:nvPr/>
          </p:nvGrpSpPr>
          <p:grpSpPr bwMode="auto">
            <a:xfrm>
              <a:off x="3603170" y="1709048"/>
              <a:ext cx="309700" cy="584775"/>
              <a:chOff x="2590800" y="4180114"/>
              <a:chExt cx="309700" cy="584775"/>
            </a:xfrm>
          </p:grpSpPr>
          <p:sp>
            <p:nvSpPr>
              <p:cNvPr id="232" name="Oval 231"/>
              <p:cNvSpPr/>
              <p:nvPr/>
            </p:nvSpPr>
            <p:spPr>
              <a:xfrm>
                <a:off x="2590800" y="4343913"/>
                <a:ext cx="304717" cy="3047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5373" name="TextBox 232"/>
              <p:cNvSpPr txBox="1">
                <a:spLocks noChangeArrowheads="1"/>
              </p:cNvSpPr>
              <p:nvPr/>
            </p:nvSpPr>
            <p:spPr bwMode="auto">
              <a:xfrm>
                <a:off x="2590800" y="4180114"/>
                <a:ext cx="3097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3200" b="1">
                    <a:solidFill>
                      <a:srgbClr val="0000FF"/>
                    </a:solidFill>
                    <a:latin typeface="Calibri" panose="020F0502020204030204" pitchFamily="34" charset="0"/>
                  </a:rPr>
                  <a:t>-</a:t>
                </a:r>
              </a:p>
            </p:txBody>
          </p:sp>
        </p:grpSp>
        <p:grpSp>
          <p:nvGrpSpPr>
            <p:cNvPr id="95366" name="Group 99"/>
            <p:cNvGrpSpPr>
              <a:grpSpLocks/>
            </p:cNvGrpSpPr>
            <p:nvPr/>
          </p:nvGrpSpPr>
          <p:grpSpPr bwMode="auto">
            <a:xfrm>
              <a:off x="3614058" y="2111826"/>
              <a:ext cx="309700" cy="584775"/>
              <a:chOff x="2590800" y="4180114"/>
              <a:chExt cx="309700" cy="584775"/>
            </a:xfrm>
          </p:grpSpPr>
          <p:sp>
            <p:nvSpPr>
              <p:cNvPr id="230" name="Oval 229"/>
              <p:cNvSpPr/>
              <p:nvPr/>
            </p:nvSpPr>
            <p:spPr>
              <a:xfrm>
                <a:off x="2591021" y="4344234"/>
                <a:ext cx="304717" cy="3047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5371" name="TextBox 230"/>
              <p:cNvSpPr txBox="1">
                <a:spLocks noChangeArrowheads="1"/>
              </p:cNvSpPr>
              <p:nvPr/>
            </p:nvSpPr>
            <p:spPr bwMode="auto">
              <a:xfrm>
                <a:off x="2590800" y="4180114"/>
                <a:ext cx="3097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3200" b="1">
                    <a:solidFill>
                      <a:srgbClr val="0000FF"/>
                    </a:solidFill>
                    <a:latin typeface="Calibri" panose="020F0502020204030204" pitchFamily="34" charset="0"/>
                  </a:rPr>
                  <a:t>-</a:t>
                </a:r>
              </a:p>
            </p:txBody>
          </p:sp>
        </p:grpSp>
        <p:grpSp>
          <p:nvGrpSpPr>
            <p:cNvPr id="95367" name="Group 102"/>
            <p:cNvGrpSpPr>
              <a:grpSpLocks/>
            </p:cNvGrpSpPr>
            <p:nvPr/>
          </p:nvGrpSpPr>
          <p:grpSpPr bwMode="auto">
            <a:xfrm>
              <a:off x="3609156" y="2503718"/>
              <a:ext cx="309700" cy="584775"/>
              <a:chOff x="2590800" y="4180114"/>
              <a:chExt cx="309700" cy="584775"/>
            </a:xfrm>
          </p:grpSpPr>
          <p:sp>
            <p:nvSpPr>
              <p:cNvPr id="228" name="Oval 227"/>
              <p:cNvSpPr/>
              <p:nvPr/>
            </p:nvSpPr>
            <p:spPr>
              <a:xfrm>
                <a:off x="2591162" y="4344333"/>
                <a:ext cx="304717" cy="3047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5369" name="TextBox 228"/>
              <p:cNvSpPr txBox="1">
                <a:spLocks noChangeArrowheads="1"/>
              </p:cNvSpPr>
              <p:nvPr/>
            </p:nvSpPr>
            <p:spPr bwMode="auto">
              <a:xfrm>
                <a:off x="2590800" y="4180114"/>
                <a:ext cx="3097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3200" b="1">
                    <a:solidFill>
                      <a:srgbClr val="0000FF"/>
                    </a:solidFill>
                    <a:latin typeface="Calibri" panose="020F0502020204030204" pitchFamily="34" charset="0"/>
                  </a:rPr>
                  <a:t>-</a:t>
                </a:r>
              </a:p>
            </p:txBody>
          </p:sp>
        </p:grpSp>
      </p:grpSp>
      <p:grpSp>
        <p:nvGrpSpPr>
          <p:cNvPr id="99427" name="Group 235"/>
          <p:cNvGrpSpPr>
            <a:grpSpLocks/>
          </p:cNvGrpSpPr>
          <p:nvPr/>
        </p:nvGrpSpPr>
        <p:grpSpPr bwMode="auto">
          <a:xfrm>
            <a:off x="3189288" y="3406775"/>
            <a:ext cx="320675" cy="1782763"/>
            <a:chOff x="3603170" y="1306286"/>
            <a:chExt cx="320588" cy="1782207"/>
          </a:xfrm>
        </p:grpSpPr>
        <p:grpSp>
          <p:nvGrpSpPr>
            <p:cNvPr id="95352" name="Group 79"/>
            <p:cNvGrpSpPr>
              <a:grpSpLocks/>
            </p:cNvGrpSpPr>
            <p:nvPr/>
          </p:nvGrpSpPr>
          <p:grpSpPr bwMode="auto">
            <a:xfrm>
              <a:off x="3603172" y="1306286"/>
              <a:ext cx="309700" cy="584775"/>
              <a:chOff x="2590800" y="4180114"/>
              <a:chExt cx="309700" cy="584775"/>
            </a:xfrm>
          </p:grpSpPr>
          <p:sp>
            <p:nvSpPr>
              <p:cNvPr id="247" name="Oval 77"/>
              <p:cNvSpPr/>
              <p:nvPr/>
            </p:nvSpPr>
            <p:spPr>
              <a:xfrm>
                <a:off x="2590798" y="4343576"/>
                <a:ext cx="304717" cy="3047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5363" name="TextBox 78"/>
              <p:cNvSpPr txBox="1">
                <a:spLocks noChangeArrowheads="1"/>
              </p:cNvSpPr>
              <p:nvPr/>
            </p:nvSpPr>
            <p:spPr bwMode="auto">
              <a:xfrm>
                <a:off x="2590800" y="4180114"/>
                <a:ext cx="3097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3200" b="1">
                    <a:solidFill>
                      <a:srgbClr val="0000FF"/>
                    </a:solidFill>
                    <a:latin typeface="Calibri" panose="020F0502020204030204" pitchFamily="34" charset="0"/>
                  </a:rPr>
                  <a:t>-</a:t>
                </a:r>
              </a:p>
            </p:txBody>
          </p:sp>
        </p:grpSp>
        <p:grpSp>
          <p:nvGrpSpPr>
            <p:cNvPr id="95353" name="Group 96"/>
            <p:cNvGrpSpPr>
              <a:grpSpLocks/>
            </p:cNvGrpSpPr>
            <p:nvPr/>
          </p:nvGrpSpPr>
          <p:grpSpPr bwMode="auto">
            <a:xfrm>
              <a:off x="3603170" y="1709048"/>
              <a:ext cx="309700" cy="584775"/>
              <a:chOff x="2590800" y="4180114"/>
              <a:chExt cx="309700" cy="584775"/>
            </a:xfrm>
          </p:grpSpPr>
          <p:sp>
            <p:nvSpPr>
              <p:cNvPr id="245" name="Oval 244"/>
              <p:cNvSpPr/>
              <p:nvPr/>
            </p:nvSpPr>
            <p:spPr>
              <a:xfrm>
                <a:off x="2590800" y="4343913"/>
                <a:ext cx="304717" cy="3047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5361" name="TextBox 245"/>
              <p:cNvSpPr txBox="1">
                <a:spLocks noChangeArrowheads="1"/>
              </p:cNvSpPr>
              <p:nvPr/>
            </p:nvSpPr>
            <p:spPr bwMode="auto">
              <a:xfrm>
                <a:off x="2590800" y="4180114"/>
                <a:ext cx="3097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3200" b="1">
                    <a:solidFill>
                      <a:srgbClr val="0000FF"/>
                    </a:solidFill>
                    <a:latin typeface="Calibri" panose="020F0502020204030204" pitchFamily="34" charset="0"/>
                  </a:rPr>
                  <a:t>-</a:t>
                </a:r>
              </a:p>
            </p:txBody>
          </p:sp>
        </p:grpSp>
        <p:grpSp>
          <p:nvGrpSpPr>
            <p:cNvPr id="95354" name="Group 99"/>
            <p:cNvGrpSpPr>
              <a:grpSpLocks/>
            </p:cNvGrpSpPr>
            <p:nvPr/>
          </p:nvGrpSpPr>
          <p:grpSpPr bwMode="auto">
            <a:xfrm>
              <a:off x="3614058" y="2111826"/>
              <a:ext cx="309700" cy="584775"/>
              <a:chOff x="2590800" y="4180114"/>
              <a:chExt cx="309700" cy="584775"/>
            </a:xfrm>
          </p:grpSpPr>
          <p:sp>
            <p:nvSpPr>
              <p:cNvPr id="243" name="Oval 242"/>
              <p:cNvSpPr/>
              <p:nvPr/>
            </p:nvSpPr>
            <p:spPr>
              <a:xfrm>
                <a:off x="2591021" y="4344235"/>
                <a:ext cx="304717" cy="3047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5359" name="TextBox 243"/>
              <p:cNvSpPr txBox="1">
                <a:spLocks noChangeArrowheads="1"/>
              </p:cNvSpPr>
              <p:nvPr/>
            </p:nvSpPr>
            <p:spPr bwMode="auto">
              <a:xfrm>
                <a:off x="2590800" y="4180114"/>
                <a:ext cx="3097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3200" b="1">
                    <a:solidFill>
                      <a:srgbClr val="0000FF"/>
                    </a:solidFill>
                    <a:latin typeface="Calibri" panose="020F0502020204030204" pitchFamily="34" charset="0"/>
                  </a:rPr>
                  <a:t>-</a:t>
                </a:r>
              </a:p>
            </p:txBody>
          </p:sp>
        </p:grpSp>
        <p:grpSp>
          <p:nvGrpSpPr>
            <p:cNvPr id="95355" name="Group 102"/>
            <p:cNvGrpSpPr>
              <a:grpSpLocks/>
            </p:cNvGrpSpPr>
            <p:nvPr/>
          </p:nvGrpSpPr>
          <p:grpSpPr bwMode="auto">
            <a:xfrm>
              <a:off x="3609156" y="2503718"/>
              <a:ext cx="309700" cy="584775"/>
              <a:chOff x="2590800" y="4180114"/>
              <a:chExt cx="309700" cy="584775"/>
            </a:xfrm>
          </p:grpSpPr>
          <p:sp>
            <p:nvSpPr>
              <p:cNvPr id="241" name="Oval 240"/>
              <p:cNvSpPr/>
              <p:nvPr/>
            </p:nvSpPr>
            <p:spPr>
              <a:xfrm>
                <a:off x="2591162" y="4344332"/>
                <a:ext cx="304717" cy="3047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5357" name="TextBox 241"/>
              <p:cNvSpPr txBox="1">
                <a:spLocks noChangeArrowheads="1"/>
              </p:cNvSpPr>
              <p:nvPr/>
            </p:nvSpPr>
            <p:spPr bwMode="auto">
              <a:xfrm>
                <a:off x="2590800" y="4180114"/>
                <a:ext cx="3097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3200" b="1">
                    <a:solidFill>
                      <a:srgbClr val="0000FF"/>
                    </a:solidFill>
                    <a:latin typeface="Calibri" panose="020F0502020204030204" pitchFamily="34" charset="0"/>
                  </a:rPr>
                  <a:t>-</a:t>
                </a:r>
              </a:p>
            </p:txBody>
          </p:sp>
        </p:grpSp>
      </p:grpSp>
      <p:grpSp>
        <p:nvGrpSpPr>
          <p:cNvPr id="99436" name="Group 248"/>
          <p:cNvGrpSpPr>
            <a:grpSpLocks/>
          </p:cNvGrpSpPr>
          <p:nvPr/>
        </p:nvGrpSpPr>
        <p:grpSpPr bwMode="auto">
          <a:xfrm>
            <a:off x="4691063" y="3481388"/>
            <a:ext cx="360362" cy="1695450"/>
            <a:chOff x="4648198" y="1378019"/>
            <a:chExt cx="360326" cy="1696218"/>
          </a:xfrm>
        </p:grpSpPr>
        <p:grpSp>
          <p:nvGrpSpPr>
            <p:cNvPr id="95340" name="Group 123"/>
            <p:cNvGrpSpPr>
              <a:grpSpLocks/>
            </p:cNvGrpSpPr>
            <p:nvPr/>
          </p:nvGrpSpPr>
          <p:grpSpPr bwMode="auto">
            <a:xfrm>
              <a:off x="4648200" y="2612572"/>
              <a:ext cx="360324" cy="461665"/>
              <a:chOff x="4669972" y="3505200"/>
              <a:chExt cx="360324" cy="461665"/>
            </a:xfrm>
          </p:grpSpPr>
          <p:sp>
            <p:nvSpPr>
              <p:cNvPr id="260" name="Oval 259"/>
              <p:cNvSpPr/>
              <p:nvPr/>
            </p:nvSpPr>
            <p:spPr>
              <a:xfrm>
                <a:off x="4669970" y="3580927"/>
                <a:ext cx="358739" cy="30493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5351" name="TextBox 260"/>
              <p:cNvSpPr txBox="1">
                <a:spLocks noChangeArrowheads="1"/>
              </p:cNvSpPr>
              <p:nvPr/>
            </p:nvSpPr>
            <p:spPr bwMode="auto">
              <a:xfrm>
                <a:off x="4691742" y="3505200"/>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2400" b="1">
                    <a:solidFill>
                      <a:srgbClr val="FF0000"/>
                    </a:solidFill>
                    <a:latin typeface="Calibri" panose="020F0502020204030204" pitchFamily="34" charset="0"/>
                  </a:rPr>
                  <a:t>+</a:t>
                </a:r>
              </a:p>
            </p:txBody>
          </p:sp>
        </p:grpSp>
        <p:grpSp>
          <p:nvGrpSpPr>
            <p:cNvPr id="95341" name="Group 124"/>
            <p:cNvGrpSpPr>
              <a:grpSpLocks/>
            </p:cNvGrpSpPr>
            <p:nvPr/>
          </p:nvGrpSpPr>
          <p:grpSpPr bwMode="auto">
            <a:xfrm>
              <a:off x="4648198" y="1378019"/>
              <a:ext cx="360324" cy="461665"/>
              <a:chOff x="4669972" y="3505200"/>
              <a:chExt cx="360324" cy="461665"/>
            </a:xfrm>
          </p:grpSpPr>
          <p:sp>
            <p:nvSpPr>
              <p:cNvPr id="258" name="Oval 257"/>
              <p:cNvSpPr/>
              <p:nvPr/>
            </p:nvSpPr>
            <p:spPr>
              <a:xfrm>
                <a:off x="4669972" y="3581435"/>
                <a:ext cx="358739" cy="30493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5349" name="TextBox 258"/>
              <p:cNvSpPr txBox="1">
                <a:spLocks noChangeArrowheads="1"/>
              </p:cNvSpPr>
              <p:nvPr/>
            </p:nvSpPr>
            <p:spPr bwMode="auto">
              <a:xfrm>
                <a:off x="4691742" y="3505200"/>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2400" b="1">
                    <a:solidFill>
                      <a:srgbClr val="FF0000"/>
                    </a:solidFill>
                    <a:latin typeface="Calibri" panose="020F0502020204030204" pitchFamily="34" charset="0"/>
                  </a:rPr>
                  <a:t>+</a:t>
                </a:r>
              </a:p>
            </p:txBody>
          </p:sp>
        </p:grpSp>
        <p:grpSp>
          <p:nvGrpSpPr>
            <p:cNvPr id="95342" name="Group 127"/>
            <p:cNvGrpSpPr>
              <a:grpSpLocks/>
            </p:cNvGrpSpPr>
            <p:nvPr/>
          </p:nvGrpSpPr>
          <p:grpSpPr bwMode="auto">
            <a:xfrm>
              <a:off x="4648200" y="1796142"/>
              <a:ext cx="360324" cy="461665"/>
              <a:chOff x="4669972" y="3505200"/>
              <a:chExt cx="360324" cy="461665"/>
            </a:xfrm>
          </p:grpSpPr>
          <p:sp>
            <p:nvSpPr>
              <p:cNvPr id="256" name="Oval 255"/>
              <p:cNvSpPr/>
              <p:nvPr/>
            </p:nvSpPr>
            <p:spPr>
              <a:xfrm>
                <a:off x="4669970" y="3581012"/>
                <a:ext cx="358739" cy="30493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5347" name="TextBox 256"/>
              <p:cNvSpPr txBox="1">
                <a:spLocks noChangeArrowheads="1"/>
              </p:cNvSpPr>
              <p:nvPr/>
            </p:nvSpPr>
            <p:spPr bwMode="auto">
              <a:xfrm>
                <a:off x="4691742" y="3505200"/>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2400" b="1">
                    <a:solidFill>
                      <a:srgbClr val="FF0000"/>
                    </a:solidFill>
                    <a:latin typeface="Calibri" panose="020F0502020204030204" pitchFamily="34" charset="0"/>
                  </a:rPr>
                  <a:t>+</a:t>
                </a:r>
              </a:p>
            </p:txBody>
          </p:sp>
        </p:grpSp>
        <p:grpSp>
          <p:nvGrpSpPr>
            <p:cNvPr id="95343" name="Group 130"/>
            <p:cNvGrpSpPr>
              <a:grpSpLocks/>
            </p:cNvGrpSpPr>
            <p:nvPr/>
          </p:nvGrpSpPr>
          <p:grpSpPr bwMode="auto">
            <a:xfrm>
              <a:off x="4648200" y="2209800"/>
              <a:ext cx="360324" cy="461665"/>
              <a:chOff x="4669972" y="3505200"/>
              <a:chExt cx="360324" cy="461665"/>
            </a:xfrm>
          </p:grpSpPr>
          <p:sp>
            <p:nvSpPr>
              <p:cNvPr id="254" name="Oval 253"/>
              <p:cNvSpPr/>
              <p:nvPr/>
            </p:nvSpPr>
            <p:spPr>
              <a:xfrm>
                <a:off x="4669970" y="3581881"/>
                <a:ext cx="358739" cy="303349"/>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5345" name="TextBox 254"/>
              <p:cNvSpPr txBox="1">
                <a:spLocks noChangeArrowheads="1"/>
              </p:cNvSpPr>
              <p:nvPr/>
            </p:nvSpPr>
            <p:spPr bwMode="auto">
              <a:xfrm>
                <a:off x="4691742" y="3505200"/>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2400" b="1">
                    <a:solidFill>
                      <a:srgbClr val="FF0000"/>
                    </a:solidFill>
                    <a:latin typeface="Calibri" panose="020F0502020204030204" pitchFamily="34" charset="0"/>
                  </a:rPr>
                  <a:t>+</a:t>
                </a:r>
              </a:p>
            </p:txBody>
          </p:sp>
        </p:grpSp>
      </p:grpSp>
      <p:grpSp>
        <p:nvGrpSpPr>
          <p:cNvPr id="99442" name="Group 261"/>
          <p:cNvGrpSpPr>
            <a:grpSpLocks/>
          </p:cNvGrpSpPr>
          <p:nvPr/>
        </p:nvGrpSpPr>
        <p:grpSpPr bwMode="auto">
          <a:xfrm>
            <a:off x="5148263" y="3486150"/>
            <a:ext cx="360362" cy="1695450"/>
            <a:chOff x="4648198" y="1378019"/>
            <a:chExt cx="360326" cy="1696218"/>
          </a:xfrm>
        </p:grpSpPr>
        <p:grpSp>
          <p:nvGrpSpPr>
            <p:cNvPr id="95328" name="Group 123"/>
            <p:cNvGrpSpPr>
              <a:grpSpLocks/>
            </p:cNvGrpSpPr>
            <p:nvPr/>
          </p:nvGrpSpPr>
          <p:grpSpPr bwMode="auto">
            <a:xfrm>
              <a:off x="4648200" y="2612572"/>
              <a:ext cx="360324" cy="461665"/>
              <a:chOff x="4669972" y="3505200"/>
              <a:chExt cx="360324" cy="461665"/>
            </a:xfrm>
          </p:grpSpPr>
          <p:sp>
            <p:nvSpPr>
              <p:cNvPr id="273" name="Oval 272"/>
              <p:cNvSpPr/>
              <p:nvPr/>
            </p:nvSpPr>
            <p:spPr>
              <a:xfrm>
                <a:off x="4669970" y="3580928"/>
                <a:ext cx="358739" cy="30493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5339" name="TextBox 273"/>
              <p:cNvSpPr txBox="1">
                <a:spLocks noChangeArrowheads="1"/>
              </p:cNvSpPr>
              <p:nvPr/>
            </p:nvSpPr>
            <p:spPr bwMode="auto">
              <a:xfrm>
                <a:off x="4691742" y="3505200"/>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2400" b="1">
                    <a:solidFill>
                      <a:srgbClr val="FF0000"/>
                    </a:solidFill>
                    <a:latin typeface="Calibri" panose="020F0502020204030204" pitchFamily="34" charset="0"/>
                  </a:rPr>
                  <a:t>+</a:t>
                </a:r>
              </a:p>
            </p:txBody>
          </p:sp>
        </p:grpSp>
        <p:grpSp>
          <p:nvGrpSpPr>
            <p:cNvPr id="95329" name="Group 124"/>
            <p:cNvGrpSpPr>
              <a:grpSpLocks/>
            </p:cNvGrpSpPr>
            <p:nvPr/>
          </p:nvGrpSpPr>
          <p:grpSpPr bwMode="auto">
            <a:xfrm>
              <a:off x="4648198" y="1378019"/>
              <a:ext cx="360324" cy="461665"/>
              <a:chOff x="4669972" y="3505200"/>
              <a:chExt cx="360324" cy="461665"/>
            </a:xfrm>
          </p:grpSpPr>
          <p:sp>
            <p:nvSpPr>
              <p:cNvPr id="271" name="Oval 270"/>
              <p:cNvSpPr/>
              <p:nvPr/>
            </p:nvSpPr>
            <p:spPr>
              <a:xfrm>
                <a:off x="4669972" y="3581435"/>
                <a:ext cx="358739" cy="30493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5337" name="TextBox 271"/>
              <p:cNvSpPr txBox="1">
                <a:spLocks noChangeArrowheads="1"/>
              </p:cNvSpPr>
              <p:nvPr/>
            </p:nvSpPr>
            <p:spPr bwMode="auto">
              <a:xfrm>
                <a:off x="4691742" y="3505200"/>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2400" b="1">
                    <a:solidFill>
                      <a:srgbClr val="FF0000"/>
                    </a:solidFill>
                    <a:latin typeface="Calibri" panose="020F0502020204030204" pitchFamily="34" charset="0"/>
                  </a:rPr>
                  <a:t>+</a:t>
                </a:r>
              </a:p>
            </p:txBody>
          </p:sp>
        </p:grpSp>
        <p:grpSp>
          <p:nvGrpSpPr>
            <p:cNvPr id="95330" name="Group 127"/>
            <p:cNvGrpSpPr>
              <a:grpSpLocks/>
            </p:cNvGrpSpPr>
            <p:nvPr/>
          </p:nvGrpSpPr>
          <p:grpSpPr bwMode="auto">
            <a:xfrm>
              <a:off x="4648200" y="1796142"/>
              <a:ext cx="360324" cy="461665"/>
              <a:chOff x="4669972" y="3505200"/>
              <a:chExt cx="360324" cy="461665"/>
            </a:xfrm>
          </p:grpSpPr>
          <p:sp>
            <p:nvSpPr>
              <p:cNvPr id="269" name="Oval 268"/>
              <p:cNvSpPr/>
              <p:nvPr/>
            </p:nvSpPr>
            <p:spPr>
              <a:xfrm>
                <a:off x="4669970" y="3581013"/>
                <a:ext cx="358739" cy="30493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5335" name="TextBox 269"/>
              <p:cNvSpPr txBox="1">
                <a:spLocks noChangeArrowheads="1"/>
              </p:cNvSpPr>
              <p:nvPr/>
            </p:nvSpPr>
            <p:spPr bwMode="auto">
              <a:xfrm>
                <a:off x="4691742" y="3505200"/>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2400" b="1">
                    <a:solidFill>
                      <a:srgbClr val="FF0000"/>
                    </a:solidFill>
                    <a:latin typeface="Calibri" panose="020F0502020204030204" pitchFamily="34" charset="0"/>
                  </a:rPr>
                  <a:t>+</a:t>
                </a:r>
              </a:p>
            </p:txBody>
          </p:sp>
        </p:grpSp>
        <p:grpSp>
          <p:nvGrpSpPr>
            <p:cNvPr id="95331" name="Group 130"/>
            <p:cNvGrpSpPr>
              <a:grpSpLocks/>
            </p:cNvGrpSpPr>
            <p:nvPr/>
          </p:nvGrpSpPr>
          <p:grpSpPr bwMode="auto">
            <a:xfrm>
              <a:off x="4648200" y="2209800"/>
              <a:ext cx="360324" cy="461665"/>
              <a:chOff x="4669972" y="3505200"/>
              <a:chExt cx="360324" cy="461665"/>
            </a:xfrm>
          </p:grpSpPr>
          <p:sp>
            <p:nvSpPr>
              <p:cNvPr id="267" name="Oval 266"/>
              <p:cNvSpPr/>
              <p:nvPr/>
            </p:nvSpPr>
            <p:spPr>
              <a:xfrm>
                <a:off x="4669970" y="3581881"/>
                <a:ext cx="358739" cy="303350"/>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5333" name="TextBox 267"/>
              <p:cNvSpPr txBox="1">
                <a:spLocks noChangeArrowheads="1"/>
              </p:cNvSpPr>
              <p:nvPr/>
            </p:nvSpPr>
            <p:spPr bwMode="auto">
              <a:xfrm>
                <a:off x="4691742" y="3505200"/>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2400" b="1">
                    <a:solidFill>
                      <a:srgbClr val="FF0000"/>
                    </a:solidFill>
                    <a:latin typeface="Calibri" panose="020F0502020204030204" pitchFamily="34" charset="0"/>
                  </a:rPr>
                  <a:t>+</a:t>
                </a:r>
              </a:p>
            </p:txBody>
          </p:sp>
        </p:grpSp>
      </p:grpSp>
      <p:grpSp>
        <p:nvGrpSpPr>
          <p:cNvPr id="99450" name="Group 274"/>
          <p:cNvGrpSpPr>
            <a:grpSpLocks/>
          </p:cNvGrpSpPr>
          <p:nvPr/>
        </p:nvGrpSpPr>
        <p:grpSpPr bwMode="auto">
          <a:xfrm>
            <a:off x="5605463" y="3475038"/>
            <a:ext cx="360362" cy="1695450"/>
            <a:chOff x="4648198" y="1378019"/>
            <a:chExt cx="360326" cy="1696218"/>
          </a:xfrm>
        </p:grpSpPr>
        <p:grpSp>
          <p:nvGrpSpPr>
            <p:cNvPr id="95316" name="Group 123"/>
            <p:cNvGrpSpPr>
              <a:grpSpLocks/>
            </p:cNvGrpSpPr>
            <p:nvPr/>
          </p:nvGrpSpPr>
          <p:grpSpPr bwMode="auto">
            <a:xfrm>
              <a:off x="4648200" y="2612572"/>
              <a:ext cx="360324" cy="461665"/>
              <a:chOff x="4669972" y="3505200"/>
              <a:chExt cx="360324" cy="461665"/>
            </a:xfrm>
          </p:grpSpPr>
          <p:sp>
            <p:nvSpPr>
              <p:cNvPr id="286" name="Oval 285"/>
              <p:cNvSpPr/>
              <p:nvPr/>
            </p:nvSpPr>
            <p:spPr>
              <a:xfrm>
                <a:off x="4669970" y="3580927"/>
                <a:ext cx="358739" cy="30493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5327" name="TextBox 286"/>
              <p:cNvSpPr txBox="1">
                <a:spLocks noChangeArrowheads="1"/>
              </p:cNvSpPr>
              <p:nvPr/>
            </p:nvSpPr>
            <p:spPr bwMode="auto">
              <a:xfrm>
                <a:off x="4691742" y="3505200"/>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2400" b="1">
                    <a:solidFill>
                      <a:srgbClr val="FF0000"/>
                    </a:solidFill>
                    <a:latin typeface="Calibri" panose="020F0502020204030204" pitchFamily="34" charset="0"/>
                  </a:rPr>
                  <a:t>+</a:t>
                </a:r>
              </a:p>
            </p:txBody>
          </p:sp>
        </p:grpSp>
        <p:grpSp>
          <p:nvGrpSpPr>
            <p:cNvPr id="95317" name="Group 124"/>
            <p:cNvGrpSpPr>
              <a:grpSpLocks/>
            </p:cNvGrpSpPr>
            <p:nvPr/>
          </p:nvGrpSpPr>
          <p:grpSpPr bwMode="auto">
            <a:xfrm>
              <a:off x="4648198" y="1378019"/>
              <a:ext cx="360324" cy="461665"/>
              <a:chOff x="4669972" y="3505200"/>
              <a:chExt cx="360324" cy="461665"/>
            </a:xfrm>
          </p:grpSpPr>
          <p:sp>
            <p:nvSpPr>
              <p:cNvPr id="284" name="Oval 283"/>
              <p:cNvSpPr/>
              <p:nvPr/>
            </p:nvSpPr>
            <p:spPr>
              <a:xfrm>
                <a:off x="4669972" y="3581435"/>
                <a:ext cx="358739" cy="30493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5325" name="TextBox 284"/>
              <p:cNvSpPr txBox="1">
                <a:spLocks noChangeArrowheads="1"/>
              </p:cNvSpPr>
              <p:nvPr/>
            </p:nvSpPr>
            <p:spPr bwMode="auto">
              <a:xfrm>
                <a:off x="4691742" y="3505200"/>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2400" b="1">
                    <a:solidFill>
                      <a:srgbClr val="FF0000"/>
                    </a:solidFill>
                    <a:latin typeface="Calibri" panose="020F0502020204030204" pitchFamily="34" charset="0"/>
                  </a:rPr>
                  <a:t>+</a:t>
                </a:r>
              </a:p>
            </p:txBody>
          </p:sp>
        </p:grpSp>
        <p:grpSp>
          <p:nvGrpSpPr>
            <p:cNvPr id="95318" name="Group 127"/>
            <p:cNvGrpSpPr>
              <a:grpSpLocks/>
            </p:cNvGrpSpPr>
            <p:nvPr/>
          </p:nvGrpSpPr>
          <p:grpSpPr bwMode="auto">
            <a:xfrm>
              <a:off x="4648200" y="1796142"/>
              <a:ext cx="360324" cy="461665"/>
              <a:chOff x="4669972" y="3505200"/>
              <a:chExt cx="360324" cy="461665"/>
            </a:xfrm>
          </p:grpSpPr>
          <p:sp>
            <p:nvSpPr>
              <p:cNvPr id="282" name="Oval 281"/>
              <p:cNvSpPr/>
              <p:nvPr/>
            </p:nvSpPr>
            <p:spPr>
              <a:xfrm>
                <a:off x="4669970" y="3581012"/>
                <a:ext cx="358739" cy="30493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5323" name="TextBox 282"/>
              <p:cNvSpPr txBox="1">
                <a:spLocks noChangeArrowheads="1"/>
              </p:cNvSpPr>
              <p:nvPr/>
            </p:nvSpPr>
            <p:spPr bwMode="auto">
              <a:xfrm>
                <a:off x="4691742" y="3505200"/>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2400" b="1">
                    <a:solidFill>
                      <a:srgbClr val="FF0000"/>
                    </a:solidFill>
                    <a:latin typeface="Calibri" panose="020F0502020204030204" pitchFamily="34" charset="0"/>
                  </a:rPr>
                  <a:t>+</a:t>
                </a:r>
              </a:p>
            </p:txBody>
          </p:sp>
        </p:grpSp>
        <p:grpSp>
          <p:nvGrpSpPr>
            <p:cNvPr id="95319" name="Group 130"/>
            <p:cNvGrpSpPr>
              <a:grpSpLocks/>
            </p:cNvGrpSpPr>
            <p:nvPr/>
          </p:nvGrpSpPr>
          <p:grpSpPr bwMode="auto">
            <a:xfrm>
              <a:off x="4648200" y="2209800"/>
              <a:ext cx="360324" cy="461665"/>
              <a:chOff x="4669972" y="3505200"/>
              <a:chExt cx="360324" cy="461665"/>
            </a:xfrm>
          </p:grpSpPr>
          <p:sp>
            <p:nvSpPr>
              <p:cNvPr id="280" name="Oval 279"/>
              <p:cNvSpPr/>
              <p:nvPr/>
            </p:nvSpPr>
            <p:spPr>
              <a:xfrm>
                <a:off x="4669970" y="3581881"/>
                <a:ext cx="358739" cy="303349"/>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5321" name="TextBox 280"/>
              <p:cNvSpPr txBox="1">
                <a:spLocks noChangeArrowheads="1"/>
              </p:cNvSpPr>
              <p:nvPr/>
            </p:nvSpPr>
            <p:spPr bwMode="auto">
              <a:xfrm>
                <a:off x="4691742" y="3505200"/>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2400" b="1">
                    <a:solidFill>
                      <a:srgbClr val="FF0000"/>
                    </a:solidFill>
                    <a:latin typeface="Calibri" panose="020F0502020204030204" pitchFamily="34" charset="0"/>
                  </a:rPr>
                  <a:t>+</a:t>
                </a:r>
              </a:p>
            </p:txBody>
          </p:sp>
        </p:grpSp>
      </p:grpSp>
      <p:cxnSp>
        <p:nvCxnSpPr>
          <p:cNvPr id="288" name="Straight Connector 287"/>
          <p:cNvCxnSpPr/>
          <p:nvPr/>
        </p:nvCxnSpPr>
        <p:spPr>
          <a:xfrm rot="5400000">
            <a:off x="3082131" y="3069432"/>
            <a:ext cx="455613" cy="393700"/>
          </a:xfrm>
          <a:prstGeom prst="line">
            <a:avLst/>
          </a:prstGeom>
          <a:ln>
            <a:solidFill>
              <a:srgbClr val="FFFF00"/>
            </a:solidFill>
            <a:prstDash val="sysDash"/>
          </a:ln>
        </p:spPr>
        <p:style>
          <a:lnRef idx="3">
            <a:schemeClr val="accent6"/>
          </a:lnRef>
          <a:fillRef idx="0">
            <a:schemeClr val="accent6"/>
          </a:fillRef>
          <a:effectRef idx="2">
            <a:schemeClr val="accent6"/>
          </a:effectRef>
          <a:fontRef idx="minor">
            <a:schemeClr val="tx1"/>
          </a:fontRef>
        </p:style>
      </p:cxnSp>
      <p:cxnSp>
        <p:nvCxnSpPr>
          <p:cNvPr id="291" name="Straight Connector 290"/>
          <p:cNvCxnSpPr/>
          <p:nvPr/>
        </p:nvCxnSpPr>
        <p:spPr>
          <a:xfrm rot="16200000" flipH="1">
            <a:off x="5568157" y="3053556"/>
            <a:ext cx="457200" cy="446087"/>
          </a:xfrm>
          <a:prstGeom prst="line">
            <a:avLst/>
          </a:prstGeom>
          <a:ln>
            <a:solidFill>
              <a:srgbClr val="FFFF00"/>
            </a:solidFill>
            <a:prstDash val="sysDash"/>
          </a:ln>
        </p:spPr>
        <p:style>
          <a:lnRef idx="3">
            <a:schemeClr val="accent6"/>
          </a:lnRef>
          <a:fillRef idx="0">
            <a:schemeClr val="accent6"/>
          </a:fillRef>
          <a:effectRef idx="2">
            <a:schemeClr val="accent6"/>
          </a:effectRef>
          <a:fontRef idx="minor">
            <a:schemeClr val="tx1"/>
          </a:fontRef>
        </p:style>
      </p:cxnSp>
      <p:grpSp>
        <p:nvGrpSpPr>
          <p:cNvPr id="67" name="Group 251"/>
          <p:cNvGrpSpPr>
            <a:grpSpLocks/>
          </p:cNvGrpSpPr>
          <p:nvPr/>
        </p:nvGrpSpPr>
        <p:grpSpPr bwMode="auto">
          <a:xfrm>
            <a:off x="762000" y="4267200"/>
            <a:ext cx="7554913" cy="1947863"/>
            <a:chOff x="762000" y="4267200"/>
            <a:chExt cx="7554686" cy="1948544"/>
          </a:xfrm>
        </p:grpSpPr>
        <p:grpSp>
          <p:nvGrpSpPr>
            <p:cNvPr id="95305" name="Group 250"/>
            <p:cNvGrpSpPr>
              <a:grpSpLocks/>
            </p:cNvGrpSpPr>
            <p:nvPr/>
          </p:nvGrpSpPr>
          <p:grpSpPr bwMode="auto">
            <a:xfrm>
              <a:off x="762000" y="4267200"/>
              <a:ext cx="7554686" cy="1754188"/>
              <a:chOff x="762000" y="4267200"/>
              <a:chExt cx="7554686" cy="1754188"/>
            </a:xfrm>
          </p:grpSpPr>
          <p:grpSp>
            <p:nvGrpSpPr>
              <p:cNvPr id="95308" name="Group 306"/>
              <p:cNvGrpSpPr>
                <a:grpSpLocks/>
              </p:cNvGrpSpPr>
              <p:nvPr/>
            </p:nvGrpSpPr>
            <p:grpSpPr bwMode="auto">
              <a:xfrm>
                <a:off x="762000" y="4267200"/>
                <a:ext cx="3581400" cy="1754188"/>
                <a:chOff x="457200" y="4418012"/>
                <a:chExt cx="3581400" cy="1754188"/>
              </a:xfrm>
            </p:grpSpPr>
            <p:cxnSp>
              <p:nvCxnSpPr>
                <p:cNvPr id="294" name="Straight Connector 293"/>
                <p:cNvCxnSpPr/>
                <p:nvPr/>
              </p:nvCxnSpPr>
              <p:spPr>
                <a:xfrm>
                  <a:off x="457200" y="4429129"/>
                  <a:ext cx="685779" cy="1588"/>
                </a:xfrm>
                <a:prstGeom prst="line">
                  <a:avLst/>
                </a:prstGeom>
                <a:ln>
                  <a:solidFill>
                    <a:srgbClr val="00FF00"/>
                  </a:solidFill>
                </a:ln>
              </p:spPr>
              <p:style>
                <a:lnRef idx="3">
                  <a:schemeClr val="accent6"/>
                </a:lnRef>
                <a:fillRef idx="0">
                  <a:schemeClr val="accent6"/>
                </a:fillRef>
                <a:effectRef idx="2">
                  <a:schemeClr val="accent6"/>
                </a:effectRef>
                <a:fontRef idx="minor">
                  <a:schemeClr val="tx1"/>
                </a:fontRef>
              </p:style>
            </p:cxnSp>
            <p:cxnSp>
              <p:nvCxnSpPr>
                <p:cNvPr id="300" name="Straight Connector 299"/>
                <p:cNvCxnSpPr/>
                <p:nvPr/>
              </p:nvCxnSpPr>
              <p:spPr>
                <a:xfrm rot="5400000" flipH="1" flipV="1">
                  <a:off x="-417819" y="5293031"/>
                  <a:ext cx="1751625" cy="1588"/>
                </a:xfrm>
                <a:prstGeom prst="line">
                  <a:avLst/>
                </a:prstGeom>
                <a:ln>
                  <a:solidFill>
                    <a:srgbClr val="00FF00"/>
                  </a:solidFill>
                </a:ln>
              </p:spPr>
              <p:style>
                <a:lnRef idx="3">
                  <a:schemeClr val="accent6"/>
                </a:lnRef>
                <a:fillRef idx="0">
                  <a:schemeClr val="accent6"/>
                </a:fillRef>
                <a:effectRef idx="2">
                  <a:schemeClr val="accent6"/>
                </a:effectRef>
                <a:fontRef idx="minor">
                  <a:schemeClr val="tx1"/>
                </a:fontRef>
              </p:style>
            </p:cxnSp>
            <p:cxnSp>
              <p:nvCxnSpPr>
                <p:cNvPr id="301" name="Straight Connector 300"/>
                <p:cNvCxnSpPr/>
                <p:nvPr/>
              </p:nvCxnSpPr>
              <p:spPr>
                <a:xfrm>
                  <a:off x="457200" y="6171225"/>
                  <a:ext cx="3581292" cy="1589"/>
                </a:xfrm>
                <a:prstGeom prst="line">
                  <a:avLst/>
                </a:prstGeom>
                <a:ln>
                  <a:solidFill>
                    <a:srgbClr val="00FF00"/>
                  </a:solidFill>
                </a:ln>
              </p:spPr>
              <p:style>
                <a:lnRef idx="3">
                  <a:schemeClr val="accent6"/>
                </a:lnRef>
                <a:fillRef idx="0">
                  <a:schemeClr val="accent6"/>
                </a:fillRef>
                <a:effectRef idx="2">
                  <a:schemeClr val="accent6"/>
                </a:effectRef>
                <a:fontRef idx="minor">
                  <a:schemeClr val="tx1"/>
                </a:fontRef>
              </p:style>
            </p:cxnSp>
          </p:grpSp>
          <p:grpSp>
            <p:nvGrpSpPr>
              <p:cNvPr id="95309" name="Group 305"/>
              <p:cNvGrpSpPr>
                <a:grpSpLocks/>
              </p:cNvGrpSpPr>
              <p:nvPr/>
            </p:nvGrpSpPr>
            <p:grpSpPr bwMode="auto">
              <a:xfrm>
                <a:off x="4495800" y="4341812"/>
                <a:ext cx="3820886" cy="1679576"/>
                <a:chOff x="4495800" y="5332412"/>
                <a:chExt cx="3820886" cy="1679576"/>
              </a:xfrm>
            </p:grpSpPr>
            <p:cxnSp>
              <p:nvCxnSpPr>
                <p:cNvPr id="296" name="Straight Connector 295"/>
                <p:cNvCxnSpPr/>
                <p:nvPr/>
              </p:nvCxnSpPr>
              <p:spPr>
                <a:xfrm>
                  <a:off x="7619794" y="5332439"/>
                  <a:ext cx="685779" cy="1588"/>
                </a:xfrm>
                <a:prstGeom prst="line">
                  <a:avLst/>
                </a:prstGeom>
                <a:ln>
                  <a:solidFill>
                    <a:srgbClr val="00FF00"/>
                  </a:solidFill>
                </a:ln>
              </p:spPr>
              <p:style>
                <a:lnRef idx="3">
                  <a:schemeClr val="accent6"/>
                </a:lnRef>
                <a:fillRef idx="0">
                  <a:schemeClr val="accent6"/>
                </a:fillRef>
                <a:effectRef idx="2">
                  <a:schemeClr val="accent6"/>
                </a:effectRef>
                <a:fontRef idx="minor">
                  <a:schemeClr val="tx1"/>
                </a:fontRef>
              </p:style>
            </p:cxnSp>
            <p:cxnSp>
              <p:nvCxnSpPr>
                <p:cNvPr id="297" name="Straight Connector 296"/>
                <p:cNvCxnSpPr/>
                <p:nvPr/>
              </p:nvCxnSpPr>
              <p:spPr>
                <a:xfrm rot="16200000" flipV="1">
                  <a:off x="7467080" y="6172520"/>
                  <a:ext cx="1676986" cy="0"/>
                </a:xfrm>
                <a:prstGeom prst="line">
                  <a:avLst/>
                </a:prstGeom>
                <a:ln>
                  <a:solidFill>
                    <a:srgbClr val="00FF00"/>
                  </a:solidFill>
                </a:ln>
              </p:spPr>
              <p:style>
                <a:lnRef idx="3">
                  <a:schemeClr val="accent6"/>
                </a:lnRef>
                <a:fillRef idx="0">
                  <a:schemeClr val="accent6"/>
                </a:fillRef>
                <a:effectRef idx="2">
                  <a:schemeClr val="accent6"/>
                </a:effectRef>
                <a:fontRef idx="minor">
                  <a:schemeClr val="tx1"/>
                </a:fontRef>
              </p:style>
            </p:cxnSp>
            <p:cxnSp>
              <p:nvCxnSpPr>
                <p:cNvPr id="304" name="Straight Connector 303"/>
                <p:cNvCxnSpPr/>
                <p:nvPr/>
              </p:nvCxnSpPr>
              <p:spPr>
                <a:xfrm>
                  <a:off x="4495688" y="7011013"/>
                  <a:ext cx="3820998" cy="1589"/>
                </a:xfrm>
                <a:prstGeom prst="line">
                  <a:avLst/>
                </a:prstGeom>
                <a:ln>
                  <a:solidFill>
                    <a:srgbClr val="00FF00"/>
                  </a:solidFill>
                </a:ln>
              </p:spPr>
              <p:style>
                <a:lnRef idx="3">
                  <a:schemeClr val="accent6"/>
                </a:lnRef>
                <a:fillRef idx="0">
                  <a:schemeClr val="accent6"/>
                </a:fillRef>
                <a:effectRef idx="2">
                  <a:schemeClr val="accent6"/>
                </a:effectRef>
                <a:fontRef idx="minor">
                  <a:schemeClr val="tx1"/>
                </a:fontRef>
              </p:style>
            </p:cxnSp>
          </p:grpSp>
        </p:grpSp>
        <p:cxnSp>
          <p:nvCxnSpPr>
            <p:cNvPr id="311" name="Straight Connector 310"/>
            <p:cNvCxnSpPr/>
            <p:nvPr/>
          </p:nvCxnSpPr>
          <p:spPr>
            <a:xfrm rot="5400000">
              <a:off x="4270991" y="6024383"/>
              <a:ext cx="381133" cy="1588"/>
            </a:xfrm>
            <a:prstGeom prst="line">
              <a:avLst/>
            </a:prstGeom>
            <a:ln>
              <a:solidFill>
                <a:srgbClr val="00FF00"/>
              </a:solidFill>
            </a:ln>
          </p:spPr>
          <p:style>
            <a:lnRef idx="3">
              <a:schemeClr val="accent6"/>
            </a:lnRef>
            <a:fillRef idx="0">
              <a:schemeClr val="accent6"/>
            </a:fillRef>
            <a:effectRef idx="2">
              <a:schemeClr val="accent6"/>
            </a:effectRef>
            <a:fontRef idx="minor">
              <a:schemeClr val="tx1"/>
            </a:fontRef>
          </p:style>
        </p:cxnSp>
        <p:cxnSp>
          <p:nvCxnSpPr>
            <p:cNvPr id="318" name="Straight Connector 317"/>
            <p:cNvCxnSpPr/>
            <p:nvPr/>
          </p:nvCxnSpPr>
          <p:spPr>
            <a:xfrm rot="5400000">
              <a:off x="4229746" y="6024383"/>
              <a:ext cx="228680" cy="1588"/>
            </a:xfrm>
            <a:prstGeom prst="line">
              <a:avLst/>
            </a:prstGeom>
            <a:ln>
              <a:solidFill>
                <a:srgbClr val="00FF00"/>
              </a:solidFill>
            </a:ln>
          </p:spPr>
          <p:style>
            <a:lnRef idx="3">
              <a:schemeClr val="accent6"/>
            </a:lnRef>
            <a:fillRef idx="0">
              <a:schemeClr val="accent6"/>
            </a:fillRef>
            <a:effectRef idx="2">
              <a:schemeClr val="accent6"/>
            </a:effectRef>
            <a:fontRef idx="minor">
              <a:schemeClr val="tx1"/>
            </a:fontRef>
          </p:style>
        </p:cxnSp>
      </p:grpSp>
      <p:sp>
        <p:nvSpPr>
          <p:cNvPr id="324" name="TextBox 323"/>
          <p:cNvSpPr txBox="1">
            <a:spLocks noChangeArrowheads="1"/>
          </p:cNvSpPr>
          <p:nvPr/>
        </p:nvSpPr>
        <p:spPr bwMode="auto">
          <a:xfrm>
            <a:off x="2187575" y="2960688"/>
            <a:ext cx="4032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3200" b="1">
                <a:latin typeface="Calibri" panose="020F0502020204030204" pitchFamily="34" charset="0"/>
              </a:rPr>
              <a:t>P</a:t>
            </a:r>
          </a:p>
        </p:txBody>
      </p:sp>
      <p:sp>
        <p:nvSpPr>
          <p:cNvPr id="325" name="TextBox 324"/>
          <p:cNvSpPr txBox="1">
            <a:spLocks noChangeArrowheads="1"/>
          </p:cNvSpPr>
          <p:nvPr/>
        </p:nvSpPr>
        <p:spPr bwMode="auto">
          <a:xfrm>
            <a:off x="6454775" y="2960688"/>
            <a:ext cx="45561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3200" b="1">
                <a:latin typeface="Calibri" panose="020F0502020204030204" pitchFamily="34" charset="0"/>
              </a:rPr>
              <a:t>N</a:t>
            </a:r>
          </a:p>
        </p:txBody>
      </p:sp>
      <p:sp>
        <p:nvSpPr>
          <p:cNvPr id="326" name="TextBox 325"/>
          <p:cNvSpPr txBox="1">
            <a:spLocks noChangeArrowheads="1"/>
          </p:cNvSpPr>
          <p:nvPr/>
        </p:nvSpPr>
        <p:spPr bwMode="auto">
          <a:xfrm>
            <a:off x="1981200" y="5410200"/>
            <a:ext cx="21145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2800" b="1" i="1">
                <a:solidFill>
                  <a:schemeClr val="bg1"/>
                </a:solidFill>
                <a:latin typeface="Calibri" panose="020F0502020204030204" pitchFamily="34" charset="0"/>
              </a:rPr>
              <a:t> </a:t>
            </a:r>
            <a:r>
              <a:rPr lang="en-US" sz="2800" b="1" i="1" u="sng">
                <a:latin typeface="Calibri" panose="020F0502020204030204" pitchFamily="34" charset="0"/>
              </a:rPr>
              <a:t>Reverse bias</a:t>
            </a:r>
          </a:p>
        </p:txBody>
      </p:sp>
      <p:grpSp>
        <p:nvGrpSpPr>
          <p:cNvPr id="71" name="Group 252"/>
          <p:cNvGrpSpPr>
            <a:grpSpLocks/>
          </p:cNvGrpSpPr>
          <p:nvPr/>
        </p:nvGrpSpPr>
        <p:grpSpPr bwMode="auto">
          <a:xfrm>
            <a:off x="903288" y="3668713"/>
            <a:ext cx="1535112" cy="1296987"/>
            <a:chOff x="5072740" y="3766456"/>
            <a:chExt cx="1534890" cy="1296992"/>
          </a:xfrm>
        </p:grpSpPr>
        <p:cxnSp>
          <p:nvCxnSpPr>
            <p:cNvPr id="262" name="Straight Arrow Connector 261"/>
            <p:cNvCxnSpPr/>
            <p:nvPr/>
          </p:nvCxnSpPr>
          <p:spPr>
            <a:xfrm rot="10800000">
              <a:off x="5072740" y="4223658"/>
              <a:ext cx="685701" cy="1587"/>
            </a:xfrm>
            <a:prstGeom prst="straightConnector1">
              <a:avLst/>
            </a:prstGeom>
            <a:ln>
              <a:solidFill>
                <a:srgbClr val="FF0000"/>
              </a:solidFill>
              <a:tailEnd type="arrow"/>
            </a:ln>
          </p:spPr>
          <p:style>
            <a:lnRef idx="3">
              <a:schemeClr val="accent5"/>
            </a:lnRef>
            <a:fillRef idx="0">
              <a:schemeClr val="accent5"/>
            </a:fillRef>
            <a:effectRef idx="2">
              <a:schemeClr val="accent5"/>
            </a:effectRef>
            <a:fontRef idx="minor">
              <a:schemeClr val="tx1"/>
            </a:fontRef>
          </p:style>
        </p:cxnSp>
        <p:cxnSp>
          <p:nvCxnSpPr>
            <p:cNvPr id="263" name="Straight Arrow Connector 262"/>
            <p:cNvCxnSpPr/>
            <p:nvPr/>
          </p:nvCxnSpPr>
          <p:spPr>
            <a:xfrm rot="10800000">
              <a:off x="5083850" y="4604659"/>
              <a:ext cx="685701" cy="1587"/>
            </a:xfrm>
            <a:prstGeom prst="straightConnector1">
              <a:avLst/>
            </a:prstGeom>
            <a:ln>
              <a:solidFill>
                <a:srgbClr val="FF0000"/>
              </a:solidFill>
              <a:tailEnd type="arrow"/>
            </a:ln>
          </p:spPr>
          <p:style>
            <a:lnRef idx="3">
              <a:schemeClr val="accent5"/>
            </a:lnRef>
            <a:fillRef idx="0">
              <a:schemeClr val="accent5"/>
            </a:fillRef>
            <a:effectRef idx="2">
              <a:schemeClr val="accent5"/>
            </a:effectRef>
            <a:fontRef idx="minor">
              <a:schemeClr val="tx1"/>
            </a:fontRef>
          </p:style>
        </p:cxnSp>
        <p:cxnSp>
          <p:nvCxnSpPr>
            <p:cNvPr id="264" name="Straight Arrow Connector 263"/>
            <p:cNvCxnSpPr/>
            <p:nvPr/>
          </p:nvCxnSpPr>
          <p:spPr>
            <a:xfrm rot="10800000">
              <a:off x="5072740" y="5050748"/>
              <a:ext cx="685701" cy="1588"/>
            </a:xfrm>
            <a:prstGeom prst="straightConnector1">
              <a:avLst/>
            </a:prstGeom>
            <a:ln>
              <a:solidFill>
                <a:srgbClr val="FF0000"/>
              </a:solidFill>
              <a:tailEnd type="arrow"/>
            </a:ln>
          </p:spPr>
          <p:style>
            <a:lnRef idx="3">
              <a:schemeClr val="accent5"/>
            </a:lnRef>
            <a:fillRef idx="0">
              <a:schemeClr val="accent5"/>
            </a:fillRef>
            <a:effectRef idx="2">
              <a:schemeClr val="accent5"/>
            </a:effectRef>
            <a:fontRef idx="minor">
              <a:schemeClr val="tx1"/>
            </a:fontRef>
          </p:style>
        </p:cxnSp>
        <p:cxnSp>
          <p:nvCxnSpPr>
            <p:cNvPr id="265" name="Straight Arrow Connector 264"/>
            <p:cNvCxnSpPr/>
            <p:nvPr/>
          </p:nvCxnSpPr>
          <p:spPr>
            <a:xfrm rot="10800000">
              <a:off x="5072740" y="3766456"/>
              <a:ext cx="685701" cy="1587"/>
            </a:xfrm>
            <a:prstGeom prst="straightConnector1">
              <a:avLst/>
            </a:prstGeom>
            <a:ln>
              <a:solidFill>
                <a:srgbClr val="FF0000"/>
              </a:solidFill>
              <a:tailEnd type="arrow"/>
            </a:ln>
          </p:spPr>
          <p:style>
            <a:lnRef idx="3">
              <a:schemeClr val="accent5"/>
            </a:lnRef>
            <a:fillRef idx="0">
              <a:schemeClr val="accent5"/>
            </a:fillRef>
            <a:effectRef idx="2">
              <a:schemeClr val="accent5"/>
            </a:effectRef>
            <a:fontRef idx="minor">
              <a:schemeClr val="tx1"/>
            </a:fontRef>
          </p:style>
        </p:cxnSp>
        <p:cxnSp>
          <p:nvCxnSpPr>
            <p:cNvPr id="266" name="Straight Arrow Connector 265"/>
            <p:cNvCxnSpPr/>
            <p:nvPr/>
          </p:nvCxnSpPr>
          <p:spPr>
            <a:xfrm rot="10800000">
              <a:off x="5910819" y="4234770"/>
              <a:ext cx="685701" cy="1588"/>
            </a:xfrm>
            <a:prstGeom prst="straightConnector1">
              <a:avLst/>
            </a:prstGeom>
            <a:ln>
              <a:solidFill>
                <a:srgbClr val="FF0000"/>
              </a:solidFill>
              <a:tailEnd type="arrow"/>
            </a:ln>
          </p:spPr>
          <p:style>
            <a:lnRef idx="3">
              <a:schemeClr val="accent5"/>
            </a:lnRef>
            <a:fillRef idx="0">
              <a:schemeClr val="accent5"/>
            </a:fillRef>
            <a:effectRef idx="2">
              <a:schemeClr val="accent5"/>
            </a:effectRef>
            <a:fontRef idx="minor">
              <a:schemeClr val="tx1"/>
            </a:fontRef>
          </p:style>
        </p:cxnSp>
        <p:cxnSp>
          <p:nvCxnSpPr>
            <p:cNvPr id="275" name="Straight Arrow Connector 274"/>
            <p:cNvCxnSpPr/>
            <p:nvPr/>
          </p:nvCxnSpPr>
          <p:spPr>
            <a:xfrm rot="10800000">
              <a:off x="5921929" y="4615771"/>
              <a:ext cx="685701" cy="1588"/>
            </a:xfrm>
            <a:prstGeom prst="straightConnector1">
              <a:avLst/>
            </a:prstGeom>
            <a:ln>
              <a:solidFill>
                <a:srgbClr val="FF0000"/>
              </a:solidFill>
              <a:tailEnd type="arrow"/>
            </a:ln>
          </p:spPr>
          <p:style>
            <a:lnRef idx="3">
              <a:schemeClr val="accent5"/>
            </a:lnRef>
            <a:fillRef idx="0">
              <a:schemeClr val="accent5"/>
            </a:fillRef>
            <a:effectRef idx="2">
              <a:schemeClr val="accent5"/>
            </a:effectRef>
            <a:fontRef idx="minor">
              <a:schemeClr val="tx1"/>
            </a:fontRef>
          </p:style>
        </p:cxnSp>
        <p:cxnSp>
          <p:nvCxnSpPr>
            <p:cNvPr id="276" name="Straight Arrow Connector 275"/>
            <p:cNvCxnSpPr/>
            <p:nvPr/>
          </p:nvCxnSpPr>
          <p:spPr>
            <a:xfrm rot="10800000">
              <a:off x="5910819" y="5061861"/>
              <a:ext cx="685701" cy="1587"/>
            </a:xfrm>
            <a:prstGeom prst="straightConnector1">
              <a:avLst/>
            </a:prstGeom>
            <a:ln>
              <a:solidFill>
                <a:srgbClr val="FF0000"/>
              </a:solidFill>
              <a:tailEnd type="arrow"/>
            </a:ln>
          </p:spPr>
          <p:style>
            <a:lnRef idx="3">
              <a:schemeClr val="accent5"/>
            </a:lnRef>
            <a:fillRef idx="0">
              <a:schemeClr val="accent5"/>
            </a:fillRef>
            <a:effectRef idx="2">
              <a:schemeClr val="accent5"/>
            </a:effectRef>
            <a:fontRef idx="minor">
              <a:schemeClr val="tx1"/>
            </a:fontRef>
          </p:style>
        </p:cxnSp>
        <p:cxnSp>
          <p:nvCxnSpPr>
            <p:cNvPr id="277" name="Straight Arrow Connector 276"/>
            <p:cNvCxnSpPr/>
            <p:nvPr/>
          </p:nvCxnSpPr>
          <p:spPr>
            <a:xfrm rot="10800000">
              <a:off x="5910819" y="3777568"/>
              <a:ext cx="685701" cy="1588"/>
            </a:xfrm>
            <a:prstGeom prst="straightConnector1">
              <a:avLst/>
            </a:prstGeom>
            <a:ln>
              <a:solidFill>
                <a:srgbClr val="FF0000"/>
              </a:solidFill>
              <a:tailEnd type="arrow"/>
            </a:ln>
          </p:spPr>
          <p:style>
            <a:lnRef idx="3">
              <a:schemeClr val="accent5"/>
            </a:lnRef>
            <a:fillRef idx="0">
              <a:schemeClr val="accent5"/>
            </a:fillRef>
            <a:effectRef idx="2">
              <a:schemeClr val="accent5"/>
            </a:effectRef>
            <a:fontRef idx="minor">
              <a:schemeClr val="tx1"/>
            </a:fontRef>
          </p:style>
        </p:cxnSp>
      </p:grpSp>
      <p:grpSp>
        <p:nvGrpSpPr>
          <p:cNvPr id="72" name="Group 277"/>
          <p:cNvGrpSpPr>
            <a:grpSpLocks/>
          </p:cNvGrpSpPr>
          <p:nvPr/>
        </p:nvGrpSpPr>
        <p:grpSpPr bwMode="auto">
          <a:xfrm>
            <a:off x="6586538" y="3711575"/>
            <a:ext cx="1414462" cy="1285875"/>
            <a:chOff x="1654630" y="3799112"/>
            <a:chExt cx="1415146" cy="1286106"/>
          </a:xfrm>
        </p:grpSpPr>
        <p:cxnSp>
          <p:nvCxnSpPr>
            <p:cNvPr id="279" name="Straight Arrow Connector 278"/>
            <p:cNvCxnSpPr/>
            <p:nvPr/>
          </p:nvCxnSpPr>
          <p:spPr>
            <a:xfrm flipV="1">
              <a:off x="2437645" y="5083631"/>
              <a:ext cx="609895" cy="1587"/>
            </a:xfrm>
            <a:prstGeom prst="straightConnector1">
              <a:avLst/>
            </a:prstGeom>
            <a:ln>
              <a:solidFill>
                <a:srgbClr val="FF00FF"/>
              </a:solidFill>
              <a:tailEnd type="arrow"/>
            </a:ln>
          </p:spPr>
          <p:style>
            <a:lnRef idx="3">
              <a:schemeClr val="accent5"/>
            </a:lnRef>
            <a:fillRef idx="0">
              <a:schemeClr val="accent5"/>
            </a:fillRef>
            <a:effectRef idx="2">
              <a:schemeClr val="accent5"/>
            </a:effectRef>
            <a:fontRef idx="minor">
              <a:schemeClr val="tx1"/>
            </a:fontRef>
          </p:style>
        </p:cxnSp>
        <p:cxnSp>
          <p:nvCxnSpPr>
            <p:cNvPr id="289" name="Straight Arrow Connector 288"/>
            <p:cNvCxnSpPr/>
            <p:nvPr/>
          </p:nvCxnSpPr>
          <p:spPr>
            <a:xfrm flipV="1">
              <a:off x="2437645" y="3810227"/>
              <a:ext cx="609895" cy="1587"/>
            </a:xfrm>
            <a:prstGeom prst="straightConnector1">
              <a:avLst/>
            </a:prstGeom>
            <a:ln>
              <a:solidFill>
                <a:srgbClr val="FF00FF"/>
              </a:solidFill>
              <a:tailEnd type="arrow"/>
            </a:ln>
          </p:spPr>
          <p:style>
            <a:lnRef idx="3">
              <a:schemeClr val="accent5"/>
            </a:lnRef>
            <a:fillRef idx="0">
              <a:schemeClr val="accent5"/>
            </a:fillRef>
            <a:effectRef idx="2">
              <a:schemeClr val="accent5"/>
            </a:effectRef>
            <a:fontRef idx="minor">
              <a:schemeClr val="tx1"/>
            </a:fontRef>
          </p:style>
        </p:cxnSp>
        <p:cxnSp>
          <p:nvCxnSpPr>
            <p:cNvPr id="290" name="Straight Arrow Connector 289"/>
            <p:cNvCxnSpPr/>
            <p:nvPr/>
          </p:nvCxnSpPr>
          <p:spPr>
            <a:xfrm flipV="1">
              <a:off x="2437645" y="4202409"/>
              <a:ext cx="609895" cy="1588"/>
            </a:xfrm>
            <a:prstGeom prst="straightConnector1">
              <a:avLst/>
            </a:prstGeom>
            <a:ln>
              <a:solidFill>
                <a:srgbClr val="FF00FF"/>
              </a:solidFill>
              <a:tailEnd type="arrow"/>
            </a:ln>
          </p:spPr>
          <p:style>
            <a:lnRef idx="3">
              <a:schemeClr val="accent5"/>
            </a:lnRef>
            <a:fillRef idx="0">
              <a:schemeClr val="accent5"/>
            </a:fillRef>
            <a:effectRef idx="2">
              <a:schemeClr val="accent5"/>
            </a:effectRef>
            <a:fontRef idx="minor">
              <a:schemeClr val="tx1"/>
            </a:fontRef>
          </p:style>
        </p:cxnSp>
        <p:cxnSp>
          <p:nvCxnSpPr>
            <p:cNvPr id="292" name="Straight Arrow Connector 291"/>
            <p:cNvCxnSpPr/>
            <p:nvPr/>
          </p:nvCxnSpPr>
          <p:spPr>
            <a:xfrm flipV="1">
              <a:off x="2459881" y="4626349"/>
              <a:ext cx="609895" cy="1587"/>
            </a:xfrm>
            <a:prstGeom prst="straightConnector1">
              <a:avLst/>
            </a:prstGeom>
            <a:ln>
              <a:solidFill>
                <a:srgbClr val="FF00FF"/>
              </a:solidFill>
              <a:tailEnd type="arrow"/>
            </a:ln>
          </p:spPr>
          <p:style>
            <a:lnRef idx="3">
              <a:schemeClr val="accent5"/>
            </a:lnRef>
            <a:fillRef idx="0">
              <a:schemeClr val="accent5"/>
            </a:fillRef>
            <a:effectRef idx="2">
              <a:schemeClr val="accent5"/>
            </a:effectRef>
            <a:fontRef idx="minor">
              <a:schemeClr val="tx1"/>
            </a:fontRef>
          </p:style>
        </p:cxnSp>
        <p:cxnSp>
          <p:nvCxnSpPr>
            <p:cNvPr id="293" name="Straight Arrow Connector 292"/>
            <p:cNvCxnSpPr/>
            <p:nvPr/>
          </p:nvCxnSpPr>
          <p:spPr>
            <a:xfrm flipV="1">
              <a:off x="1654630" y="5072516"/>
              <a:ext cx="609895" cy="1588"/>
            </a:xfrm>
            <a:prstGeom prst="straightConnector1">
              <a:avLst/>
            </a:prstGeom>
            <a:ln>
              <a:solidFill>
                <a:srgbClr val="FF00FF"/>
              </a:solidFill>
              <a:tailEnd type="arrow"/>
            </a:ln>
          </p:spPr>
          <p:style>
            <a:lnRef idx="3">
              <a:schemeClr val="accent5"/>
            </a:lnRef>
            <a:fillRef idx="0">
              <a:schemeClr val="accent5"/>
            </a:fillRef>
            <a:effectRef idx="2">
              <a:schemeClr val="accent5"/>
            </a:effectRef>
            <a:fontRef idx="minor">
              <a:schemeClr val="tx1"/>
            </a:fontRef>
          </p:style>
        </p:cxnSp>
        <p:cxnSp>
          <p:nvCxnSpPr>
            <p:cNvPr id="295" name="Straight Arrow Connector 294"/>
            <p:cNvCxnSpPr/>
            <p:nvPr/>
          </p:nvCxnSpPr>
          <p:spPr>
            <a:xfrm flipV="1">
              <a:off x="1654630" y="3799112"/>
              <a:ext cx="609895" cy="1588"/>
            </a:xfrm>
            <a:prstGeom prst="straightConnector1">
              <a:avLst/>
            </a:prstGeom>
            <a:ln>
              <a:solidFill>
                <a:srgbClr val="FF00FF"/>
              </a:solidFill>
              <a:tailEnd type="arrow"/>
            </a:ln>
          </p:spPr>
          <p:style>
            <a:lnRef idx="3">
              <a:schemeClr val="accent5"/>
            </a:lnRef>
            <a:fillRef idx="0">
              <a:schemeClr val="accent5"/>
            </a:fillRef>
            <a:effectRef idx="2">
              <a:schemeClr val="accent5"/>
            </a:effectRef>
            <a:fontRef idx="minor">
              <a:schemeClr val="tx1"/>
            </a:fontRef>
          </p:style>
        </p:cxnSp>
        <p:cxnSp>
          <p:nvCxnSpPr>
            <p:cNvPr id="298" name="Straight Arrow Connector 297"/>
            <p:cNvCxnSpPr/>
            <p:nvPr/>
          </p:nvCxnSpPr>
          <p:spPr>
            <a:xfrm flipV="1">
              <a:off x="1654630" y="4191295"/>
              <a:ext cx="609895" cy="1587"/>
            </a:xfrm>
            <a:prstGeom prst="straightConnector1">
              <a:avLst/>
            </a:prstGeom>
            <a:ln>
              <a:solidFill>
                <a:srgbClr val="FF00FF"/>
              </a:solidFill>
              <a:tailEnd type="arrow"/>
            </a:ln>
          </p:spPr>
          <p:style>
            <a:lnRef idx="3">
              <a:schemeClr val="accent5"/>
            </a:lnRef>
            <a:fillRef idx="0">
              <a:schemeClr val="accent5"/>
            </a:fillRef>
            <a:effectRef idx="2">
              <a:schemeClr val="accent5"/>
            </a:effectRef>
            <a:fontRef idx="minor">
              <a:schemeClr val="tx1"/>
            </a:fontRef>
          </p:style>
        </p:cxnSp>
        <p:cxnSp>
          <p:nvCxnSpPr>
            <p:cNvPr id="299" name="Straight Arrow Connector 298"/>
            <p:cNvCxnSpPr/>
            <p:nvPr/>
          </p:nvCxnSpPr>
          <p:spPr>
            <a:xfrm flipV="1">
              <a:off x="1676866" y="4615234"/>
              <a:ext cx="609895" cy="1588"/>
            </a:xfrm>
            <a:prstGeom prst="straightConnector1">
              <a:avLst/>
            </a:prstGeom>
            <a:ln>
              <a:solidFill>
                <a:srgbClr val="FF00FF"/>
              </a:solidFill>
              <a:tailEnd type="arrow"/>
            </a:ln>
          </p:spPr>
          <p:style>
            <a:lnRef idx="3">
              <a:schemeClr val="accent5"/>
            </a:lnRef>
            <a:fillRef idx="0">
              <a:schemeClr val="accent5"/>
            </a:fillRef>
            <a:effectRef idx="2">
              <a:schemeClr val="accent5"/>
            </a:effectRef>
            <a:fontRef idx="minor">
              <a:schemeClr val="tx1"/>
            </a:fontRef>
          </p:style>
        </p:cxnSp>
      </p:grpSp>
      <p:sp>
        <p:nvSpPr>
          <p:cNvPr id="302" name="TextBox 301"/>
          <p:cNvSpPr txBox="1">
            <a:spLocks noChangeArrowheads="1"/>
          </p:cNvSpPr>
          <p:nvPr/>
        </p:nvSpPr>
        <p:spPr bwMode="auto">
          <a:xfrm>
            <a:off x="4370388" y="6129338"/>
            <a:ext cx="5302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2800" b="1">
                <a:solidFill>
                  <a:schemeClr val="bg1"/>
                </a:solidFill>
                <a:latin typeface="Calibri" panose="020F0502020204030204" pitchFamily="34" charset="0"/>
              </a:rPr>
              <a:t>V</a:t>
            </a:r>
            <a:r>
              <a:rPr lang="en-US" sz="2800" b="1" baseline="-25000">
                <a:solidFill>
                  <a:schemeClr val="bg1"/>
                </a:solidFill>
                <a:latin typeface="Calibri" panose="020F0502020204030204" pitchFamily="34" charset="0"/>
              </a:rPr>
              <a:t>R</a:t>
            </a:r>
          </a:p>
        </p:txBody>
      </p:sp>
    </p:spTree>
    <p:extLst>
      <p:ext uri="{BB962C8B-B14F-4D97-AF65-F5344CB8AC3E}">
        <p14:creationId xmlns:p14="http://schemas.microsoft.com/office/powerpoint/2010/main" val="32944130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lide(fromBottom)">
                                      <p:cBhvr>
                                        <p:cTn id="7" dur="500"/>
                                        <p:tgtEl>
                                          <p:spTgt spid="9"/>
                                        </p:tgtEl>
                                      </p:cBhvr>
                                    </p:animEffect>
                                  </p:childTnLst>
                                </p:cTn>
                              </p:par>
                              <p:par>
                                <p:cTn id="8" presetID="1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slide(fromBottom)">
                                      <p:cBhvr>
                                        <p:cTn id="10" dur="500"/>
                                        <p:tgtEl>
                                          <p:spTgt spid="14"/>
                                        </p:tgtEl>
                                      </p:cBhvr>
                                    </p:animEffect>
                                  </p:childTnLst>
                                </p:cTn>
                              </p:par>
                              <p:par>
                                <p:cTn id="11" presetID="12" presetClass="entr" presetSubtype="4"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slide(fromBottom)">
                                      <p:cBhvr>
                                        <p:cTn id="13" dur="500"/>
                                        <p:tgtEl>
                                          <p:spTgt spid="19"/>
                                        </p:tgtEl>
                                      </p:cBhvr>
                                    </p:animEffect>
                                  </p:childTnLst>
                                </p:cTn>
                              </p:par>
                              <p:par>
                                <p:cTn id="14" presetID="12" presetClass="entr" presetSubtype="4"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slide(fromBottom)">
                                      <p:cBhvr>
                                        <p:cTn id="16" dur="500"/>
                                        <p:tgtEl>
                                          <p:spTgt spid="24"/>
                                        </p:tgtEl>
                                      </p:cBhvr>
                                    </p:animEffect>
                                  </p:childTnLst>
                                </p:cTn>
                              </p:par>
                              <p:par>
                                <p:cTn id="17" presetID="12" presetClass="entr" presetSubtype="4"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slide(fromBottom)">
                                      <p:cBhvr>
                                        <p:cTn id="19" dur="500"/>
                                        <p:tgtEl>
                                          <p:spTgt spid="28"/>
                                        </p:tgtEl>
                                      </p:cBhvr>
                                    </p:animEffect>
                                  </p:childTnLst>
                                </p:cTn>
                              </p:par>
                              <p:par>
                                <p:cTn id="20" presetID="12" presetClass="entr" presetSubtype="4"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slide(fromBottom)">
                                      <p:cBhvr>
                                        <p:cTn id="22" dur="500"/>
                                        <p:tgtEl>
                                          <p:spTgt spid="6"/>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slide(fromBottom)">
                                      <p:cBhvr>
                                        <p:cTn id="25" dur="500"/>
                                        <p:tgtEl>
                                          <p:spTgt spid="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2" presetClass="entr" presetSubtype="4"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slide(fromBottom)">
                                      <p:cBhvr>
                                        <p:cTn id="30" dur="500"/>
                                        <p:tgtEl>
                                          <p:spTgt spid="7"/>
                                        </p:tgtEl>
                                      </p:cBhvr>
                                    </p:animEffect>
                                  </p:childTnLst>
                                </p:cTn>
                              </p:par>
                              <p:par>
                                <p:cTn id="31" presetID="12" presetClass="entr" presetSubtype="4" fill="hold" nodeType="withEffect">
                                  <p:stCondLst>
                                    <p:cond delay="0"/>
                                  </p:stCondLst>
                                  <p:childTnLst>
                                    <p:set>
                                      <p:cBhvr>
                                        <p:cTn id="32" dur="1" fill="hold">
                                          <p:stCondLst>
                                            <p:cond delay="0"/>
                                          </p:stCondLst>
                                        </p:cTn>
                                        <p:tgtEl>
                                          <p:spTgt spid="99393"/>
                                        </p:tgtEl>
                                        <p:attrNameLst>
                                          <p:attrName>style.visibility</p:attrName>
                                        </p:attrNameLst>
                                      </p:cBhvr>
                                      <p:to>
                                        <p:strVal val="visible"/>
                                      </p:to>
                                    </p:set>
                                    <p:animEffect transition="in" filter="slide(fromBottom)">
                                      <p:cBhvr>
                                        <p:cTn id="33" dur="500"/>
                                        <p:tgtEl>
                                          <p:spTgt spid="99393"/>
                                        </p:tgtEl>
                                      </p:cBhvr>
                                    </p:animEffect>
                                  </p:childTnLst>
                                </p:cTn>
                              </p:par>
                              <p:par>
                                <p:cTn id="34" presetID="12" presetClass="entr" presetSubtype="4" fill="hold" nodeType="withEffect">
                                  <p:stCondLst>
                                    <p:cond delay="0"/>
                                  </p:stCondLst>
                                  <p:childTnLst>
                                    <p:set>
                                      <p:cBhvr>
                                        <p:cTn id="35" dur="1" fill="hold">
                                          <p:stCondLst>
                                            <p:cond delay="0"/>
                                          </p:stCondLst>
                                        </p:cTn>
                                        <p:tgtEl>
                                          <p:spTgt spid="99394"/>
                                        </p:tgtEl>
                                        <p:attrNameLst>
                                          <p:attrName>style.visibility</p:attrName>
                                        </p:attrNameLst>
                                      </p:cBhvr>
                                      <p:to>
                                        <p:strVal val="visible"/>
                                      </p:to>
                                    </p:set>
                                    <p:animEffect transition="in" filter="slide(fromBottom)">
                                      <p:cBhvr>
                                        <p:cTn id="36" dur="500"/>
                                        <p:tgtEl>
                                          <p:spTgt spid="99394"/>
                                        </p:tgtEl>
                                      </p:cBhvr>
                                    </p:animEffect>
                                  </p:childTnLst>
                                </p:cTn>
                              </p:par>
                              <p:par>
                                <p:cTn id="37" presetID="12" presetClass="entr" presetSubtype="4" fill="hold" nodeType="withEffect">
                                  <p:stCondLst>
                                    <p:cond delay="0"/>
                                  </p:stCondLst>
                                  <p:childTnLst>
                                    <p:set>
                                      <p:cBhvr>
                                        <p:cTn id="38" dur="1" fill="hold">
                                          <p:stCondLst>
                                            <p:cond delay="0"/>
                                          </p:stCondLst>
                                        </p:cTn>
                                        <p:tgtEl>
                                          <p:spTgt spid="99395"/>
                                        </p:tgtEl>
                                        <p:attrNameLst>
                                          <p:attrName>style.visibility</p:attrName>
                                        </p:attrNameLst>
                                      </p:cBhvr>
                                      <p:to>
                                        <p:strVal val="visible"/>
                                      </p:to>
                                    </p:set>
                                    <p:animEffect transition="in" filter="slide(fromBottom)">
                                      <p:cBhvr>
                                        <p:cTn id="39" dur="500"/>
                                        <p:tgtEl>
                                          <p:spTgt spid="99395"/>
                                        </p:tgtEl>
                                      </p:cBhvr>
                                    </p:animEffect>
                                  </p:childTnLst>
                                </p:cTn>
                              </p:par>
                              <p:par>
                                <p:cTn id="40" presetID="12" presetClass="entr" presetSubtype="4" fill="hold" nodeType="withEffect">
                                  <p:stCondLst>
                                    <p:cond delay="0"/>
                                  </p:stCondLst>
                                  <p:childTnLst>
                                    <p:set>
                                      <p:cBhvr>
                                        <p:cTn id="41" dur="1" fill="hold">
                                          <p:stCondLst>
                                            <p:cond delay="0"/>
                                          </p:stCondLst>
                                        </p:cTn>
                                        <p:tgtEl>
                                          <p:spTgt spid="99396"/>
                                        </p:tgtEl>
                                        <p:attrNameLst>
                                          <p:attrName>style.visibility</p:attrName>
                                        </p:attrNameLst>
                                      </p:cBhvr>
                                      <p:to>
                                        <p:strVal val="visible"/>
                                      </p:to>
                                    </p:set>
                                    <p:animEffect transition="in" filter="slide(fromBottom)">
                                      <p:cBhvr>
                                        <p:cTn id="42" dur="500"/>
                                        <p:tgtEl>
                                          <p:spTgt spid="99396"/>
                                        </p:tgtEl>
                                      </p:cBhvr>
                                    </p:animEffect>
                                  </p:childTnLst>
                                </p:cTn>
                              </p:par>
                              <p:par>
                                <p:cTn id="43" presetID="12" presetClass="entr" presetSubtype="4" fill="hold" nodeType="withEffect">
                                  <p:stCondLst>
                                    <p:cond delay="0"/>
                                  </p:stCondLst>
                                  <p:childTnLst>
                                    <p:set>
                                      <p:cBhvr>
                                        <p:cTn id="44" dur="1" fill="hold">
                                          <p:stCondLst>
                                            <p:cond delay="0"/>
                                          </p:stCondLst>
                                        </p:cTn>
                                        <p:tgtEl>
                                          <p:spTgt spid="99392"/>
                                        </p:tgtEl>
                                        <p:attrNameLst>
                                          <p:attrName>style.visibility</p:attrName>
                                        </p:attrNameLst>
                                      </p:cBhvr>
                                      <p:to>
                                        <p:strVal val="visible"/>
                                      </p:to>
                                    </p:set>
                                    <p:animEffect transition="in" filter="slide(fromBottom)">
                                      <p:cBhvr>
                                        <p:cTn id="45" dur="500"/>
                                        <p:tgtEl>
                                          <p:spTgt spid="99392"/>
                                        </p:tgtEl>
                                      </p:cBhvr>
                                    </p:animEffect>
                                  </p:childTnLst>
                                </p:cTn>
                              </p:par>
                              <p:par>
                                <p:cTn id="46" presetID="12" presetClass="entr" presetSubtype="4" fill="hold" grpId="0" nodeType="with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slide(fromBottom)">
                                      <p:cBhvr>
                                        <p:cTn id="48" dur="500"/>
                                        <p:tgtEl>
                                          <p:spTgt spid="4"/>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nodeType="clickEffect">
                                  <p:stCondLst>
                                    <p:cond delay="0"/>
                                  </p:stCondLst>
                                  <p:childTnLst>
                                    <p:set>
                                      <p:cBhvr>
                                        <p:cTn id="52" dur="1" fill="hold">
                                          <p:stCondLst>
                                            <p:cond delay="0"/>
                                          </p:stCondLst>
                                        </p:cTn>
                                        <p:tgtEl>
                                          <p:spTgt spid="5"/>
                                        </p:tgtEl>
                                        <p:attrNameLst>
                                          <p:attrName>style.visibility</p:attrName>
                                        </p:attrNameLst>
                                      </p:cBhvr>
                                      <p:to>
                                        <p:strVal val="visible"/>
                                      </p:to>
                                    </p:set>
                                    <p:anim calcmode="lin" valueType="num">
                                      <p:cBhvr additive="base">
                                        <p:cTn id="53" dur="500" fill="hold"/>
                                        <p:tgtEl>
                                          <p:spTgt spid="5"/>
                                        </p:tgtEl>
                                        <p:attrNameLst>
                                          <p:attrName>ppt_x</p:attrName>
                                        </p:attrNameLst>
                                      </p:cBhvr>
                                      <p:tavLst>
                                        <p:tav tm="0">
                                          <p:val>
                                            <p:strVal val="#ppt_x"/>
                                          </p:val>
                                        </p:tav>
                                        <p:tav tm="100000">
                                          <p:val>
                                            <p:strVal val="#ppt_x"/>
                                          </p:val>
                                        </p:tav>
                                      </p:tavLst>
                                    </p:anim>
                                    <p:anim calcmode="lin" valueType="num">
                                      <p:cBhvr additive="base">
                                        <p:cTn id="54" dur="500" fill="hold"/>
                                        <p:tgtEl>
                                          <p:spTgt spid="5"/>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 calcmode="lin" valueType="num">
                                      <p:cBhvr additive="base">
                                        <p:cTn id="57" dur="500" fill="hold"/>
                                        <p:tgtEl>
                                          <p:spTgt spid="3"/>
                                        </p:tgtEl>
                                        <p:attrNameLst>
                                          <p:attrName>ppt_x</p:attrName>
                                        </p:attrNameLst>
                                      </p:cBhvr>
                                      <p:tavLst>
                                        <p:tav tm="0">
                                          <p:val>
                                            <p:strVal val="#ppt_x"/>
                                          </p:val>
                                        </p:tav>
                                        <p:tav tm="100000">
                                          <p:val>
                                            <p:strVal val="#ppt_x"/>
                                          </p:val>
                                        </p:tav>
                                      </p:tavLst>
                                    </p:anim>
                                    <p:anim calcmode="lin" valueType="num">
                                      <p:cBhvr additive="base">
                                        <p:cTn id="58" dur="500" fill="hold"/>
                                        <p:tgtEl>
                                          <p:spTgt spid="3"/>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8"/>
                                        </p:tgtEl>
                                        <p:attrNameLst>
                                          <p:attrName>style.visibility</p:attrName>
                                        </p:attrNameLst>
                                      </p:cBhvr>
                                      <p:to>
                                        <p:strVal val="visible"/>
                                      </p:to>
                                    </p:set>
                                    <p:anim calcmode="lin" valueType="num">
                                      <p:cBhvr additive="base">
                                        <p:cTn id="61" dur="500" fill="hold"/>
                                        <p:tgtEl>
                                          <p:spTgt spid="8"/>
                                        </p:tgtEl>
                                        <p:attrNameLst>
                                          <p:attrName>ppt_x</p:attrName>
                                        </p:attrNameLst>
                                      </p:cBhvr>
                                      <p:tavLst>
                                        <p:tav tm="0">
                                          <p:val>
                                            <p:strVal val="#ppt_x"/>
                                          </p:val>
                                        </p:tav>
                                        <p:tav tm="100000">
                                          <p:val>
                                            <p:strVal val="#ppt_x"/>
                                          </p:val>
                                        </p:tav>
                                      </p:tavLst>
                                    </p:anim>
                                    <p:anim calcmode="lin" valueType="num">
                                      <p:cBhvr additive="base">
                                        <p:cTn id="62" dur="500" fill="hold"/>
                                        <p:tgtEl>
                                          <p:spTgt spid="8"/>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99412"/>
                                        </p:tgtEl>
                                        <p:attrNameLst>
                                          <p:attrName>style.visibility</p:attrName>
                                        </p:attrNameLst>
                                      </p:cBhvr>
                                      <p:to>
                                        <p:strVal val="visible"/>
                                      </p:to>
                                    </p:set>
                                    <p:anim calcmode="lin" valueType="num">
                                      <p:cBhvr additive="base">
                                        <p:cTn id="65" dur="500" fill="hold"/>
                                        <p:tgtEl>
                                          <p:spTgt spid="99412"/>
                                        </p:tgtEl>
                                        <p:attrNameLst>
                                          <p:attrName>ppt_x</p:attrName>
                                        </p:attrNameLst>
                                      </p:cBhvr>
                                      <p:tavLst>
                                        <p:tav tm="0">
                                          <p:val>
                                            <p:strVal val="#ppt_x"/>
                                          </p:val>
                                        </p:tav>
                                        <p:tav tm="100000">
                                          <p:val>
                                            <p:strVal val="#ppt_x"/>
                                          </p:val>
                                        </p:tav>
                                      </p:tavLst>
                                    </p:anim>
                                    <p:anim calcmode="lin" valueType="num">
                                      <p:cBhvr additive="base">
                                        <p:cTn id="66" dur="500" fill="hold"/>
                                        <p:tgtEl>
                                          <p:spTgt spid="99412"/>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99407"/>
                                        </p:tgtEl>
                                        <p:attrNameLst>
                                          <p:attrName>style.visibility</p:attrName>
                                        </p:attrNameLst>
                                      </p:cBhvr>
                                      <p:to>
                                        <p:strVal val="visible"/>
                                      </p:to>
                                    </p:set>
                                    <p:anim calcmode="lin" valueType="num">
                                      <p:cBhvr additive="base">
                                        <p:cTn id="69" dur="500" fill="hold"/>
                                        <p:tgtEl>
                                          <p:spTgt spid="99407"/>
                                        </p:tgtEl>
                                        <p:attrNameLst>
                                          <p:attrName>ppt_x</p:attrName>
                                        </p:attrNameLst>
                                      </p:cBhvr>
                                      <p:tavLst>
                                        <p:tav tm="0">
                                          <p:val>
                                            <p:strVal val="#ppt_x"/>
                                          </p:val>
                                        </p:tav>
                                        <p:tav tm="100000">
                                          <p:val>
                                            <p:strVal val="#ppt_x"/>
                                          </p:val>
                                        </p:tav>
                                      </p:tavLst>
                                    </p:anim>
                                    <p:anim calcmode="lin" valueType="num">
                                      <p:cBhvr additive="base">
                                        <p:cTn id="70" dur="500" fill="hold"/>
                                        <p:tgtEl>
                                          <p:spTgt spid="99407"/>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99397"/>
                                        </p:tgtEl>
                                        <p:attrNameLst>
                                          <p:attrName>style.visibility</p:attrName>
                                        </p:attrNameLst>
                                      </p:cBhvr>
                                      <p:to>
                                        <p:strVal val="visible"/>
                                      </p:to>
                                    </p:set>
                                    <p:anim calcmode="lin" valueType="num">
                                      <p:cBhvr additive="base">
                                        <p:cTn id="73" dur="500" fill="hold"/>
                                        <p:tgtEl>
                                          <p:spTgt spid="99397"/>
                                        </p:tgtEl>
                                        <p:attrNameLst>
                                          <p:attrName>ppt_x</p:attrName>
                                        </p:attrNameLst>
                                      </p:cBhvr>
                                      <p:tavLst>
                                        <p:tav tm="0">
                                          <p:val>
                                            <p:strVal val="#ppt_x"/>
                                          </p:val>
                                        </p:tav>
                                        <p:tav tm="100000">
                                          <p:val>
                                            <p:strVal val="#ppt_x"/>
                                          </p:val>
                                        </p:tav>
                                      </p:tavLst>
                                    </p:anim>
                                    <p:anim calcmode="lin" valueType="num">
                                      <p:cBhvr additive="base">
                                        <p:cTn id="74" dur="500" fill="hold"/>
                                        <p:tgtEl>
                                          <p:spTgt spid="99397"/>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99402"/>
                                        </p:tgtEl>
                                        <p:attrNameLst>
                                          <p:attrName>style.visibility</p:attrName>
                                        </p:attrNameLst>
                                      </p:cBhvr>
                                      <p:to>
                                        <p:strVal val="visible"/>
                                      </p:to>
                                    </p:set>
                                    <p:anim calcmode="lin" valueType="num">
                                      <p:cBhvr additive="base">
                                        <p:cTn id="77" dur="500" fill="hold"/>
                                        <p:tgtEl>
                                          <p:spTgt spid="99402"/>
                                        </p:tgtEl>
                                        <p:attrNameLst>
                                          <p:attrName>ppt_x</p:attrName>
                                        </p:attrNameLst>
                                      </p:cBhvr>
                                      <p:tavLst>
                                        <p:tav tm="0">
                                          <p:val>
                                            <p:strVal val="#ppt_x"/>
                                          </p:val>
                                        </p:tav>
                                        <p:tav tm="100000">
                                          <p:val>
                                            <p:strVal val="#ppt_x"/>
                                          </p:val>
                                        </p:tav>
                                      </p:tavLst>
                                    </p:anim>
                                    <p:anim calcmode="lin" valueType="num">
                                      <p:cBhvr additive="base">
                                        <p:cTn id="78" dur="500" fill="hold"/>
                                        <p:tgtEl>
                                          <p:spTgt spid="99402"/>
                                        </p:tgtEl>
                                        <p:attrNameLst>
                                          <p:attrName>ppt_y</p:attrName>
                                        </p:attrNameLst>
                                      </p:cBhvr>
                                      <p:tavLst>
                                        <p:tav tm="0">
                                          <p:val>
                                            <p:strVal val="1+#ppt_h/2"/>
                                          </p:val>
                                        </p:tav>
                                        <p:tav tm="100000">
                                          <p:val>
                                            <p:strVal val="#ppt_y"/>
                                          </p:val>
                                        </p:tav>
                                      </p:tavLst>
                                    </p:anim>
                                  </p:childTnLst>
                                </p:cTn>
                              </p:par>
                            </p:childTnLst>
                          </p:cTn>
                        </p:par>
                      </p:childTnLst>
                    </p:cTn>
                  </p:par>
                  <p:par>
                    <p:cTn id="79" fill="hold" nodeType="clickPar">
                      <p:stCondLst>
                        <p:cond delay="indefinite"/>
                      </p:stCondLst>
                      <p:childTnLst>
                        <p:par>
                          <p:cTn id="80" fill="hold" nodeType="withGroup">
                            <p:stCondLst>
                              <p:cond delay="0"/>
                            </p:stCondLst>
                            <p:childTnLst>
                              <p:par>
                                <p:cTn id="81" presetID="12" presetClass="entr" presetSubtype="1" fill="hold" nodeType="clickEffect">
                                  <p:stCondLst>
                                    <p:cond delay="0"/>
                                  </p:stCondLst>
                                  <p:childTnLst>
                                    <p:set>
                                      <p:cBhvr>
                                        <p:cTn id="82" dur="1" fill="hold">
                                          <p:stCondLst>
                                            <p:cond delay="0"/>
                                          </p:stCondLst>
                                        </p:cTn>
                                        <p:tgtEl>
                                          <p:spTgt spid="108"/>
                                        </p:tgtEl>
                                        <p:attrNameLst>
                                          <p:attrName>style.visibility</p:attrName>
                                        </p:attrNameLst>
                                      </p:cBhvr>
                                      <p:to>
                                        <p:strVal val="visible"/>
                                      </p:to>
                                    </p:set>
                                    <p:animEffect transition="in" filter="slide(fromTop)">
                                      <p:cBhvr>
                                        <p:cTn id="83" dur="500"/>
                                        <p:tgtEl>
                                          <p:spTgt spid="108"/>
                                        </p:tgtEl>
                                      </p:cBhvr>
                                    </p:animEffect>
                                  </p:childTnLst>
                                </p:cTn>
                              </p:par>
                              <p:par>
                                <p:cTn id="84" presetID="12" presetClass="entr" presetSubtype="1" fill="hold" nodeType="withEffect">
                                  <p:stCondLst>
                                    <p:cond delay="0"/>
                                  </p:stCondLst>
                                  <p:childTnLst>
                                    <p:set>
                                      <p:cBhvr>
                                        <p:cTn id="85" dur="1" fill="hold">
                                          <p:stCondLst>
                                            <p:cond delay="0"/>
                                          </p:stCondLst>
                                        </p:cTn>
                                        <p:tgtEl>
                                          <p:spTgt spid="107"/>
                                        </p:tgtEl>
                                        <p:attrNameLst>
                                          <p:attrName>style.visibility</p:attrName>
                                        </p:attrNameLst>
                                      </p:cBhvr>
                                      <p:to>
                                        <p:strVal val="visible"/>
                                      </p:to>
                                    </p:set>
                                    <p:animEffect transition="in" filter="slide(fromTop)">
                                      <p:cBhvr>
                                        <p:cTn id="86" dur="500"/>
                                        <p:tgtEl>
                                          <p:spTgt spid="107"/>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53" presetClass="entr" presetSubtype="0" fill="hold" nodeType="clickEffect">
                                  <p:stCondLst>
                                    <p:cond delay="0"/>
                                  </p:stCondLst>
                                  <p:childTnLst>
                                    <p:set>
                                      <p:cBhvr>
                                        <p:cTn id="90" dur="1" fill="hold">
                                          <p:stCondLst>
                                            <p:cond delay="0"/>
                                          </p:stCondLst>
                                        </p:cTn>
                                        <p:tgtEl>
                                          <p:spTgt spid="143"/>
                                        </p:tgtEl>
                                        <p:attrNameLst>
                                          <p:attrName>style.visibility</p:attrName>
                                        </p:attrNameLst>
                                      </p:cBhvr>
                                      <p:to>
                                        <p:strVal val="visible"/>
                                      </p:to>
                                    </p:set>
                                    <p:anim calcmode="lin" valueType="num">
                                      <p:cBhvr>
                                        <p:cTn id="91" dur="500" fill="hold"/>
                                        <p:tgtEl>
                                          <p:spTgt spid="143"/>
                                        </p:tgtEl>
                                        <p:attrNameLst>
                                          <p:attrName>ppt_w</p:attrName>
                                        </p:attrNameLst>
                                      </p:cBhvr>
                                      <p:tavLst>
                                        <p:tav tm="0">
                                          <p:val>
                                            <p:fltVal val="0"/>
                                          </p:val>
                                        </p:tav>
                                        <p:tav tm="100000">
                                          <p:val>
                                            <p:strVal val="#ppt_w"/>
                                          </p:val>
                                        </p:tav>
                                      </p:tavLst>
                                    </p:anim>
                                    <p:anim calcmode="lin" valueType="num">
                                      <p:cBhvr>
                                        <p:cTn id="92" dur="500" fill="hold"/>
                                        <p:tgtEl>
                                          <p:spTgt spid="143"/>
                                        </p:tgtEl>
                                        <p:attrNameLst>
                                          <p:attrName>ppt_h</p:attrName>
                                        </p:attrNameLst>
                                      </p:cBhvr>
                                      <p:tavLst>
                                        <p:tav tm="0">
                                          <p:val>
                                            <p:fltVal val="0"/>
                                          </p:val>
                                        </p:tav>
                                        <p:tav tm="100000">
                                          <p:val>
                                            <p:strVal val="#ppt_h"/>
                                          </p:val>
                                        </p:tav>
                                      </p:tavLst>
                                    </p:anim>
                                    <p:animEffect transition="in" filter="fade">
                                      <p:cBhvr>
                                        <p:cTn id="93" dur="500"/>
                                        <p:tgtEl>
                                          <p:spTgt spid="143"/>
                                        </p:tgtEl>
                                      </p:cBhvr>
                                    </p:animEffect>
                                  </p:childTnLst>
                                </p:cTn>
                              </p:par>
                              <p:par>
                                <p:cTn id="94" presetID="53" presetClass="entr" presetSubtype="0" fill="hold" nodeType="withEffect">
                                  <p:stCondLst>
                                    <p:cond delay="0"/>
                                  </p:stCondLst>
                                  <p:childTnLst>
                                    <p:set>
                                      <p:cBhvr>
                                        <p:cTn id="95" dur="1" fill="hold">
                                          <p:stCondLst>
                                            <p:cond delay="0"/>
                                          </p:stCondLst>
                                        </p:cTn>
                                        <p:tgtEl>
                                          <p:spTgt spid="144"/>
                                        </p:tgtEl>
                                        <p:attrNameLst>
                                          <p:attrName>style.visibility</p:attrName>
                                        </p:attrNameLst>
                                      </p:cBhvr>
                                      <p:to>
                                        <p:strVal val="visible"/>
                                      </p:to>
                                    </p:set>
                                    <p:anim calcmode="lin" valueType="num">
                                      <p:cBhvr>
                                        <p:cTn id="96" dur="500" fill="hold"/>
                                        <p:tgtEl>
                                          <p:spTgt spid="144"/>
                                        </p:tgtEl>
                                        <p:attrNameLst>
                                          <p:attrName>ppt_w</p:attrName>
                                        </p:attrNameLst>
                                      </p:cBhvr>
                                      <p:tavLst>
                                        <p:tav tm="0">
                                          <p:val>
                                            <p:fltVal val="0"/>
                                          </p:val>
                                        </p:tav>
                                        <p:tav tm="100000">
                                          <p:val>
                                            <p:strVal val="#ppt_w"/>
                                          </p:val>
                                        </p:tav>
                                      </p:tavLst>
                                    </p:anim>
                                    <p:anim calcmode="lin" valueType="num">
                                      <p:cBhvr>
                                        <p:cTn id="97" dur="500" fill="hold"/>
                                        <p:tgtEl>
                                          <p:spTgt spid="144"/>
                                        </p:tgtEl>
                                        <p:attrNameLst>
                                          <p:attrName>ppt_h</p:attrName>
                                        </p:attrNameLst>
                                      </p:cBhvr>
                                      <p:tavLst>
                                        <p:tav tm="0">
                                          <p:val>
                                            <p:fltVal val="0"/>
                                          </p:val>
                                        </p:tav>
                                        <p:tav tm="100000">
                                          <p:val>
                                            <p:strVal val="#ppt_h"/>
                                          </p:val>
                                        </p:tav>
                                      </p:tavLst>
                                    </p:anim>
                                    <p:animEffect transition="in" filter="fade">
                                      <p:cBhvr>
                                        <p:cTn id="98" dur="500"/>
                                        <p:tgtEl>
                                          <p:spTgt spid="144"/>
                                        </p:tgtEl>
                                      </p:cBhvr>
                                    </p:animEffect>
                                  </p:childTnLst>
                                </p:cTn>
                              </p:par>
                              <p:par>
                                <p:cTn id="99" presetID="53" presetClass="entr" presetSubtype="0" fill="hold" grpId="0" nodeType="withEffect">
                                  <p:stCondLst>
                                    <p:cond delay="0"/>
                                  </p:stCondLst>
                                  <p:childTnLst>
                                    <p:set>
                                      <p:cBhvr>
                                        <p:cTn id="100" dur="1" fill="hold">
                                          <p:stCondLst>
                                            <p:cond delay="0"/>
                                          </p:stCondLst>
                                        </p:cTn>
                                        <p:tgtEl>
                                          <p:spTgt spid="145"/>
                                        </p:tgtEl>
                                        <p:attrNameLst>
                                          <p:attrName>style.visibility</p:attrName>
                                        </p:attrNameLst>
                                      </p:cBhvr>
                                      <p:to>
                                        <p:strVal val="visible"/>
                                      </p:to>
                                    </p:set>
                                    <p:anim calcmode="lin" valueType="num">
                                      <p:cBhvr>
                                        <p:cTn id="101" dur="500" fill="hold"/>
                                        <p:tgtEl>
                                          <p:spTgt spid="145"/>
                                        </p:tgtEl>
                                        <p:attrNameLst>
                                          <p:attrName>ppt_w</p:attrName>
                                        </p:attrNameLst>
                                      </p:cBhvr>
                                      <p:tavLst>
                                        <p:tav tm="0">
                                          <p:val>
                                            <p:fltVal val="0"/>
                                          </p:val>
                                        </p:tav>
                                        <p:tav tm="100000">
                                          <p:val>
                                            <p:strVal val="#ppt_w"/>
                                          </p:val>
                                        </p:tav>
                                      </p:tavLst>
                                    </p:anim>
                                    <p:anim calcmode="lin" valueType="num">
                                      <p:cBhvr>
                                        <p:cTn id="102" dur="500" fill="hold"/>
                                        <p:tgtEl>
                                          <p:spTgt spid="145"/>
                                        </p:tgtEl>
                                        <p:attrNameLst>
                                          <p:attrName>ppt_h</p:attrName>
                                        </p:attrNameLst>
                                      </p:cBhvr>
                                      <p:tavLst>
                                        <p:tav tm="0">
                                          <p:val>
                                            <p:fltVal val="0"/>
                                          </p:val>
                                        </p:tav>
                                        <p:tav tm="100000">
                                          <p:val>
                                            <p:strVal val="#ppt_h"/>
                                          </p:val>
                                        </p:tav>
                                      </p:tavLst>
                                    </p:anim>
                                    <p:animEffect transition="in" filter="fade">
                                      <p:cBhvr>
                                        <p:cTn id="103" dur="500"/>
                                        <p:tgtEl>
                                          <p:spTgt spid="145"/>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 presetClass="entr" presetSubtype="1" fill="hold" grpId="0" nodeType="clickEffect">
                                  <p:stCondLst>
                                    <p:cond delay="0"/>
                                  </p:stCondLst>
                                  <p:childTnLst>
                                    <p:set>
                                      <p:cBhvr>
                                        <p:cTn id="107" dur="1" fill="hold">
                                          <p:stCondLst>
                                            <p:cond delay="0"/>
                                          </p:stCondLst>
                                        </p:cTn>
                                        <p:tgtEl>
                                          <p:spTgt spid="147"/>
                                        </p:tgtEl>
                                        <p:attrNameLst>
                                          <p:attrName>style.visibility</p:attrName>
                                        </p:attrNameLst>
                                      </p:cBhvr>
                                      <p:to>
                                        <p:strVal val="visible"/>
                                      </p:to>
                                    </p:set>
                                    <p:anim calcmode="lin" valueType="num">
                                      <p:cBhvr additive="base">
                                        <p:cTn id="108" dur="500" fill="hold"/>
                                        <p:tgtEl>
                                          <p:spTgt spid="147"/>
                                        </p:tgtEl>
                                        <p:attrNameLst>
                                          <p:attrName>ppt_x</p:attrName>
                                        </p:attrNameLst>
                                      </p:cBhvr>
                                      <p:tavLst>
                                        <p:tav tm="0">
                                          <p:val>
                                            <p:strVal val="#ppt_x"/>
                                          </p:val>
                                        </p:tav>
                                        <p:tav tm="100000">
                                          <p:val>
                                            <p:strVal val="#ppt_x"/>
                                          </p:val>
                                        </p:tav>
                                      </p:tavLst>
                                    </p:anim>
                                    <p:anim calcmode="lin" valueType="num">
                                      <p:cBhvr additive="base">
                                        <p:cTn id="109" dur="500" fill="hold"/>
                                        <p:tgtEl>
                                          <p:spTgt spid="147"/>
                                        </p:tgtEl>
                                        <p:attrNameLst>
                                          <p:attrName>ppt_y</p:attrName>
                                        </p:attrNameLst>
                                      </p:cBhvr>
                                      <p:tavLst>
                                        <p:tav tm="0">
                                          <p:val>
                                            <p:strVal val="0-#ppt_h/2"/>
                                          </p:val>
                                        </p:tav>
                                        <p:tav tm="100000">
                                          <p:val>
                                            <p:strVal val="#ppt_y"/>
                                          </p:val>
                                        </p:tav>
                                      </p:tavLst>
                                    </p:anim>
                                  </p:childTnLst>
                                </p:cTn>
                              </p:par>
                            </p:childTnLst>
                          </p:cTn>
                        </p:par>
                      </p:childTnLst>
                    </p:cTn>
                  </p:par>
                  <p:par>
                    <p:cTn id="110" fill="hold" nodeType="clickPar">
                      <p:stCondLst>
                        <p:cond delay="indefinite"/>
                      </p:stCondLst>
                      <p:childTnLst>
                        <p:par>
                          <p:cTn id="111" fill="hold" nodeType="withGroup">
                            <p:stCondLst>
                              <p:cond delay="0"/>
                            </p:stCondLst>
                            <p:childTnLst>
                              <p:par>
                                <p:cTn id="112" presetID="53" presetClass="entr" presetSubtype="0" fill="hold" grpId="0" nodeType="clickEffect">
                                  <p:stCondLst>
                                    <p:cond delay="0"/>
                                  </p:stCondLst>
                                  <p:childTnLst>
                                    <p:set>
                                      <p:cBhvr>
                                        <p:cTn id="113" dur="1" fill="hold">
                                          <p:stCondLst>
                                            <p:cond delay="0"/>
                                          </p:stCondLst>
                                        </p:cTn>
                                        <p:tgtEl>
                                          <p:spTgt spid="324"/>
                                        </p:tgtEl>
                                        <p:attrNameLst>
                                          <p:attrName>style.visibility</p:attrName>
                                        </p:attrNameLst>
                                      </p:cBhvr>
                                      <p:to>
                                        <p:strVal val="visible"/>
                                      </p:to>
                                    </p:set>
                                    <p:anim calcmode="lin" valueType="num">
                                      <p:cBhvr>
                                        <p:cTn id="114" dur="500" fill="hold"/>
                                        <p:tgtEl>
                                          <p:spTgt spid="324"/>
                                        </p:tgtEl>
                                        <p:attrNameLst>
                                          <p:attrName>ppt_w</p:attrName>
                                        </p:attrNameLst>
                                      </p:cBhvr>
                                      <p:tavLst>
                                        <p:tav tm="0">
                                          <p:val>
                                            <p:fltVal val="0"/>
                                          </p:val>
                                        </p:tav>
                                        <p:tav tm="100000">
                                          <p:val>
                                            <p:strVal val="#ppt_w"/>
                                          </p:val>
                                        </p:tav>
                                      </p:tavLst>
                                    </p:anim>
                                    <p:anim calcmode="lin" valueType="num">
                                      <p:cBhvr>
                                        <p:cTn id="115" dur="500" fill="hold"/>
                                        <p:tgtEl>
                                          <p:spTgt spid="324"/>
                                        </p:tgtEl>
                                        <p:attrNameLst>
                                          <p:attrName>ppt_h</p:attrName>
                                        </p:attrNameLst>
                                      </p:cBhvr>
                                      <p:tavLst>
                                        <p:tav tm="0">
                                          <p:val>
                                            <p:fltVal val="0"/>
                                          </p:val>
                                        </p:tav>
                                        <p:tav tm="100000">
                                          <p:val>
                                            <p:strVal val="#ppt_h"/>
                                          </p:val>
                                        </p:tav>
                                      </p:tavLst>
                                    </p:anim>
                                    <p:animEffect transition="in" filter="fade">
                                      <p:cBhvr>
                                        <p:cTn id="116" dur="500"/>
                                        <p:tgtEl>
                                          <p:spTgt spid="324"/>
                                        </p:tgtEl>
                                      </p:cBhvr>
                                    </p:animEffect>
                                  </p:childTnLst>
                                </p:cTn>
                              </p:par>
                              <p:par>
                                <p:cTn id="117" presetID="53" presetClass="entr" presetSubtype="0" fill="hold" grpId="0" nodeType="withEffect">
                                  <p:stCondLst>
                                    <p:cond delay="0"/>
                                  </p:stCondLst>
                                  <p:childTnLst>
                                    <p:set>
                                      <p:cBhvr>
                                        <p:cTn id="118" dur="1" fill="hold">
                                          <p:stCondLst>
                                            <p:cond delay="0"/>
                                          </p:stCondLst>
                                        </p:cTn>
                                        <p:tgtEl>
                                          <p:spTgt spid="148"/>
                                        </p:tgtEl>
                                        <p:attrNameLst>
                                          <p:attrName>style.visibility</p:attrName>
                                        </p:attrNameLst>
                                      </p:cBhvr>
                                      <p:to>
                                        <p:strVal val="visible"/>
                                      </p:to>
                                    </p:set>
                                    <p:anim calcmode="lin" valueType="num">
                                      <p:cBhvr>
                                        <p:cTn id="119" dur="500" fill="hold"/>
                                        <p:tgtEl>
                                          <p:spTgt spid="148"/>
                                        </p:tgtEl>
                                        <p:attrNameLst>
                                          <p:attrName>ppt_w</p:attrName>
                                        </p:attrNameLst>
                                      </p:cBhvr>
                                      <p:tavLst>
                                        <p:tav tm="0">
                                          <p:val>
                                            <p:fltVal val="0"/>
                                          </p:val>
                                        </p:tav>
                                        <p:tav tm="100000">
                                          <p:val>
                                            <p:strVal val="#ppt_w"/>
                                          </p:val>
                                        </p:tav>
                                      </p:tavLst>
                                    </p:anim>
                                    <p:anim calcmode="lin" valueType="num">
                                      <p:cBhvr>
                                        <p:cTn id="120" dur="500" fill="hold"/>
                                        <p:tgtEl>
                                          <p:spTgt spid="148"/>
                                        </p:tgtEl>
                                        <p:attrNameLst>
                                          <p:attrName>ppt_h</p:attrName>
                                        </p:attrNameLst>
                                      </p:cBhvr>
                                      <p:tavLst>
                                        <p:tav tm="0">
                                          <p:val>
                                            <p:fltVal val="0"/>
                                          </p:val>
                                        </p:tav>
                                        <p:tav tm="100000">
                                          <p:val>
                                            <p:strVal val="#ppt_h"/>
                                          </p:val>
                                        </p:tav>
                                      </p:tavLst>
                                    </p:anim>
                                    <p:animEffect transition="in" filter="fade">
                                      <p:cBhvr>
                                        <p:cTn id="121" dur="500"/>
                                        <p:tgtEl>
                                          <p:spTgt spid="148"/>
                                        </p:tgtEl>
                                      </p:cBhvr>
                                    </p:animEffect>
                                  </p:childTnLst>
                                </p:cTn>
                              </p:par>
                              <p:par>
                                <p:cTn id="122" presetID="53" presetClass="entr" presetSubtype="0" fill="hold" nodeType="withEffect">
                                  <p:stCondLst>
                                    <p:cond delay="0"/>
                                  </p:stCondLst>
                                  <p:childTnLst>
                                    <p:set>
                                      <p:cBhvr>
                                        <p:cTn id="123" dur="1" fill="hold">
                                          <p:stCondLst>
                                            <p:cond delay="0"/>
                                          </p:stCondLst>
                                        </p:cTn>
                                        <p:tgtEl>
                                          <p:spTgt spid="32"/>
                                        </p:tgtEl>
                                        <p:attrNameLst>
                                          <p:attrName>style.visibility</p:attrName>
                                        </p:attrNameLst>
                                      </p:cBhvr>
                                      <p:to>
                                        <p:strVal val="visible"/>
                                      </p:to>
                                    </p:set>
                                    <p:anim calcmode="lin" valueType="num">
                                      <p:cBhvr>
                                        <p:cTn id="124" dur="500" fill="hold"/>
                                        <p:tgtEl>
                                          <p:spTgt spid="32"/>
                                        </p:tgtEl>
                                        <p:attrNameLst>
                                          <p:attrName>ppt_w</p:attrName>
                                        </p:attrNameLst>
                                      </p:cBhvr>
                                      <p:tavLst>
                                        <p:tav tm="0">
                                          <p:val>
                                            <p:fltVal val="0"/>
                                          </p:val>
                                        </p:tav>
                                        <p:tav tm="100000">
                                          <p:val>
                                            <p:strVal val="#ppt_w"/>
                                          </p:val>
                                        </p:tav>
                                      </p:tavLst>
                                    </p:anim>
                                    <p:anim calcmode="lin" valueType="num">
                                      <p:cBhvr>
                                        <p:cTn id="125" dur="500" fill="hold"/>
                                        <p:tgtEl>
                                          <p:spTgt spid="32"/>
                                        </p:tgtEl>
                                        <p:attrNameLst>
                                          <p:attrName>ppt_h</p:attrName>
                                        </p:attrNameLst>
                                      </p:cBhvr>
                                      <p:tavLst>
                                        <p:tav tm="0">
                                          <p:val>
                                            <p:fltVal val="0"/>
                                          </p:val>
                                        </p:tav>
                                        <p:tav tm="100000">
                                          <p:val>
                                            <p:strVal val="#ppt_h"/>
                                          </p:val>
                                        </p:tav>
                                      </p:tavLst>
                                    </p:anim>
                                    <p:animEffect transition="in" filter="fade">
                                      <p:cBhvr>
                                        <p:cTn id="126" dur="500"/>
                                        <p:tgtEl>
                                          <p:spTgt spid="32"/>
                                        </p:tgtEl>
                                      </p:cBhvr>
                                    </p:animEffect>
                                  </p:childTnLst>
                                </p:cTn>
                              </p:par>
                              <p:par>
                                <p:cTn id="127" presetID="53" presetClass="entr" presetSubtype="0" fill="hold" nodeType="withEffect">
                                  <p:stCondLst>
                                    <p:cond delay="0"/>
                                  </p:stCondLst>
                                  <p:childTnLst>
                                    <p:set>
                                      <p:cBhvr>
                                        <p:cTn id="128" dur="1" fill="hold">
                                          <p:stCondLst>
                                            <p:cond delay="0"/>
                                          </p:stCondLst>
                                        </p:cTn>
                                        <p:tgtEl>
                                          <p:spTgt spid="99420"/>
                                        </p:tgtEl>
                                        <p:attrNameLst>
                                          <p:attrName>style.visibility</p:attrName>
                                        </p:attrNameLst>
                                      </p:cBhvr>
                                      <p:to>
                                        <p:strVal val="visible"/>
                                      </p:to>
                                    </p:set>
                                    <p:anim calcmode="lin" valueType="num">
                                      <p:cBhvr>
                                        <p:cTn id="129" dur="500" fill="hold"/>
                                        <p:tgtEl>
                                          <p:spTgt spid="99420"/>
                                        </p:tgtEl>
                                        <p:attrNameLst>
                                          <p:attrName>ppt_w</p:attrName>
                                        </p:attrNameLst>
                                      </p:cBhvr>
                                      <p:tavLst>
                                        <p:tav tm="0">
                                          <p:val>
                                            <p:fltVal val="0"/>
                                          </p:val>
                                        </p:tav>
                                        <p:tav tm="100000">
                                          <p:val>
                                            <p:strVal val="#ppt_w"/>
                                          </p:val>
                                        </p:tav>
                                      </p:tavLst>
                                    </p:anim>
                                    <p:anim calcmode="lin" valueType="num">
                                      <p:cBhvr>
                                        <p:cTn id="130" dur="500" fill="hold"/>
                                        <p:tgtEl>
                                          <p:spTgt spid="99420"/>
                                        </p:tgtEl>
                                        <p:attrNameLst>
                                          <p:attrName>ppt_h</p:attrName>
                                        </p:attrNameLst>
                                      </p:cBhvr>
                                      <p:tavLst>
                                        <p:tav tm="0">
                                          <p:val>
                                            <p:fltVal val="0"/>
                                          </p:val>
                                        </p:tav>
                                        <p:tav tm="100000">
                                          <p:val>
                                            <p:strVal val="#ppt_h"/>
                                          </p:val>
                                        </p:tav>
                                      </p:tavLst>
                                    </p:anim>
                                    <p:animEffect transition="in" filter="fade">
                                      <p:cBhvr>
                                        <p:cTn id="131" dur="500"/>
                                        <p:tgtEl>
                                          <p:spTgt spid="99420"/>
                                        </p:tgtEl>
                                      </p:cBhvr>
                                    </p:animEffect>
                                  </p:childTnLst>
                                </p:cTn>
                              </p:par>
                              <p:par>
                                <p:cTn id="132" presetID="53" presetClass="entr" presetSubtype="0" fill="hold" nodeType="withEffect">
                                  <p:stCondLst>
                                    <p:cond delay="0"/>
                                  </p:stCondLst>
                                  <p:childTnLst>
                                    <p:set>
                                      <p:cBhvr>
                                        <p:cTn id="133" dur="1" fill="hold">
                                          <p:stCondLst>
                                            <p:cond delay="0"/>
                                          </p:stCondLst>
                                        </p:cTn>
                                        <p:tgtEl>
                                          <p:spTgt spid="99422"/>
                                        </p:tgtEl>
                                        <p:attrNameLst>
                                          <p:attrName>style.visibility</p:attrName>
                                        </p:attrNameLst>
                                      </p:cBhvr>
                                      <p:to>
                                        <p:strVal val="visible"/>
                                      </p:to>
                                    </p:set>
                                    <p:anim calcmode="lin" valueType="num">
                                      <p:cBhvr>
                                        <p:cTn id="134" dur="500" fill="hold"/>
                                        <p:tgtEl>
                                          <p:spTgt spid="99422"/>
                                        </p:tgtEl>
                                        <p:attrNameLst>
                                          <p:attrName>ppt_w</p:attrName>
                                        </p:attrNameLst>
                                      </p:cBhvr>
                                      <p:tavLst>
                                        <p:tav tm="0">
                                          <p:val>
                                            <p:fltVal val="0"/>
                                          </p:val>
                                        </p:tav>
                                        <p:tav tm="100000">
                                          <p:val>
                                            <p:strVal val="#ppt_w"/>
                                          </p:val>
                                        </p:tav>
                                      </p:tavLst>
                                    </p:anim>
                                    <p:anim calcmode="lin" valueType="num">
                                      <p:cBhvr>
                                        <p:cTn id="135" dur="500" fill="hold"/>
                                        <p:tgtEl>
                                          <p:spTgt spid="99422"/>
                                        </p:tgtEl>
                                        <p:attrNameLst>
                                          <p:attrName>ppt_h</p:attrName>
                                        </p:attrNameLst>
                                      </p:cBhvr>
                                      <p:tavLst>
                                        <p:tav tm="0">
                                          <p:val>
                                            <p:fltVal val="0"/>
                                          </p:val>
                                        </p:tav>
                                        <p:tav tm="100000">
                                          <p:val>
                                            <p:strVal val="#ppt_h"/>
                                          </p:val>
                                        </p:tav>
                                      </p:tavLst>
                                    </p:anim>
                                    <p:animEffect transition="in" filter="fade">
                                      <p:cBhvr>
                                        <p:cTn id="136" dur="500"/>
                                        <p:tgtEl>
                                          <p:spTgt spid="99422"/>
                                        </p:tgtEl>
                                      </p:cBhvr>
                                    </p:animEffect>
                                  </p:childTnLst>
                                </p:cTn>
                              </p:par>
                              <p:par>
                                <p:cTn id="137" presetID="53" presetClass="entr" presetSubtype="0" fill="hold" nodeType="withEffect">
                                  <p:stCondLst>
                                    <p:cond delay="0"/>
                                  </p:stCondLst>
                                  <p:childTnLst>
                                    <p:set>
                                      <p:cBhvr>
                                        <p:cTn id="138" dur="1" fill="hold">
                                          <p:stCondLst>
                                            <p:cond delay="0"/>
                                          </p:stCondLst>
                                        </p:cTn>
                                        <p:tgtEl>
                                          <p:spTgt spid="99418"/>
                                        </p:tgtEl>
                                        <p:attrNameLst>
                                          <p:attrName>style.visibility</p:attrName>
                                        </p:attrNameLst>
                                      </p:cBhvr>
                                      <p:to>
                                        <p:strVal val="visible"/>
                                      </p:to>
                                    </p:set>
                                    <p:anim calcmode="lin" valueType="num">
                                      <p:cBhvr>
                                        <p:cTn id="139" dur="500" fill="hold"/>
                                        <p:tgtEl>
                                          <p:spTgt spid="99418"/>
                                        </p:tgtEl>
                                        <p:attrNameLst>
                                          <p:attrName>ppt_w</p:attrName>
                                        </p:attrNameLst>
                                      </p:cBhvr>
                                      <p:tavLst>
                                        <p:tav tm="0">
                                          <p:val>
                                            <p:fltVal val="0"/>
                                          </p:val>
                                        </p:tav>
                                        <p:tav tm="100000">
                                          <p:val>
                                            <p:strVal val="#ppt_w"/>
                                          </p:val>
                                        </p:tav>
                                      </p:tavLst>
                                    </p:anim>
                                    <p:anim calcmode="lin" valueType="num">
                                      <p:cBhvr>
                                        <p:cTn id="140" dur="500" fill="hold"/>
                                        <p:tgtEl>
                                          <p:spTgt spid="99418"/>
                                        </p:tgtEl>
                                        <p:attrNameLst>
                                          <p:attrName>ppt_h</p:attrName>
                                        </p:attrNameLst>
                                      </p:cBhvr>
                                      <p:tavLst>
                                        <p:tav tm="0">
                                          <p:val>
                                            <p:fltVal val="0"/>
                                          </p:val>
                                        </p:tav>
                                        <p:tav tm="100000">
                                          <p:val>
                                            <p:strVal val="#ppt_h"/>
                                          </p:val>
                                        </p:tav>
                                      </p:tavLst>
                                    </p:anim>
                                    <p:animEffect transition="in" filter="fade">
                                      <p:cBhvr>
                                        <p:cTn id="141" dur="500"/>
                                        <p:tgtEl>
                                          <p:spTgt spid="99418"/>
                                        </p:tgtEl>
                                      </p:cBhvr>
                                    </p:animEffect>
                                  </p:childTnLst>
                                </p:cTn>
                              </p:par>
                            </p:childTnLst>
                          </p:cTn>
                        </p:par>
                      </p:childTnLst>
                    </p:cTn>
                  </p:par>
                  <p:par>
                    <p:cTn id="142" fill="hold" nodeType="clickPar">
                      <p:stCondLst>
                        <p:cond delay="indefinite"/>
                      </p:stCondLst>
                      <p:childTnLst>
                        <p:par>
                          <p:cTn id="143" fill="hold" nodeType="withGroup">
                            <p:stCondLst>
                              <p:cond delay="0"/>
                            </p:stCondLst>
                            <p:childTnLst>
                              <p:par>
                                <p:cTn id="144" presetID="53" presetClass="entr" presetSubtype="0" fill="hold" grpId="0" nodeType="clickEffect">
                                  <p:stCondLst>
                                    <p:cond delay="0"/>
                                  </p:stCondLst>
                                  <p:childTnLst>
                                    <p:set>
                                      <p:cBhvr>
                                        <p:cTn id="145" dur="1" fill="hold">
                                          <p:stCondLst>
                                            <p:cond delay="0"/>
                                          </p:stCondLst>
                                        </p:cTn>
                                        <p:tgtEl>
                                          <p:spTgt spid="325"/>
                                        </p:tgtEl>
                                        <p:attrNameLst>
                                          <p:attrName>style.visibility</p:attrName>
                                        </p:attrNameLst>
                                      </p:cBhvr>
                                      <p:to>
                                        <p:strVal val="visible"/>
                                      </p:to>
                                    </p:set>
                                    <p:anim calcmode="lin" valueType="num">
                                      <p:cBhvr>
                                        <p:cTn id="146" dur="500" fill="hold"/>
                                        <p:tgtEl>
                                          <p:spTgt spid="325"/>
                                        </p:tgtEl>
                                        <p:attrNameLst>
                                          <p:attrName>ppt_w</p:attrName>
                                        </p:attrNameLst>
                                      </p:cBhvr>
                                      <p:tavLst>
                                        <p:tav tm="0">
                                          <p:val>
                                            <p:fltVal val="0"/>
                                          </p:val>
                                        </p:tav>
                                        <p:tav tm="100000">
                                          <p:val>
                                            <p:strVal val="#ppt_w"/>
                                          </p:val>
                                        </p:tav>
                                      </p:tavLst>
                                    </p:anim>
                                    <p:anim calcmode="lin" valueType="num">
                                      <p:cBhvr>
                                        <p:cTn id="147" dur="500" fill="hold"/>
                                        <p:tgtEl>
                                          <p:spTgt spid="325"/>
                                        </p:tgtEl>
                                        <p:attrNameLst>
                                          <p:attrName>ppt_h</p:attrName>
                                        </p:attrNameLst>
                                      </p:cBhvr>
                                      <p:tavLst>
                                        <p:tav tm="0">
                                          <p:val>
                                            <p:fltVal val="0"/>
                                          </p:val>
                                        </p:tav>
                                        <p:tav tm="100000">
                                          <p:val>
                                            <p:strVal val="#ppt_h"/>
                                          </p:val>
                                        </p:tav>
                                      </p:tavLst>
                                    </p:anim>
                                    <p:animEffect transition="in" filter="fade">
                                      <p:cBhvr>
                                        <p:cTn id="148" dur="500"/>
                                        <p:tgtEl>
                                          <p:spTgt spid="325"/>
                                        </p:tgtEl>
                                      </p:cBhvr>
                                    </p:animEffect>
                                  </p:childTnLst>
                                </p:cTn>
                              </p:par>
                              <p:par>
                                <p:cTn id="149" presetID="53" presetClass="entr" presetSubtype="0" fill="hold" grpId="0" nodeType="withEffect">
                                  <p:stCondLst>
                                    <p:cond delay="0"/>
                                  </p:stCondLst>
                                  <p:childTnLst>
                                    <p:set>
                                      <p:cBhvr>
                                        <p:cTn id="150" dur="1" fill="hold">
                                          <p:stCondLst>
                                            <p:cond delay="0"/>
                                          </p:stCondLst>
                                        </p:cTn>
                                        <p:tgtEl>
                                          <p:spTgt spid="149"/>
                                        </p:tgtEl>
                                        <p:attrNameLst>
                                          <p:attrName>style.visibility</p:attrName>
                                        </p:attrNameLst>
                                      </p:cBhvr>
                                      <p:to>
                                        <p:strVal val="visible"/>
                                      </p:to>
                                    </p:set>
                                    <p:anim calcmode="lin" valueType="num">
                                      <p:cBhvr>
                                        <p:cTn id="151" dur="500" fill="hold"/>
                                        <p:tgtEl>
                                          <p:spTgt spid="149"/>
                                        </p:tgtEl>
                                        <p:attrNameLst>
                                          <p:attrName>ppt_w</p:attrName>
                                        </p:attrNameLst>
                                      </p:cBhvr>
                                      <p:tavLst>
                                        <p:tav tm="0">
                                          <p:val>
                                            <p:fltVal val="0"/>
                                          </p:val>
                                        </p:tav>
                                        <p:tav tm="100000">
                                          <p:val>
                                            <p:strVal val="#ppt_w"/>
                                          </p:val>
                                        </p:tav>
                                      </p:tavLst>
                                    </p:anim>
                                    <p:anim calcmode="lin" valueType="num">
                                      <p:cBhvr>
                                        <p:cTn id="152" dur="500" fill="hold"/>
                                        <p:tgtEl>
                                          <p:spTgt spid="149"/>
                                        </p:tgtEl>
                                        <p:attrNameLst>
                                          <p:attrName>ppt_h</p:attrName>
                                        </p:attrNameLst>
                                      </p:cBhvr>
                                      <p:tavLst>
                                        <p:tav tm="0">
                                          <p:val>
                                            <p:fltVal val="0"/>
                                          </p:val>
                                        </p:tav>
                                        <p:tav tm="100000">
                                          <p:val>
                                            <p:strVal val="#ppt_h"/>
                                          </p:val>
                                        </p:tav>
                                      </p:tavLst>
                                    </p:anim>
                                    <p:animEffect transition="in" filter="fade">
                                      <p:cBhvr>
                                        <p:cTn id="153" dur="500"/>
                                        <p:tgtEl>
                                          <p:spTgt spid="149"/>
                                        </p:tgtEl>
                                      </p:cBhvr>
                                    </p:animEffect>
                                  </p:childTnLst>
                                </p:cTn>
                              </p:par>
                              <p:par>
                                <p:cTn id="154" presetID="53" presetClass="entr" presetSubtype="0" fill="hold" nodeType="withEffect">
                                  <p:stCondLst>
                                    <p:cond delay="0"/>
                                  </p:stCondLst>
                                  <p:childTnLst>
                                    <p:set>
                                      <p:cBhvr>
                                        <p:cTn id="155" dur="1" fill="hold">
                                          <p:stCondLst>
                                            <p:cond delay="0"/>
                                          </p:stCondLst>
                                        </p:cTn>
                                        <p:tgtEl>
                                          <p:spTgt spid="42"/>
                                        </p:tgtEl>
                                        <p:attrNameLst>
                                          <p:attrName>style.visibility</p:attrName>
                                        </p:attrNameLst>
                                      </p:cBhvr>
                                      <p:to>
                                        <p:strVal val="visible"/>
                                      </p:to>
                                    </p:set>
                                    <p:anim calcmode="lin" valueType="num">
                                      <p:cBhvr>
                                        <p:cTn id="156" dur="500" fill="hold"/>
                                        <p:tgtEl>
                                          <p:spTgt spid="42"/>
                                        </p:tgtEl>
                                        <p:attrNameLst>
                                          <p:attrName>ppt_w</p:attrName>
                                        </p:attrNameLst>
                                      </p:cBhvr>
                                      <p:tavLst>
                                        <p:tav tm="0">
                                          <p:val>
                                            <p:fltVal val="0"/>
                                          </p:val>
                                        </p:tav>
                                        <p:tav tm="100000">
                                          <p:val>
                                            <p:strVal val="#ppt_w"/>
                                          </p:val>
                                        </p:tav>
                                      </p:tavLst>
                                    </p:anim>
                                    <p:anim calcmode="lin" valueType="num">
                                      <p:cBhvr>
                                        <p:cTn id="157" dur="500" fill="hold"/>
                                        <p:tgtEl>
                                          <p:spTgt spid="42"/>
                                        </p:tgtEl>
                                        <p:attrNameLst>
                                          <p:attrName>ppt_h</p:attrName>
                                        </p:attrNameLst>
                                      </p:cBhvr>
                                      <p:tavLst>
                                        <p:tav tm="0">
                                          <p:val>
                                            <p:fltVal val="0"/>
                                          </p:val>
                                        </p:tav>
                                        <p:tav tm="100000">
                                          <p:val>
                                            <p:strVal val="#ppt_h"/>
                                          </p:val>
                                        </p:tav>
                                      </p:tavLst>
                                    </p:anim>
                                    <p:animEffect transition="in" filter="fade">
                                      <p:cBhvr>
                                        <p:cTn id="158" dur="500"/>
                                        <p:tgtEl>
                                          <p:spTgt spid="42"/>
                                        </p:tgtEl>
                                      </p:cBhvr>
                                    </p:animEffect>
                                  </p:childTnLst>
                                </p:cTn>
                              </p:par>
                              <p:par>
                                <p:cTn id="159" presetID="53" presetClass="entr" presetSubtype="0" fill="hold" nodeType="withEffect">
                                  <p:stCondLst>
                                    <p:cond delay="0"/>
                                  </p:stCondLst>
                                  <p:childTnLst>
                                    <p:set>
                                      <p:cBhvr>
                                        <p:cTn id="160" dur="1" fill="hold">
                                          <p:stCondLst>
                                            <p:cond delay="0"/>
                                          </p:stCondLst>
                                        </p:cTn>
                                        <p:tgtEl>
                                          <p:spTgt spid="51"/>
                                        </p:tgtEl>
                                        <p:attrNameLst>
                                          <p:attrName>style.visibility</p:attrName>
                                        </p:attrNameLst>
                                      </p:cBhvr>
                                      <p:to>
                                        <p:strVal val="visible"/>
                                      </p:to>
                                    </p:set>
                                    <p:anim calcmode="lin" valueType="num">
                                      <p:cBhvr>
                                        <p:cTn id="161" dur="500" fill="hold"/>
                                        <p:tgtEl>
                                          <p:spTgt spid="51"/>
                                        </p:tgtEl>
                                        <p:attrNameLst>
                                          <p:attrName>ppt_w</p:attrName>
                                        </p:attrNameLst>
                                      </p:cBhvr>
                                      <p:tavLst>
                                        <p:tav tm="0">
                                          <p:val>
                                            <p:fltVal val="0"/>
                                          </p:val>
                                        </p:tav>
                                        <p:tav tm="100000">
                                          <p:val>
                                            <p:strVal val="#ppt_w"/>
                                          </p:val>
                                        </p:tav>
                                      </p:tavLst>
                                    </p:anim>
                                    <p:anim calcmode="lin" valueType="num">
                                      <p:cBhvr>
                                        <p:cTn id="162" dur="500" fill="hold"/>
                                        <p:tgtEl>
                                          <p:spTgt spid="51"/>
                                        </p:tgtEl>
                                        <p:attrNameLst>
                                          <p:attrName>ppt_h</p:attrName>
                                        </p:attrNameLst>
                                      </p:cBhvr>
                                      <p:tavLst>
                                        <p:tav tm="0">
                                          <p:val>
                                            <p:fltVal val="0"/>
                                          </p:val>
                                        </p:tav>
                                        <p:tav tm="100000">
                                          <p:val>
                                            <p:strVal val="#ppt_h"/>
                                          </p:val>
                                        </p:tav>
                                      </p:tavLst>
                                    </p:anim>
                                    <p:animEffect transition="in" filter="fade">
                                      <p:cBhvr>
                                        <p:cTn id="163" dur="500"/>
                                        <p:tgtEl>
                                          <p:spTgt spid="51"/>
                                        </p:tgtEl>
                                      </p:cBhvr>
                                    </p:animEffect>
                                  </p:childTnLst>
                                </p:cTn>
                              </p:par>
                              <p:par>
                                <p:cTn id="164" presetID="53" presetClass="entr" presetSubtype="0" fill="hold" nodeType="withEffect">
                                  <p:stCondLst>
                                    <p:cond delay="0"/>
                                  </p:stCondLst>
                                  <p:childTnLst>
                                    <p:set>
                                      <p:cBhvr>
                                        <p:cTn id="165" dur="1" fill="hold">
                                          <p:stCondLst>
                                            <p:cond delay="0"/>
                                          </p:stCondLst>
                                        </p:cTn>
                                        <p:tgtEl>
                                          <p:spTgt spid="37"/>
                                        </p:tgtEl>
                                        <p:attrNameLst>
                                          <p:attrName>style.visibility</p:attrName>
                                        </p:attrNameLst>
                                      </p:cBhvr>
                                      <p:to>
                                        <p:strVal val="visible"/>
                                      </p:to>
                                    </p:set>
                                    <p:anim calcmode="lin" valueType="num">
                                      <p:cBhvr>
                                        <p:cTn id="166" dur="500" fill="hold"/>
                                        <p:tgtEl>
                                          <p:spTgt spid="37"/>
                                        </p:tgtEl>
                                        <p:attrNameLst>
                                          <p:attrName>ppt_w</p:attrName>
                                        </p:attrNameLst>
                                      </p:cBhvr>
                                      <p:tavLst>
                                        <p:tav tm="0">
                                          <p:val>
                                            <p:fltVal val="0"/>
                                          </p:val>
                                        </p:tav>
                                        <p:tav tm="100000">
                                          <p:val>
                                            <p:strVal val="#ppt_w"/>
                                          </p:val>
                                        </p:tav>
                                      </p:tavLst>
                                    </p:anim>
                                    <p:anim calcmode="lin" valueType="num">
                                      <p:cBhvr>
                                        <p:cTn id="167" dur="500" fill="hold"/>
                                        <p:tgtEl>
                                          <p:spTgt spid="37"/>
                                        </p:tgtEl>
                                        <p:attrNameLst>
                                          <p:attrName>ppt_h</p:attrName>
                                        </p:attrNameLst>
                                      </p:cBhvr>
                                      <p:tavLst>
                                        <p:tav tm="0">
                                          <p:val>
                                            <p:fltVal val="0"/>
                                          </p:val>
                                        </p:tav>
                                        <p:tav tm="100000">
                                          <p:val>
                                            <p:strVal val="#ppt_h"/>
                                          </p:val>
                                        </p:tav>
                                      </p:tavLst>
                                    </p:anim>
                                    <p:animEffect transition="in" filter="fade">
                                      <p:cBhvr>
                                        <p:cTn id="168" dur="500"/>
                                        <p:tgtEl>
                                          <p:spTgt spid="37"/>
                                        </p:tgtEl>
                                      </p:cBhvr>
                                    </p:animEffect>
                                  </p:childTnLst>
                                </p:cTn>
                              </p:par>
                              <p:par>
                                <p:cTn id="169" presetID="53" presetClass="entr" presetSubtype="0" fill="hold" nodeType="withEffect">
                                  <p:stCondLst>
                                    <p:cond delay="0"/>
                                  </p:stCondLst>
                                  <p:childTnLst>
                                    <p:set>
                                      <p:cBhvr>
                                        <p:cTn id="170" dur="1" fill="hold">
                                          <p:stCondLst>
                                            <p:cond delay="0"/>
                                          </p:stCondLst>
                                        </p:cTn>
                                        <p:tgtEl>
                                          <p:spTgt spid="47"/>
                                        </p:tgtEl>
                                        <p:attrNameLst>
                                          <p:attrName>style.visibility</p:attrName>
                                        </p:attrNameLst>
                                      </p:cBhvr>
                                      <p:to>
                                        <p:strVal val="visible"/>
                                      </p:to>
                                    </p:set>
                                    <p:anim calcmode="lin" valueType="num">
                                      <p:cBhvr>
                                        <p:cTn id="171" dur="500" fill="hold"/>
                                        <p:tgtEl>
                                          <p:spTgt spid="47"/>
                                        </p:tgtEl>
                                        <p:attrNameLst>
                                          <p:attrName>ppt_w</p:attrName>
                                        </p:attrNameLst>
                                      </p:cBhvr>
                                      <p:tavLst>
                                        <p:tav tm="0">
                                          <p:val>
                                            <p:fltVal val="0"/>
                                          </p:val>
                                        </p:tav>
                                        <p:tav tm="100000">
                                          <p:val>
                                            <p:strVal val="#ppt_w"/>
                                          </p:val>
                                        </p:tav>
                                      </p:tavLst>
                                    </p:anim>
                                    <p:anim calcmode="lin" valueType="num">
                                      <p:cBhvr>
                                        <p:cTn id="172" dur="500" fill="hold"/>
                                        <p:tgtEl>
                                          <p:spTgt spid="47"/>
                                        </p:tgtEl>
                                        <p:attrNameLst>
                                          <p:attrName>ppt_h</p:attrName>
                                        </p:attrNameLst>
                                      </p:cBhvr>
                                      <p:tavLst>
                                        <p:tav tm="0">
                                          <p:val>
                                            <p:fltVal val="0"/>
                                          </p:val>
                                        </p:tav>
                                        <p:tav tm="100000">
                                          <p:val>
                                            <p:strVal val="#ppt_h"/>
                                          </p:val>
                                        </p:tav>
                                      </p:tavLst>
                                    </p:anim>
                                    <p:animEffect transition="in" filter="fade">
                                      <p:cBhvr>
                                        <p:cTn id="173" dur="500"/>
                                        <p:tgtEl>
                                          <p:spTgt spid="47"/>
                                        </p:tgtEl>
                                      </p:cBhvr>
                                    </p:animEffect>
                                  </p:childTnLst>
                                </p:cTn>
                              </p:par>
                            </p:childTnLst>
                          </p:cTn>
                        </p:par>
                      </p:childTnLst>
                    </p:cTn>
                  </p:par>
                  <p:par>
                    <p:cTn id="174" fill="hold" nodeType="clickPar">
                      <p:stCondLst>
                        <p:cond delay="indefinite"/>
                      </p:stCondLst>
                      <p:childTnLst>
                        <p:par>
                          <p:cTn id="175" fill="hold" nodeType="withGroup">
                            <p:stCondLst>
                              <p:cond delay="0"/>
                            </p:stCondLst>
                            <p:childTnLst>
                              <p:par>
                                <p:cTn id="176" presetID="12" presetClass="entr" presetSubtype="4" fill="hold" nodeType="clickEffect">
                                  <p:stCondLst>
                                    <p:cond delay="0"/>
                                  </p:stCondLst>
                                  <p:childTnLst>
                                    <p:set>
                                      <p:cBhvr>
                                        <p:cTn id="177" dur="1" fill="hold">
                                          <p:stCondLst>
                                            <p:cond delay="0"/>
                                          </p:stCondLst>
                                        </p:cTn>
                                        <p:tgtEl>
                                          <p:spTgt spid="209"/>
                                        </p:tgtEl>
                                        <p:attrNameLst>
                                          <p:attrName>style.visibility</p:attrName>
                                        </p:attrNameLst>
                                      </p:cBhvr>
                                      <p:to>
                                        <p:strVal val="visible"/>
                                      </p:to>
                                    </p:set>
                                    <p:animEffect transition="in" filter="slide(fromBottom)">
                                      <p:cBhvr>
                                        <p:cTn id="178" dur="500"/>
                                        <p:tgtEl>
                                          <p:spTgt spid="209"/>
                                        </p:tgtEl>
                                      </p:cBhvr>
                                    </p:animEffect>
                                  </p:childTnLst>
                                </p:cTn>
                              </p:par>
                              <p:par>
                                <p:cTn id="179" presetID="12" presetClass="entr" presetSubtype="4" fill="hold" nodeType="withEffect">
                                  <p:stCondLst>
                                    <p:cond delay="0"/>
                                  </p:stCondLst>
                                  <p:childTnLst>
                                    <p:set>
                                      <p:cBhvr>
                                        <p:cTn id="180" dur="1" fill="hold">
                                          <p:stCondLst>
                                            <p:cond delay="0"/>
                                          </p:stCondLst>
                                        </p:cTn>
                                        <p:tgtEl>
                                          <p:spTgt spid="61"/>
                                        </p:tgtEl>
                                        <p:attrNameLst>
                                          <p:attrName>style.visibility</p:attrName>
                                        </p:attrNameLst>
                                      </p:cBhvr>
                                      <p:to>
                                        <p:strVal val="visible"/>
                                      </p:to>
                                    </p:set>
                                    <p:animEffect transition="in" filter="slide(fromBottom)">
                                      <p:cBhvr>
                                        <p:cTn id="181" dur="500"/>
                                        <p:tgtEl>
                                          <p:spTgt spid="61"/>
                                        </p:tgtEl>
                                      </p:cBhvr>
                                    </p:animEffect>
                                  </p:childTnLst>
                                </p:cTn>
                              </p:par>
                              <p:par>
                                <p:cTn id="182" presetID="12" presetClass="entr" presetSubtype="4" fill="hold" nodeType="withEffect">
                                  <p:stCondLst>
                                    <p:cond delay="0"/>
                                  </p:stCondLst>
                                  <p:childTnLst>
                                    <p:set>
                                      <p:cBhvr>
                                        <p:cTn id="183" dur="1" fill="hold">
                                          <p:stCondLst>
                                            <p:cond delay="0"/>
                                          </p:stCondLst>
                                        </p:cTn>
                                        <p:tgtEl>
                                          <p:spTgt spid="99427"/>
                                        </p:tgtEl>
                                        <p:attrNameLst>
                                          <p:attrName>style.visibility</p:attrName>
                                        </p:attrNameLst>
                                      </p:cBhvr>
                                      <p:to>
                                        <p:strVal val="visible"/>
                                      </p:to>
                                    </p:set>
                                    <p:animEffect transition="in" filter="slide(fromBottom)">
                                      <p:cBhvr>
                                        <p:cTn id="184" dur="500"/>
                                        <p:tgtEl>
                                          <p:spTgt spid="99427"/>
                                        </p:tgtEl>
                                      </p:cBhvr>
                                    </p:animEffect>
                                  </p:childTnLst>
                                </p:cTn>
                              </p:par>
                              <p:par>
                                <p:cTn id="185" presetID="12" presetClass="entr" presetSubtype="4" fill="hold" grpId="0" nodeType="withEffect">
                                  <p:stCondLst>
                                    <p:cond delay="0"/>
                                  </p:stCondLst>
                                  <p:childTnLst>
                                    <p:set>
                                      <p:cBhvr>
                                        <p:cTn id="186" dur="1" fill="hold">
                                          <p:stCondLst>
                                            <p:cond delay="0"/>
                                          </p:stCondLst>
                                        </p:cTn>
                                        <p:tgtEl>
                                          <p:spTgt spid="207"/>
                                        </p:tgtEl>
                                        <p:attrNameLst>
                                          <p:attrName>style.visibility</p:attrName>
                                        </p:attrNameLst>
                                      </p:cBhvr>
                                      <p:to>
                                        <p:strVal val="visible"/>
                                      </p:to>
                                    </p:set>
                                    <p:animEffect transition="in" filter="slide(fromBottom)">
                                      <p:cBhvr>
                                        <p:cTn id="187" dur="500"/>
                                        <p:tgtEl>
                                          <p:spTgt spid="207"/>
                                        </p:tgtEl>
                                      </p:cBhvr>
                                    </p:animEffect>
                                  </p:childTnLst>
                                </p:cTn>
                              </p:par>
                              <p:par>
                                <p:cTn id="188" presetID="12" presetClass="entr" presetSubtype="4" fill="hold" nodeType="withEffect">
                                  <p:stCondLst>
                                    <p:cond delay="0"/>
                                  </p:stCondLst>
                                  <p:childTnLst>
                                    <p:set>
                                      <p:cBhvr>
                                        <p:cTn id="189" dur="1" fill="hold">
                                          <p:stCondLst>
                                            <p:cond delay="0"/>
                                          </p:stCondLst>
                                        </p:cTn>
                                        <p:tgtEl>
                                          <p:spTgt spid="55"/>
                                        </p:tgtEl>
                                        <p:attrNameLst>
                                          <p:attrName>style.visibility</p:attrName>
                                        </p:attrNameLst>
                                      </p:cBhvr>
                                      <p:to>
                                        <p:strVal val="visible"/>
                                      </p:to>
                                    </p:set>
                                    <p:animEffect transition="in" filter="slide(fromBottom)">
                                      <p:cBhvr>
                                        <p:cTn id="190" dur="500"/>
                                        <p:tgtEl>
                                          <p:spTgt spid="55"/>
                                        </p:tgtEl>
                                      </p:cBhvr>
                                    </p:animEffect>
                                  </p:childTnLst>
                                </p:cTn>
                              </p:par>
                              <p:par>
                                <p:cTn id="191" presetID="12" presetClass="entr" presetSubtype="4" fill="hold" grpId="0" nodeType="withEffect">
                                  <p:stCondLst>
                                    <p:cond delay="0"/>
                                  </p:stCondLst>
                                  <p:childTnLst>
                                    <p:set>
                                      <p:cBhvr>
                                        <p:cTn id="192" dur="1" fill="hold">
                                          <p:stCondLst>
                                            <p:cond delay="0"/>
                                          </p:stCondLst>
                                        </p:cTn>
                                        <p:tgtEl>
                                          <p:spTgt spid="208"/>
                                        </p:tgtEl>
                                        <p:attrNameLst>
                                          <p:attrName>style.visibility</p:attrName>
                                        </p:attrNameLst>
                                      </p:cBhvr>
                                      <p:to>
                                        <p:strVal val="visible"/>
                                      </p:to>
                                    </p:set>
                                    <p:animEffect transition="in" filter="slide(fromBottom)">
                                      <p:cBhvr>
                                        <p:cTn id="193" dur="500"/>
                                        <p:tgtEl>
                                          <p:spTgt spid="208"/>
                                        </p:tgtEl>
                                      </p:cBhvr>
                                    </p:animEffect>
                                  </p:childTnLst>
                                </p:cTn>
                              </p:par>
                              <p:par>
                                <p:cTn id="194" presetID="12" presetClass="entr" presetSubtype="4" fill="hold" nodeType="withEffect">
                                  <p:stCondLst>
                                    <p:cond delay="0"/>
                                  </p:stCondLst>
                                  <p:childTnLst>
                                    <p:set>
                                      <p:cBhvr>
                                        <p:cTn id="195" dur="1" fill="hold">
                                          <p:stCondLst>
                                            <p:cond delay="0"/>
                                          </p:stCondLst>
                                        </p:cTn>
                                        <p:tgtEl>
                                          <p:spTgt spid="99436"/>
                                        </p:tgtEl>
                                        <p:attrNameLst>
                                          <p:attrName>style.visibility</p:attrName>
                                        </p:attrNameLst>
                                      </p:cBhvr>
                                      <p:to>
                                        <p:strVal val="visible"/>
                                      </p:to>
                                    </p:set>
                                    <p:animEffect transition="in" filter="slide(fromBottom)">
                                      <p:cBhvr>
                                        <p:cTn id="196" dur="500"/>
                                        <p:tgtEl>
                                          <p:spTgt spid="99436"/>
                                        </p:tgtEl>
                                      </p:cBhvr>
                                    </p:animEffect>
                                  </p:childTnLst>
                                </p:cTn>
                              </p:par>
                              <p:par>
                                <p:cTn id="197" presetID="12" presetClass="entr" presetSubtype="4" fill="hold" nodeType="withEffect">
                                  <p:stCondLst>
                                    <p:cond delay="0"/>
                                  </p:stCondLst>
                                  <p:childTnLst>
                                    <p:set>
                                      <p:cBhvr>
                                        <p:cTn id="198" dur="1" fill="hold">
                                          <p:stCondLst>
                                            <p:cond delay="0"/>
                                          </p:stCondLst>
                                        </p:cTn>
                                        <p:tgtEl>
                                          <p:spTgt spid="99442"/>
                                        </p:tgtEl>
                                        <p:attrNameLst>
                                          <p:attrName>style.visibility</p:attrName>
                                        </p:attrNameLst>
                                      </p:cBhvr>
                                      <p:to>
                                        <p:strVal val="visible"/>
                                      </p:to>
                                    </p:set>
                                    <p:animEffect transition="in" filter="slide(fromBottom)">
                                      <p:cBhvr>
                                        <p:cTn id="199" dur="500"/>
                                        <p:tgtEl>
                                          <p:spTgt spid="99442"/>
                                        </p:tgtEl>
                                      </p:cBhvr>
                                    </p:animEffect>
                                  </p:childTnLst>
                                </p:cTn>
                              </p:par>
                              <p:par>
                                <p:cTn id="200" presetID="12" presetClass="entr" presetSubtype="4" fill="hold" nodeType="withEffect">
                                  <p:stCondLst>
                                    <p:cond delay="0"/>
                                  </p:stCondLst>
                                  <p:childTnLst>
                                    <p:set>
                                      <p:cBhvr>
                                        <p:cTn id="201" dur="1" fill="hold">
                                          <p:stCondLst>
                                            <p:cond delay="0"/>
                                          </p:stCondLst>
                                        </p:cTn>
                                        <p:tgtEl>
                                          <p:spTgt spid="99450"/>
                                        </p:tgtEl>
                                        <p:attrNameLst>
                                          <p:attrName>style.visibility</p:attrName>
                                        </p:attrNameLst>
                                      </p:cBhvr>
                                      <p:to>
                                        <p:strVal val="visible"/>
                                      </p:to>
                                    </p:set>
                                    <p:animEffect transition="in" filter="slide(fromBottom)">
                                      <p:cBhvr>
                                        <p:cTn id="202" dur="500"/>
                                        <p:tgtEl>
                                          <p:spTgt spid="99450"/>
                                        </p:tgtEl>
                                      </p:cBhvr>
                                    </p:animEffect>
                                  </p:childTnLst>
                                </p:cTn>
                              </p:par>
                            </p:childTnLst>
                          </p:cTn>
                        </p:par>
                      </p:childTnLst>
                    </p:cTn>
                  </p:par>
                  <p:par>
                    <p:cTn id="203" fill="hold" nodeType="clickPar">
                      <p:stCondLst>
                        <p:cond delay="indefinite"/>
                      </p:stCondLst>
                      <p:childTnLst>
                        <p:par>
                          <p:cTn id="204" fill="hold" nodeType="withGroup">
                            <p:stCondLst>
                              <p:cond delay="0"/>
                            </p:stCondLst>
                            <p:childTnLst>
                              <p:par>
                                <p:cTn id="205" presetID="53" presetClass="entr" presetSubtype="0" fill="hold" nodeType="clickEffect">
                                  <p:stCondLst>
                                    <p:cond delay="0"/>
                                  </p:stCondLst>
                                  <p:childTnLst>
                                    <p:set>
                                      <p:cBhvr>
                                        <p:cTn id="206" dur="1" fill="hold">
                                          <p:stCondLst>
                                            <p:cond delay="0"/>
                                          </p:stCondLst>
                                        </p:cTn>
                                        <p:tgtEl>
                                          <p:spTgt spid="67"/>
                                        </p:tgtEl>
                                        <p:attrNameLst>
                                          <p:attrName>style.visibility</p:attrName>
                                        </p:attrNameLst>
                                      </p:cBhvr>
                                      <p:to>
                                        <p:strVal val="visible"/>
                                      </p:to>
                                    </p:set>
                                    <p:anim calcmode="lin" valueType="num">
                                      <p:cBhvr>
                                        <p:cTn id="207" dur="500" fill="hold"/>
                                        <p:tgtEl>
                                          <p:spTgt spid="67"/>
                                        </p:tgtEl>
                                        <p:attrNameLst>
                                          <p:attrName>ppt_w</p:attrName>
                                        </p:attrNameLst>
                                      </p:cBhvr>
                                      <p:tavLst>
                                        <p:tav tm="0">
                                          <p:val>
                                            <p:fltVal val="0"/>
                                          </p:val>
                                        </p:tav>
                                        <p:tav tm="100000">
                                          <p:val>
                                            <p:strVal val="#ppt_w"/>
                                          </p:val>
                                        </p:tav>
                                      </p:tavLst>
                                    </p:anim>
                                    <p:anim calcmode="lin" valueType="num">
                                      <p:cBhvr>
                                        <p:cTn id="208" dur="500" fill="hold"/>
                                        <p:tgtEl>
                                          <p:spTgt spid="67"/>
                                        </p:tgtEl>
                                        <p:attrNameLst>
                                          <p:attrName>ppt_h</p:attrName>
                                        </p:attrNameLst>
                                      </p:cBhvr>
                                      <p:tavLst>
                                        <p:tav tm="0">
                                          <p:val>
                                            <p:fltVal val="0"/>
                                          </p:val>
                                        </p:tav>
                                        <p:tav tm="100000">
                                          <p:val>
                                            <p:strVal val="#ppt_h"/>
                                          </p:val>
                                        </p:tav>
                                      </p:tavLst>
                                    </p:anim>
                                    <p:animEffect transition="in" filter="fade">
                                      <p:cBhvr>
                                        <p:cTn id="209" dur="500"/>
                                        <p:tgtEl>
                                          <p:spTgt spid="67"/>
                                        </p:tgtEl>
                                      </p:cBhvr>
                                    </p:animEffect>
                                  </p:childTnLst>
                                </p:cTn>
                              </p:par>
                            </p:childTnLst>
                          </p:cTn>
                        </p:par>
                      </p:childTnLst>
                    </p:cTn>
                  </p:par>
                  <p:par>
                    <p:cTn id="210" fill="hold" nodeType="clickPar">
                      <p:stCondLst>
                        <p:cond delay="indefinite"/>
                      </p:stCondLst>
                      <p:childTnLst>
                        <p:par>
                          <p:cTn id="211" fill="hold" nodeType="withGroup">
                            <p:stCondLst>
                              <p:cond delay="0"/>
                            </p:stCondLst>
                            <p:childTnLst>
                              <p:par>
                                <p:cTn id="212" presetID="2" presetClass="entr" presetSubtype="4" fill="hold" grpId="0" nodeType="clickEffect">
                                  <p:stCondLst>
                                    <p:cond delay="0"/>
                                  </p:stCondLst>
                                  <p:childTnLst>
                                    <p:set>
                                      <p:cBhvr>
                                        <p:cTn id="213" dur="1" fill="hold">
                                          <p:stCondLst>
                                            <p:cond delay="0"/>
                                          </p:stCondLst>
                                        </p:cTn>
                                        <p:tgtEl>
                                          <p:spTgt spid="302"/>
                                        </p:tgtEl>
                                        <p:attrNameLst>
                                          <p:attrName>style.visibility</p:attrName>
                                        </p:attrNameLst>
                                      </p:cBhvr>
                                      <p:to>
                                        <p:strVal val="visible"/>
                                      </p:to>
                                    </p:set>
                                    <p:anim calcmode="lin" valueType="num">
                                      <p:cBhvr additive="base">
                                        <p:cTn id="214" dur="500" fill="hold"/>
                                        <p:tgtEl>
                                          <p:spTgt spid="302"/>
                                        </p:tgtEl>
                                        <p:attrNameLst>
                                          <p:attrName>ppt_x</p:attrName>
                                        </p:attrNameLst>
                                      </p:cBhvr>
                                      <p:tavLst>
                                        <p:tav tm="0">
                                          <p:val>
                                            <p:strVal val="#ppt_x"/>
                                          </p:val>
                                        </p:tav>
                                        <p:tav tm="100000">
                                          <p:val>
                                            <p:strVal val="#ppt_x"/>
                                          </p:val>
                                        </p:tav>
                                      </p:tavLst>
                                    </p:anim>
                                    <p:anim calcmode="lin" valueType="num">
                                      <p:cBhvr additive="base">
                                        <p:cTn id="215" dur="500" fill="hold"/>
                                        <p:tgtEl>
                                          <p:spTgt spid="302"/>
                                        </p:tgtEl>
                                        <p:attrNameLst>
                                          <p:attrName>ppt_y</p:attrName>
                                        </p:attrNameLst>
                                      </p:cBhvr>
                                      <p:tavLst>
                                        <p:tav tm="0">
                                          <p:val>
                                            <p:strVal val="1+#ppt_h/2"/>
                                          </p:val>
                                        </p:tav>
                                        <p:tav tm="100000">
                                          <p:val>
                                            <p:strVal val="#ppt_y"/>
                                          </p:val>
                                        </p:tav>
                                      </p:tavLst>
                                    </p:anim>
                                  </p:childTnLst>
                                </p:cTn>
                              </p:par>
                            </p:childTnLst>
                          </p:cTn>
                        </p:par>
                      </p:childTnLst>
                    </p:cTn>
                  </p:par>
                  <p:par>
                    <p:cTn id="216" fill="hold" nodeType="clickPar">
                      <p:stCondLst>
                        <p:cond delay="indefinite"/>
                      </p:stCondLst>
                      <p:childTnLst>
                        <p:par>
                          <p:cTn id="217" fill="hold" nodeType="withGroup">
                            <p:stCondLst>
                              <p:cond delay="0"/>
                            </p:stCondLst>
                            <p:childTnLst>
                              <p:par>
                                <p:cTn id="218" presetID="12" presetClass="entr" presetSubtype="2" fill="hold" nodeType="clickEffect">
                                  <p:stCondLst>
                                    <p:cond delay="0"/>
                                  </p:stCondLst>
                                  <p:childTnLst>
                                    <p:set>
                                      <p:cBhvr>
                                        <p:cTn id="219" dur="1" fill="hold">
                                          <p:stCondLst>
                                            <p:cond delay="0"/>
                                          </p:stCondLst>
                                        </p:cTn>
                                        <p:tgtEl>
                                          <p:spTgt spid="71"/>
                                        </p:tgtEl>
                                        <p:attrNameLst>
                                          <p:attrName>style.visibility</p:attrName>
                                        </p:attrNameLst>
                                      </p:cBhvr>
                                      <p:to>
                                        <p:strVal val="visible"/>
                                      </p:to>
                                    </p:set>
                                    <p:animEffect transition="in" filter="slide(fromRight)">
                                      <p:cBhvr>
                                        <p:cTn id="220" dur="2000"/>
                                        <p:tgtEl>
                                          <p:spTgt spid="71"/>
                                        </p:tgtEl>
                                      </p:cBhvr>
                                    </p:animEffect>
                                  </p:childTnLst>
                                </p:cTn>
                              </p:par>
                            </p:childTnLst>
                          </p:cTn>
                        </p:par>
                      </p:childTnLst>
                    </p:cTn>
                  </p:par>
                  <p:par>
                    <p:cTn id="221" fill="hold" nodeType="clickPar">
                      <p:stCondLst>
                        <p:cond delay="indefinite"/>
                      </p:stCondLst>
                      <p:childTnLst>
                        <p:par>
                          <p:cTn id="222" fill="hold" nodeType="withGroup">
                            <p:stCondLst>
                              <p:cond delay="0"/>
                            </p:stCondLst>
                            <p:childTnLst>
                              <p:par>
                                <p:cTn id="223" presetID="12" presetClass="entr" presetSubtype="8" fill="hold" nodeType="clickEffect">
                                  <p:stCondLst>
                                    <p:cond delay="0"/>
                                  </p:stCondLst>
                                  <p:childTnLst>
                                    <p:set>
                                      <p:cBhvr>
                                        <p:cTn id="224" dur="1" fill="hold">
                                          <p:stCondLst>
                                            <p:cond delay="0"/>
                                          </p:stCondLst>
                                        </p:cTn>
                                        <p:tgtEl>
                                          <p:spTgt spid="72"/>
                                        </p:tgtEl>
                                        <p:attrNameLst>
                                          <p:attrName>style.visibility</p:attrName>
                                        </p:attrNameLst>
                                      </p:cBhvr>
                                      <p:to>
                                        <p:strVal val="visible"/>
                                      </p:to>
                                    </p:set>
                                    <p:animEffect transition="in" filter="slide(fromLeft)">
                                      <p:cBhvr>
                                        <p:cTn id="225" dur="3000"/>
                                        <p:tgtEl>
                                          <p:spTgt spid="72"/>
                                        </p:tgtEl>
                                      </p:cBhvr>
                                    </p:animEffect>
                                  </p:childTnLst>
                                </p:cTn>
                              </p:par>
                            </p:childTnLst>
                          </p:cTn>
                        </p:par>
                      </p:childTnLst>
                    </p:cTn>
                  </p:par>
                  <p:par>
                    <p:cTn id="226" fill="hold" nodeType="clickPar">
                      <p:stCondLst>
                        <p:cond delay="indefinite"/>
                      </p:stCondLst>
                      <p:childTnLst>
                        <p:par>
                          <p:cTn id="227" fill="hold" nodeType="withGroup">
                            <p:stCondLst>
                              <p:cond delay="0"/>
                            </p:stCondLst>
                            <p:childTnLst>
                              <p:par>
                                <p:cTn id="228" presetID="12" presetClass="entr" presetSubtype="1" fill="hold" nodeType="clickEffect">
                                  <p:stCondLst>
                                    <p:cond delay="0"/>
                                  </p:stCondLst>
                                  <p:childTnLst>
                                    <p:set>
                                      <p:cBhvr>
                                        <p:cTn id="229" dur="1" fill="hold">
                                          <p:stCondLst>
                                            <p:cond delay="0"/>
                                          </p:stCondLst>
                                        </p:cTn>
                                        <p:tgtEl>
                                          <p:spTgt spid="291"/>
                                        </p:tgtEl>
                                        <p:attrNameLst>
                                          <p:attrName>style.visibility</p:attrName>
                                        </p:attrNameLst>
                                      </p:cBhvr>
                                      <p:to>
                                        <p:strVal val="visible"/>
                                      </p:to>
                                    </p:set>
                                    <p:animEffect transition="in" filter="slide(fromTop)">
                                      <p:cBhvr>
                                        <p:cTn id="230" dur="500"/>
                                        <p:tgtEl>
                                          <p:spTgt spid="291"/>
                                        </p:tgtEl>
                                      </p:cBhvr>
                                    </p:animEffect>
                                  </p:childTnLst>
                                </p:cTn>
                              </p:par>
                              <p:par>
                                <p:cTn id="231" presetID="12" presetClass="entr" presetSubtype="1" fill="hold" nodeType="withEffect">
                                  <p:stCondLst>
                                    <p:cond delay="0"/>
                                  </p:stCondLst>
                                  <p:childTnLst>
                                    <p:set>
                                      <p:cBhvr>
                                        <p:cTn id="232" dur="1" fill="hold">
                                          <p:stCondLst>
                                            <p:cond delay="0"/>
                                          </p:stCondLst>
                                        </p:cTn>
                                        <p:tgtEl>
                                          <p:spTgt spid="288"/>
                                        </p:tgtEl>
                                        <p:attrNameLst>
                                          <p:attrName>style.visibility</p:attrName>
                                        </p:attrNameLst>
                                      </p:cBhvr>
                                      <p:to>
                                        <p:strVal val="visible"/>
                                      </p:to>
                                    </p:set>
                                    <p:animEffect transition="in" filter="slide(fromTop)">
                                      <p:cBhvr>
                                        <p:cTn id="233" dur="500"/>
                                        <p:tgtEl>
                                          <p:spTgt spid="288"/>
                                        </p:tgtEl>
                                      </p:cBhvr>
                                    </p:animEffect>
                                  </p:childTnLst>
                                </p:cTn>
                              </p:par>
                            </p:childTnLst>
                          </p:cTn>
                        </p:par>
                      </p:childTnLst>
                    </p:cTn>
                  </p:par>
                  <p:par>
                    <p:cTn id="234" fill="hold" nodeType="clickPar">
                      <p:stCondLst>
                        <p:cond delay="indefinite"/>
                      </p:stCondLst>
                      <p:childTnLst>
                        <p:par>
                          <p:cTn id="235" fill="hold" nodeType="withGroup">
                            <p:stCondLst>
                              <p:cond delay="0"/>
                            </p:stCondLst>
                            <p:childTnLst>
                              <p:par>
                                <p:cTn id="236" presetID="12" presetClass="entr" presetSubtype="4" fill="hold" grpId="0" nodeType="clickEffect">
                                  <p:stCondLst>
                                    <p:cond delay="0"/>
                                  </p:stCondLst>
                                  <p:childTnLst>
                                    <p:set>
                                      <p:cBhvr>
                                        <p:cTn id="237" dur="1" fill="hold">
                                          <p:stCondLst>
                                            <p:cond delay="0"/>
                                          </p:stCondLst>
                                        </p:cTn>
                                        <p:tgtEl>
                                          <p:spTgt spid="326"/>
                                        </p:tgtEl>
                                        <p:attrNameLst>
                                          <p:attrName>style.visibility</p:attrName>
                                        </p:attrNameLst>
                                      </p:cBhvr>
                                      <p:to>
                                        <p:strVal val="visible"/>
                                      </p:to>
                                    </p:set>
                                    <p:animEffect transition="in" filter="slide(fromBottom)">
                                      <p:cBhvr>
                                        <p:cTn id="238" dur="500"/>
                                        <p:tgtEl>
                                          <p:spTgt spid="3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6" grpId="0"/>
      <p:bldP spid="7" grpId="0"/>
      <p:bldP spid="8" grpId="0" animBg="1"/>
      <p:bldP spid="145" grpId="0"/>
      <p:bldP spid="147" grpId="0"/>
      <p:bldP spid="148" grpId="0" animBg="1"/>
      <p:bldP spid="149" grpId="0" animBg="1"/>
      <p:bldP spid="207" grpId="0" animBg="1"/>
      <p:bldP spid="208" grpId="0" animBg="1"/>
      <p:bldP spid="324" grpId="0"/>
      <p:bldP spid="325" grpId="0"/>
      <p:bldP spid="326" grpId="0"/>
      <p:bldP spid="302"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ext Box 2"/>
          <p:cNvSpPr txBox="1">
            <a:spLocks noChangeArrowheads="1"/>
          </p:cNvSpPr>
          <p:nvPr/>
        </p:nvSpPr>
        <p:spPr bwMode="auto">
          <a:xfrm>
            <a:off x="533400" y="304800"/>
            <a:ext cx="792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sz="2400" b="1">
                <a:solidFill>
                  <a:srgbClr val="A50021"/>
                </a:solidFill>
                <a:latin typeface="Times New Roman" panose="02020603050405020304" pitchFamily="18" charset="0"/>
              </a:rPr>
              <a:t>The experimental I-V characteristic of a Si diode</a:t>
            </a:r>
          </a:p>
        </p:txBody>
      </p:sp>
      <p:pic>
        <p:nvPicPr>
          <p:cNvPr id="983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762000"/>
            <a:ext cx="7086600" cy="567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6358517"/>
      </p:ext>
    </p:extLst>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0" y="1566921"/>
            <a:ext cx="6858000" cy="4514127"/>
          </a:xfrm>
        </p:spPr>
      </p:pic>
      <p:sp>
        <p:nvSpPr>
          <p:cNvPr id="4" name="Footer Placeholder 3"/>
          <p:cNvSpPr>
            <a:spLocks noGrp="1"/>
          </p:cNvSpPr>
          <p:nvPr>
            <p:ph type="ftr" sz="quarter" idx="10"/>
          </p:nvPr>
        </p:nvSpPr>
        <p:spPr/>
        <p:txBody>
          <a:bodyPr/>
          <a:lstStyle/>
          <a:p>
            <a:pPr>
              <a:defRPr/>
            </a:pPr>
            <a:r>
              <a:rPr lang="nl-NL" smtClean="0"/>
              <a:t>NJIT ECE-271 Dr. S. Levkov</a:t>
            </a:r>
            <a:endParaRPr lang="en-US" dirty="0"/>
          </a:p>
        </p:txBody>
      </p:sp>
      <p:sp>
        <p:nvSpPr>
          <p:cNvPr id="5" name="Slide Number Placeholder 4"/>
          <p:cNvSpPr>
            <a:spLocks noGrp="1"/>
          </p:cNvSpPr>
          <p:nvPr>
            <p:ph type="sldNum" sz="quarter" idx="11"/>
          </p:nvPr>
        </p:nvSpPr>
        <p:spPr/>
        <p:txBody>
          <a:bodyPr/>
          <a:lstStyle/>
          <a:p>
            <a:pPr>
              <a:defRPr/>
            </a:pPr>
            <a:r>
              <a:rPr lang="en-US" smtClean="0"/>
              <a:t> </a:t>
            </a:r>
            <a:r>
              <a:rPr lang="en-US" b="1" smtClean="0"/>
              <a:t>Chap 2 - </a:t>
            </a:r>
            <a:fld id="{1657F6E2-1B61-425E-A0FF-A3723C4045EF}" type="slidenum">
              <a:rPr lang="en-US" b="1" smtClean="0"/>
              <a:pPr>
                <a:defRPr/>
              </a:pPr>
              <a:t>107</a:t>
            </a:fld>
            <a:endParaRPr lang="en-US" b="1"/>
          </a:p>
        </p:txBody>
      </p:sp>
    </p:spTree>
    <p:extLst>
      <p:ext uri="{BB962C8B-B14F-4D97-AF65-F5344CB8AC3E}">
        <p14:creationId xmlns:p14="http://schemas.microsoft.com/office/powerpoint/2010/main" val="5439242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71500" y="1214438"/>
            <a:ext cx="8143875" cy="158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9331" name="Rectangle 2"/>
          <p:cNvSpPr>
            <a:spLocks noChangeArrowheads="1"/>
          </p:cNvSpPr>
          <p:nvPr/>
        </p:nvSpPr>
        <p:spPr bwMode="auto">
          <a:xfrm>
            <a:off x="2000250" y="220663"/>
            <a:ext cx="57975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sz="4000" b="1">
                <a:solidFill>
                  <a:srgbClr val="0000CC"/>
                </a:solidFill>
              </a:rPr>
              <a:t>BREAKDOWN REGION</a:t>
            </a:r>
          </a:p>
        </p:txBody>
      </p:sp>
      <p:sp>
        <p:nvSpPr>
          <p:cNvPr id="5" name="Rectangle 4"/>
          <p:cNvSpPr/>
          <p:nvPr/>
        </p:nvSpPr>
        <p:spPr>
          <a:xfrm>
            <a:off x="457200" y="1676400"/>
            <a:ext cx="8001000" cy="3970338"/>
          </a:xfrm>
          <a:prstGeom prst="rect">
            <a:avLst/>
          </a:prstGeom>
        </p:spPr>
        <p:txBody>
          <a:bodyPr>
            <a:spAutoFit/>
          </a:bodyPr>
          <a:lstStyle/>
          <a:p>
            <a:pPr algn="just">
              <a:buClr>
                <a:schemeClr val="accent1">
                  <a:lumMod val="75000"/>
                </a:schemeClr>
              </a:buClr>
              <a:buFont typeface="Wingdings" pitchFamily="2" charset="2"/>
              <a:buChar char="v"/>
              <a:defRPr/>
            </a:pPr>
            <a:r>
              <a:rPr lang="en-IN" dirty="0"/>
              <a:t> </a:t>
            </a:r>
            <a:r>
              <a:rPr lang="en-IN" sz="2800" dirty="0"/>
              <a:t>Breakdown occurs when p–n junctions are operated in the reverse-bias mode.</a:t>
            </a:r>
          </a:p>
          <a:p>
            <a:pPr algn="just">
              <a:buClr>
                <a:schemeClr val="accent1">
                  <a:lumMod val="75000"/>
                </a:schemeClr>
              </a:buClr>
              <a:buFont typeface="Wingdings" pitchFamily="2" charset="2"/>
              <a:buChar char="v"/>
              <a:defRPr/>
            </a:pPr>
            <a:r>
              <a:rPr lang="en-IN" sz="2800" dirty="0"/>
              <a:t> This breakdown occurs at a critical reverse-bias voltage (</a:t>
            </a:r>
            <a:r>
              <a:rPr lang="en-IN" sz="2800" dirty="0" err="1"/>
              <a:t>V</a:t>
            </a:r>
            <a:r>
              <a:rPr lang="en-IN" sz="2800" baseline="-25000" dirty="0" err="1"/>
              <a:t>z</a:t>
            </a:r>
            <a:r>
              <a:rPr lang="en-IN" sz="2800" dirty="0"/>
              <a:t>). At this critical voltage the reverse current through the diode increases sharply, and relatively large currents flow with little increase in voltage.</a:t>
            </a:r>
          </a:p>
          <a:p>
            <a:pPr algn="just">
              <a:buClr>
                <a:schemeClr val="accent1">
                  <a:lumMod val="75000"/>
                </a:schemeClr>
              </a:buClr>
              <a:buFont typeface="Wingdings" pitchFamily="2" charset="2"/>
              <a:buChar char="v"/>
              <a:defRPr/>
            </a:pPr>
            <a:r>
              <a:rPr lang="en-IN" sz="2800" dirty="0"/>
              <a:t>The following two mechanisms can cause reverse breakdown in a junction diode.</a:t>
            </a:r>
          </a:p>
        </p:txBody>
      </p:sp>
    </p:spTree>
    <p:extLst>
      <p:ext uri="{BB962C8B-B14F-4D97-AF65-F5344CB8AC3E}">
        <p14:creationId xmlns:p14="http://schemas.microsoft.com/office/powerpoint/2010/main" val="233660239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71500" y="714375"/>
            <a:ext cx="8143875" cy="158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0355" name="Rectangle 2"/>
          <p:cNvSpPr>
            <a:spLocks noChangeArrowheads="1"/>
          </p:cNvSpPr>
          <p:nvPr/>
        </p:nvSpPr>
        <p:spPr bwMode="auto">
          <a:xfrm>
            <a:off x="2000250" y="0"/>
            <a:ext cx="57975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sz="4000" b="1">
                <a:solidFill>
                  <a:srgbClr val="0000CC"/>
                </a:solidFill>
              </a:rPr>
              <a:t>BREAKDOWN REGION</a:t>
            </a:r>
          </a:p>
        </p:txBody>
      </p:sp>
      <p:sp>
        <p:nvSpPr>
          <p:cNvPr id="4" name="Rectangle 3"/>
          <p:cNvSpPr/>
          <p:nvPr/>
        </p:nvSpPr>
        <p:spPr>
          <a:xfrm>
            <a:off x="228600" y="1143000"/>
            <a:ext cx="8358187" cy="5262562"/>
          </a:xfrm>
          <a:prstGeom prst="rect">
            <a:avLst/>
          </a:prstGeom>
        </p:spPr>
        <p:txBody>
          <a:bodyPr>
            <a:spAutoFit/>
          </a:bodyPr>
          <a:lstStyle/>
          <a:p>
            <a:pPr>
              <a:buClr>
                <a:schemeClr val="accent1">
                  <a:lumMod val="75000"/>
                </a:schemeClr>
              </a:buClr>
              <a:buFont typeface="Wingdings" pitchFamily="2" charset="2"/>
              <a:buChar char="v"/>
              <a:defRPr/>
            </a:pPr>
            <a:r>
              <a:rPr lang="en-IN" sz="2800" b="1" dirty="0">
                <a:solidFill>
                  <a:schemeClr val="accent1">
                    <a:lumMod val="75000"/>
                  </a:schemeClr>
                </a:solidFill>
              </a:rPr>
              <a:t> </a:t>
            </a:r>
            <a:r>
              <a:rPr lang="en-IN" sz="2800" b="1" dirty="0" err="1">
                <a:solidFill>
                  <a:schemeClr val="accent1">
                    <a:lumMod val="75000"/>
                  </a:schemeClr>
                </a:solidFill>
              </a:rPr>
              <a:t>Zener</a:t>
            </a:r>
            <a:r>
              <a:rPr lang="en-IN" sz="2800" b="1" dirty="0">
                <a:solidFill>
                  <a:schemeClr val="accent1">
                    <a:lumMod val="75000"/>
                  </a:schemeClr>
                </a:solidFill>
              </a:rPr>
              <a:t> Breakdown</a:t>
            </a:r>
          </a:p>
          <a:p>
            <a:pPr lvl="1" algn="just">
              <a:buClr>
                <a:schemeClr val="accent1">
                  <a:lumMod val="75000"/>
                </a:schemeClr>
              </a:buClr>
              <a:buFont typeface="Wingdings" pitchFamily="2" charset="2"/>
              <a:buChar char="Ø"/>
              <a:defRPr/>
            </a:pPr>
            <a:r>
              <a:rPr lang="en-US" sz="2800" b="1" dirty="0">
                <a:solidFill>
                  <a:schemeClr val="accent1">
                    <a:lumMod val="75000"/>
                  </a:schemeClr>
                </a:solidFill>
              </a:rPr>
              <a:t> </a:t>
            </a:r>
            <a:r>
              <a:rPr lang="en-IN" sz="2800" dirty="0" err="1"/>
              <a:t>Zener</a:t>
            </a:r>
            <a:r>
              <a:rPr lang="en-IN" sz="2800" dirty="0"/>
              <a:t> breakdown occurs when a sufficiently large reverse-bias is applied across a </a:t>
            </a:r>
            <a:r>
              <a:rPr lang="en-IN" sz="2800" i="1" dirty="0"/>
              <a:t>p–n junction (diode). The resulting </a:t>
            </a:r>
            <a:r>
              <a:rPr lang="en-IN" sz="2800" dirty="0"/>
              <a:t>electric field at the junction imparts a very large force on a bound electron, enough to dislodge it from its covalent bond.</a:t>
            </a:r>
          </a:p>
          <a:p>
            <a:pPr lvl="1" algn="just">
              <a:buClr>
                <a:schemeClr val="accent1">
                  <a:lumMod val="75000"/>
                </a:schemeClr>
              </a:buClr>
              <a:buFont typeface="Wingdings" pitchFamily="2" charset="2"/>
              <a:buChar char="Ø"/>
              <a:defRPr/>
            </a:pPr>
            <a:r>
              <a:rPr lang="en-IN" sz="2800" dirty="0"/>
              <a:t> The breaking of the covalent bonds produces a large number of EHP (electron–hole pairs). Consequently the reverse current becomes very large. This type of breakdown phenomena is known as </a:t>
            </a:r>
            <a:r>
              <a:rPr lang="en-IN" sz="2800" b="1" i="1" dirty="0" err="1"/>
              <a:t>Zener</a:t>
            </a:r>
            <a:r>
              <a:rPr lang="en-IN" sz="2800" b="1" i="1" dirty="0"/>
              <a:t> breakdown</a:t>
            </a:r>
            <a:r>
              <a:rPr lang="en-IN" sz="2800" i="1" dirty="0"/>
              <a:t>.</a:t>
            </a:r>
            <a:endParaRPr lang="en-IN" sz="2800" dirty="0">
              <a:solidFill>
                <a:schemeClr val="accent1">
                  <a:lumMod val="75000"/>
                </a:schemeClr>
              </a:solidFill>
            </a:endParaRPr>
          </a:p>
        </p:txBody>
      </p:sp>
    </p:spTree>
    <p:extLst>
      <p:ext uri="{BB962C8B-B14F-4D97-AF65-F5344CB8AC3E}">
        <p14:creationId xmlns:p14="http://schemas.microsoft.com/office/powerpoint/2010/main" val="14366228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solidFill>
            <a:srgbClr val="0000FF"/>
          </a:solidFill>
        </p:spPr>
        <p:txBody>
          <a:bodyPr/>
          <a:lstStyle/>
          <a:p>
            <a:pPr eaLnBrk="1" hangingPunct="1"/>
            <a:r>
              <a:rPr lang="en-US" dirty="0" smtClean="0">
                <a:solidFill>
                  <a:srgbClr val="FFFF00"/>
                </a:solidFill>
              </a:rPr>
              <a:t>More Reasons</a:t>
            </a:r>
            <a:r>
              <a:rPr lang="en-US" dirty="0" smtClean="0"/>
              <a:t> </a:t>
            </a:r>
          </a:p>
        </p:txBody>
      </p:sp>
      <p:sp>
        <p:nvSpPr>
          <p:cNvPr id="15363" name="Rectangle 3"/>
          <p:cNvSpPr>
            <a:spLocks noGrp="1" noChangeArrowheads="1"/>
          </p:cNvSpPr>
          <p:nvPr>
            <p:ph idx="1"/>
          </p:nvPr>
        </p:nvSpPr>
        <p:spPr>
          <a:xfrm>
            <a:off x="457200" y="1600200"/>
            <a:ext cx="7924800" cy="4525963"/>
          </a:xfrm>
        </p:spPr>
        <p:txBody>
          <a:bodyPr/>
          <a:lstStyle/>
          <a:p>
            <a:pPr eaLnBrk="1" hangingPunct="1">
              <a:lnSpc>
                <a:spcPct val="90000"/>
              </a:lnSpc>
            </a:pPr>
            <a:r>
              <a:rPr lang="en-US" b="1" dirty="0" smtClean="0">
                <a:solidFill>
                  <a:srgbClr val="0000FF"/>
                </a:solidFill>
              </a:rPr>
              <a:t>Semiconductor devices are the foundation of the electronic industry, which is the largest industry in the world with global sales over </a:t>
            </a:r>
            <a:r>
              <a:rPr lang="en-US" b="1" dirty="0" smtClean="0">
                <a:solidFill>
                  <a:srgbClr val="FF3300"/>
                </a:solidFill>
              </a:rPr>
              <a:t>one trillion dollars since 1998</a:t>
            </a:r>
            <a:r>
              <a:rPr lang="en-US" b="1" dirty="0" smtClean="0">
                <a:solidFill>
                  <a:srgbClr val="0000FF"/>
                </a:solidFill>
              </a:rPr>
              <a:t>.</a:t>
            </a:r>
          </a:p>
          <a:p>
            <a:pPr eaLnBrk="1" hangingPunct="1">
              <a:lnSpc>
                <a:spcPct val="90000"/>
              </a:lnSpc>
            </a:pPr>
            <a:r>
              <a:rPr lang="en-US" b="1" dirty="0">
                <a:solidFill>
                  <a:srgbClr val="0000FF"/>
                </a:solidFill>
              </a:rPr>
              <a:t>A basic knowledge of semiconductor devices is essential to understanding of advanced courses in electronics.</a:t>
            </a:r>
          </a:p>
          <a:p>
            <a:pPr eaLnBrk="1" hangingPunct="1">
              <a:lnSpc>
                <a:spcPct val="90000"/>
              </a:lnSpc>
            </a:pPr>
            <a:endParaRPr lang="en-US" b="1" dirty="0" smtClean="0">
              <a:solidFill>
                <a:srgbClr val="0000FF"/>
              </a:solidFill>
            </a:endParaRPr>
          </a:p>
        </p:txBody>
      </p:sp>
    </p:spTree>
    <p:extLst>
      <p:ext uri="{BB962C8B-B14F-4D97-AF65-F5344CB8AC3E}">
        <p14:creationId xmlns:p14="http://schemas.microsoft.com/office/powerpoint/2010/main" val="346335446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71500" y="642938"/>
            <a:ext cx="8143875" cy="158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1379" name="Rectangle 2"/>
          <p:cNvSpPr>
            <a:spLocks noChangeArrowheads="1"/>
          </p:cNvSpPr>
          <p:nvPr/>
        </p:nvSpPr>
        <p:spPr bwMode="auto">
          <a:xfrm>
            <a:off x="2000250" y="0"/>
            <a:ext cx="57975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sz="4000" b="1">
                <a:solidFill>
                  <a:srgbClr val="0000CC"/>
                </a:solidFill>
              </a:rPr>
              <a:t>BREAKDOWN REGION</a:t>
            </a:r>
          </a:p>
        </p:txBody>
      </p:sp>
      <p:sp>
        <p:nvSpPr>
          <p:cNvPr id="4" name="Rectangle 3"/>
          <p:cNvSpPr/>
          <p:nvPr/>
        </p:nvSpPr>
        <p:spPr>
          <a:xfrm>
            <a:off x="285750" y="708025"/>
            <a:ext cx="8429625" cy="5324475"/>
          </a:xfrm>
          <a:prstGeom prst="rect">
            <a:avLst/>
          </a:prstGeom>
        </p:spPr>
        <p:txBody>
          <a:bodyPr>
            <a:spAutoFit/>
          </a:bodyPr>
          <a:lstStyle/>
          <a:p>
            <a:pPr>
              <a:buFont typeface="Wingdings" pitchFamily="2" charset="2"/>
              <a:buChar char="v"/>
              <a:defRPr/>
            </a:pPr>
            <a:r>
              <a:rPr lang="en-IN" b="1" dirty="0">
                <a:solidFill>
                  <a:schemeClr val="accent1">
                    <a:lumMod val="75000"/>
                  </a:schemeClr>
                </a:solidFill>
              </a:rPr>
              <a:t> </a:t>
            </a:r>
            <a:r>
              <a:rPr lang="en-IN" sz="2000" b="1" dirty="0">
                <a:solidFill>
                  <a:schemeClr val="accent1">
                    <a:lumMod val="75000"/>
                  </a:schemeClr>
                </a:solidFill>
              </a:rPr>
              <a:t>Avalanche Breakdown</a:t>
            </a:r>
          </a:p>
          <a:p>
            <a:pPr lvl="1" algn="just">
              <a:buClr>
                <a:schemeClr val="accent1">
                  <a:lumMod val="75000"/>
                </a:schemeClr>
              </a:buClr>
              <a:buFont typeface="Wingdings" pitchFamily="2" charset="2"/>
              <a:buChar char="Ø"/>
              <a:defRPr/>
            </a:pPr>
            <a:r>
              <a:rPr lang="en-IN" sz="2000" b="1" dirty="0">
                <a:solidFill>
                  <a:schemeClr val="accent1">
                    <a:lumMod val="75000"/>
                  </a:schemeClr>
                </a:solidFill>
              </a:rPr>
              <a:t> </a:t>
            </a:r>
            <a:r>
              <a:rPr lang="en-IN" sz="2000" dirty="0"/>
              <a:t>In a reverse-biased junction, the minority-carriers drift across the depletion region. On their way across this region, they occasionally have collisions with atoms in the lattice.</a:t>
            </a:r>
          </a:p>
          <a:p>
            <a:pPr lvl="1" algn="just">
              <a:buClr>
                <a:schemeClr val="accent1">
                  <a:lumMod val="75000"/>
                </a:schemeClr>
              </a:buClr>
              <a:buFont typeface="Wingdings" pitchFamily="2" charset="2"/>
              <a:buChar char="Ø"/>
              <a:defRPr/>
            </a:pPr>
            <a:r>
              <a:rPr lang="en-IN" sz="2000" dirty="0"/>
              <a:t> With a large enough field, a carrier drifting across the depletion region is accelerated to the point where it has enough energy to knock a valance electron free from its host atom during a collision.</a:t>
            </a:r>
          </a:p>
          <a:p>
            <a:pPr lvl="1" algn="just">
              <a:buClr>
                <a:schemeClr val="accent1">
                  <a:lumMod val="75000"/>
                </a:schemeClr>
              </a:buClr>
              <a:buFont typeface="Wingdings" pitchFamily="2" charset="2"/>
              <a:buChar char="Ø"/>
              <a:defRPr/>
            </a:pPr>
            <a:r>
              <a:rPr lang="en-IN" sz="2000" dirty="0"/>
              <a:t> The field then separates the electron and hole of this newly created EHP and we now have three mobile carriers instead of one. This process is called avalanche multiplication.</a:t>
            </a:r>
          </a:p>
          <a:p>
            <a:pPr lvl="1" algn="just">
              <a:buClr>
                <a:schemeClr val="accent1">
                  <a:lumMod val="75000"/>
                </a:schemeClr>
              </a:buClr>
              <a:buFont typeface="Wingdings" pitchFamily="2" charset="2"/>
              <a:buChar char="Ø"/>
              <a:defRPr/>
            </a:pPr>
            <a:r>
              <a:rPr lang="en-IN" sz="2000" dirty="0"/>
              <a:t> The multiplication can become quite large if the carriers generated by this collision also acquire to create more carriers, thereby initiating a chain reaction.</a:t>
            </a:r>
          </a:p>
          <a:p>
            <a:pPr lvl="1" algn="just">
              <a:buClr>
                <a:schemeClr val="accent1">
                  <a:lumMod val="75000"/>
                </a:schemeClr>
              </a:buClr>
              <a:buFont typeface="Wingdings" pitchFamily="2" charset="2"/>
              <a:buChar char="Ø"/>
              <a:defRPr/>
            </a:pPr>
            <a:r>
              <a:rPr lang="en-IN" sz="2000" dirty="0"/>
              <a:t> Once the process starts, the number of multiplication that can occur from a single collision increases rapidly with further increase in the reverse-bias, so the terminal current grows rapidly, and we say that the junction breaks down. This is called </a:t>
            </a:r>
            <a:r>
              <a:rPr lang="en-IN" sz="2000" i="1" dirty="0"/>
              <a:t>avalanche breakdown.</a:t>
            </a:r>
            <a:endParaRPr lang="en-IN" sz="2000" dirty="0">
              <a:solidFill>
                <a:schemeClr val="accent1">
                  <a:lumMod val="75000"/>
                </a:schemeClr>
              </a:solidFill>
            </a:endParaRPr>
          </a:p>
        </p:txBody>
      </p:sp>
    </p:spTree>
    <p:extLst>
      <p:ext uri="{BB962C8B-B14F-4D97-AF65-F5344CB8AC3E}">
        <p14:creationId xmlns:p14="http://schemas.microsoft.com/office/powerpoint/2010/main" val="141567799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71500" y="1214438"/>
            <a:ext cx="8143875" cy="158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2403" name="Rectangle 2"/>
          <p:cNvSpPr>
            <a:spLocks noChangeArrowheads="1"/>
          </p:cNvSpPr>
          <p:nvPr/>
        </p:nvSpPr>
        <p:spPr bwMode="auto">
          <a:xfrm>
            <a:off x="2000250" y="220663"/>
            <a:ext cx="57975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sz="4000" b="1">
                <a:solidFill>
                  <a:srgbClr val="0000CC"/>
                </a:solidFill>
              </a:rPr>
              <a:t>BREAKDOWN REGION</a:t>
            </a:r>
          </a:p>
        </p:txBody>
      </p:sp>
      <p:pic>
        <p:nvPicPr>
          <p:cNvPr id="10240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 y="2571750"/>
            <a:ext cx="4000500" cy="30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285750" y="5929313"/>
            <a:ext cx="3286125" cy="646112"/>
          </a:xfrm>
          <a:prstGeom prst="rect">
            <a:avLst/>
          </a:prstGeom>
        </p:spPr>
        <p:txBody>
          <a:bodyPr>
            <a:spAutoFit/>
          </a:bodyPr>
          <a:lstStyle/>
          <a:p>
            <a:pPr algn="ctr">
              <a:defRPr/>
            </a:pPr>
            <a:r>
              <a:rPr lang="en-IN" b="1" dirty="0">
                <a:solidFill>
                  <a:schemeClr val="accent1">
                    <a:lumMod val="75000"/>
                  </a:schemeClr>
                </a:solidFill>
              </a:rPr>
              <a:t>Avalanche breakdown in low doped semiconductor</a:t>
            </a:r>
          </a:p>
        </p:txBody>
      </p:sp>
      <p:sp>
        <p:nvSpPr>
          <p:cNvPr id="6" name="Rectangle 5"/>
          <p:cNvSpPr/>
          <p:nvPr/>
        </p:nvSpPr>
        <p:spPr>
          <a:xfrm>
            <a:off x="285750" y="1285875"/>
            <a:ext cx="8358188" cy="923925"/>
          </a:xfrm>
          <a:prstGeom prst="rect">
            <a:avLst/>
          </a:prstGeom>
        </p:spPr>
        <p:txBody>
          <a:bodyPr>
            <a:spAutoFit/>
          </a:bodyPr>
          <a:lstStyle/>
          <a:p>
            <a:pPr algn="just">
              <a:buClr>
                <a:schemeClr val="accent1">
                  <a:lumMod val="75000"/>
                </a:schemeClr>
              </a:buClr>
              <a:buFont typeface="Wingdings" pitchFamily="2" charset="2"/>
              <a:buChar char="v"/>
              <a:defRPr/>
            </a:pPr>
            <a:r>
              <a:rPr lang="en-IN" dirty="0"/>
              <a:t>A single such event results in multiplication of carriers; the original electron as well as the secondary electron are swept to the </a:t>
            </a:r>
            <a:r>
              <a:rPr lang="en-IN" i="1" dirty="0"/>
              <a:t>n-type semiconductor, while, </a:t>
            </a:r>
            <a:r>
              <a:rPr lang="en-IN" dirty="0"/>
              <a:t>the generated hole is swept to the </a:t>
            </a:r>
            <a:r>
              <a:rPr lang="en-IN" i="1" dirty="0"/>
              <a:t>p-type semiconductors.</a:t>
            </a:r>
            <a:endParaRPr lang="en-IN" dirty="0"/>
          </a:p>
        </p:txBody>
      </p:sp>
      <p:pic>
        <p:nvPicPr>
          <p:cNvPr id="1024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3375" y="2643188"/>
            <a:ext cx="4576763" cy="292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3714750" y="5857875"/>
            <a:ext cx="4572000" cy="646113"/>
          </a:xfrm>
          <a:prstGeom prst="rect">
            <a:avLst/>
          </a:prstGeom>
        </p:spPr>
        <p:txBody>
          <a:bodyPr>
            <a:spAutoFit/>
          </a:bodyPr>
          <a:lstStyle/>
          <a:p>
            <a:pPr algn="ctr">
              <a:defRPr/>
            </a:pPr>
            <a:r>
              <a:rPr lang="en-IN" b="1" dirty="0">
                <a:solidFill>
                  <a:schemeClr val="accent1">
                    <a:lumMod val="75000"/>
                  </a:schemeClr>
                </a:solidFill>
              </a:rPr>
              <a:t>Carrier multiplications in the depletion region due to impact ionization</a:t>
            </a:r>
          </a:p>
        </p:txBody>
      </p:sp>
    </p:spTree>
    <p:extLst>
      <p:ext uri="{BB962C8B-B14F-4D97-AF65-F5344CB8AC3E}">
        <p14:creationId xmlns:p14="http://schemas.microsoft.com/office/powerpoint/2010/main" val="305429575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solidFill>
            <a:srgbClr val="009999"/>
          </a:solidFill>
        </p:spPr>
        <p:txBody>
          <a:bodyPr/>
          <a:lstStyle/>
          <a:p>
            <a:pPr eaLnBrk="1" hangingPunct="1"/>
            <a:r>
              <a:rPr lang="en-US" smtClean="0"/>
              <a:t>Breakdown region</a:t>
            </a:r>
          </a:p>
        </p:txBody>
      </p:sp>
      <p:sp>
        <p:nvSpPr>
          <p:cNvPr id="103427" name="Rectangle 3"/>
          <p:cNvSpPr>
            <a:spLocks noGrp="1" noChangeArrowheads="1"/>
          </p:cNvSpPr>
          <p:nvPr>
            <p:ph idx="1"/>
          </p:nvPr>
        </p:nvSpPr>
        <p:spPr/>
        <p:txBody>
          <a:bodyPr/>
          <a:lstStyle/>
          <a:p>
            <a:pPr eaLnBrk="1" hangingPunct="1">
              <a:lnSpc>
                <a:spcPct val="90000"/>
              </a:lnSpc>
            </a:pPr>
            <a:endParaRPr lang="en-US" sz="4000" smtClean="0"/>
          </a:p>
          <a:p>
            <a:pPr eaLnBrk="1" hangingPunct="1">
              <a:lnSpc>
                <a:spcPct val="90000"/>
              </a:lnSpc>
            </a:pPr>
            <a:r>
              <a:rPr lang="en-US" sz="3600" i="1" smtClean="0"/>
              <a:t>If a pn junction breaks down with Vz &lt; 5 V, the breakdown mechanism is usually the zener effect. Avalanche breakdown occurs when Vz &gt; 7 V.</a:t>
            </a:r>
            <a:r>
              <a:rPr lang="en-US" sz="4000" smtClean="0"/>
              <a:t> </a:t>
            </a:r>
          </a:p>
        </p:txBody>
      </p:sp>
    </p:spTree>
    <p:extLst>
      <p:ext uri="{BB962C8B-B14F-4D97-AF65-F5344CB8AC3E}">
        <p14:creationId xmlns:p14="http://schemas.microsoft.com/office/powerpoint/2010/main" val="334910288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650" y="2781300"/>
            <a:ext cx="7772400" cy="1362075"/>
          </a:xfrm>
        </p:spPr>
        <p:txBody>
          <a:bodyPr/>
          <a:lstStyle/>
          <a:p>
            <a:pPr eaLnBrk="1" hangingPunct="1">
              <a:defRPr/>
            </a:pPr>
            <a:r>
              <a:rPr lang="en-GB" dirty="0" smtClean="0"/>
              <a:t>EXPLAINING PN JUNCTION FORMATION WITH THE ENERGY BAND DIAGRAM</a:t>
            </a:r>
            <a:endParaRPr lang="en-GB" dirty="0"/>
          </a:p>
        </p:txBody>
      </p:sp>
      <p:sp>
        <p:nvSpPr>
          <p:cNvPr id="3" name="Text Placeholder 2"/>
          <p:cNvSpPr>
            <a:spLocks noGrp="1"/>
          </p:cNvSpPr>
          <p:nvPr>
            <p:ph type="body" idx="1"/>
          </p:nvPr>
        </p:nvSpPr>
        <p:spPr>
          <a:xfrm>
            <a:off x="827088" y="1268413"/>
            <a:ext cx="7772400" cy="1500187"/>
          </a:xfrm>
        </p:spPr>
        <p:txBody>
          <a:bodyPr/>
          <a:lstStyle/>
          <a:p>
            <a:pPr eaLnBrk="1" hangingPunct="1">
              <a:buFont typeface="Arial" charset="0"/>
              <a:buNone/>
              <a:defRPr/>
            </a:pPr>
            <a:endParaRPr lang="en-GB" dirty="0"/>
          </a:p>
        </p:txBody>
      </p:sp>
    </p:spTree>
    <p:extLst>
      <p:ext uri="{BB962C8B-B14F-4D97-AF65-F5344CB8AC3E}">
        <p14:creationId xmlns:p14="http://schemas.microsoft.com/office/powerpoint/2010/main" val="184457805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4"/>
          <p:cNvSpPr>
            <a:spLocks noGrp="1" noChangeArrowheads="1"/>
          </p:cNvSpPr>
          <p:nvPr>
            <p:ph type="title"/>
          </p:nvPr>
        </p:nvSpPr>
        <p:spPr>
          <a:solidFill>
            <a:srgbClr val="009999"/>
          </a:solidFill>
        </p:spPr>
        <p:txBody>
          <a:bodyPr/>
          <a:lstStyle/>
          <a:p>
            <a:pPr eaLnBrk="1" hangingPunct="1"/>
            <a:r>
              <a:rPr lang="en-US" smtClean="0"/>
              <a:t>PN junction formation</a:t>
            </a:r>
          </a:p>
        </p:txBody>
      </p:sp>
      <p:grpSp>
        <p:nvGrpSpPr>
          <p:cNvPr id="106499" name="Group 5"/>
          <p:cNvGrpSpPr>
            <a:grpSpLocks/>
          </p:cNvGrpSpPr>
          <p:nvPr/>
        </p:nvGrpSpPr>
        <p:grpSpPr bwMode="auto">
          <a:xfrm>
            <a:off x="1600200" y="2057400"/>
            <a:ext cx="5562600" cy="2743200"/>
            <a:chOff x="1104" y="2255"/>
            <a:chExt cx="2538" cy="915"/>
          </a:xfrm>
        </p:grpSpPr>
        <p:pic>
          <p:nvPicPr>
            <p:cNvPr id="106501" name="Picture 6" descr="ps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 y="2255"/>
              <a:ext cx="1332" cy="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2" name="Picture 7" descr="nsem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0" y="2256"/>
              <a:ext cx="1242" cy="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6500" name="Text Box 8"/>
          <p:cNvSpPr txBox="1">
            <a:spLocks noChangeArrowheads="1"/>
          </p:cNvSpPr>
          <p:nvPr/>
        </p:nvSpPr>
        <p:spPr bwMode="auto">
          <a:xfrm>
            <a:off x="1600200" y="5257800"/>
            <a:ext cx="6248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sz="2000">
                <a:latin typeface="Calibri" panose="020F0502020204030204" pitchFamily="34" charset="0"/>
              </a:rPr>
              <a:t>The Fermi energy in a p-type and n-type semiconductor before they are brought together to form a p-n junction</a:t>
            </a:r>
          </a:p>
        </p:txBody>
      </p:sp>
    </p:spTree>
    <p:extLst>
      <p:ext uri="{BB962C8B-B14F-4D97-AF65-F5344CB8AC3E}">
        <p14:creationId xmlns:p14="http://schemas.microsoft.com/office/powerpoint/2010/main" val="398452000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6"/>
          <p:cNvSpPr>
            <a:spLocks noGrp="1" noChangeArrowheads="1"/>
          </p:cNvSpPr>
          <p:nvPr>
            <p:ph type="title"/>
          </p:nvPr>
        </p:nvSpPr>
        <p:spPr>
          <a:solidFill>
            <a:srgbClr val="009999"/>
          </a:solidFill>
        </p:spPr>
        <p:txBody>
          <a:bodyPr/>
          <a:lstStyle/>
          <a:p>
            <a:pPr eaLnBrk="1" hangingPunct="1"/>
            <a:r>
              <a:rPr lang="en-US" smtClean="0"/>
              <a:t>PN junction formation</a:t>
            </a:r>
          </a:p>
        </p:txBody>
      </p:sp>
      <p:pic>
        <p:nvPicPr>
          <p:cNvPr id="107523" name="Picture 9" descr="bias8000"/>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62000" y="1905000"/>
            <a:ext cx="7391400" cy="3135313"/>
          </a:xfrm>
          <a:noFill/>
        </p:spPr>
      </p:pic>
      <p:sp>
        <p:nvSpPr>
          <p:cNvPr id="107524" name="Text Box 11"/>
          <p:cNvSpPr txBox="1">
            <a:spLocks noChangeArrowheads="1"/>
          </p:cNvSpPr>
          <p:nvPr/>
        </p:nvSpPr>
        <p:spPr bwMode="auto">
          <a:xfrm>
            <a:off x="1116013" y="5486400"/>
            <a:ext cx="69611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b="1">
                <a:latin typeface="Calibri" panose="020F0502020204030204" pitchFamily="34" charset="0"/>
              </a:rPr>
              <a:t>The Fermi energy has the same value throughout a system in equilibrium – in the absence of external potentials and in thermodynamic equilibrium, there is no net flow of charge or energy across the boundary between two materials.]</a:t>
            </a:r>
            <a:r>
              <a:rPr lang="en-US">
                <a:latin typeface="Calibri" panose="020F0502020204030204" pitchFamily="34" charset="0"/>
              </a:rPr>
              <a:t> </a:t>
            </a:r>
          </a:p>
        </p:txBody>
      </p:sp>
    </p:spTree>
    <p:extLst>
      <p:ext uri="{BB962C8B-B14F-4D97-AF65-F5344CB8AC3E}">
        <p14:creationId xmlns:p14="http://schemas.microsoft.com/office/powerpoint/2010/main" val="352163994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9"/>
          <p:cNvSpPr>
            <a:spLocks noGrp="1" noChangeArrowheads="1"/>
          </p:cNvSpPr>
          <p:nvPr>
            <p:ph type="title"/>
          </p:nvPr>
        </p:nvSpPr>
        <p:spPr>
          <a:solidFill>
            <a:srgbClr val="009999"/>
          </a:solidFill>
        </p:spPr>
        <p:txBody>
          <a:bodyPr/>
          <a:lstStyle/>
          <a:p>
            <a:pPr eaLnBrk="1" hangingPunct="1"/>
            <a:r>
              <a:rPr lang="en-US" smtClean="0"/>
              <a:t>PN junction formation</a:t>
            </a:r>
          </a:p>
        </p:txBody>
      </p:sp>
      <p:grpSp>
        <p:nvGrpSpPr>
          <p:cNvPr id="108547" name="Group 11"/>
          <p:cNvGrpSpPr>
            <a:grpSpLocks/>
          </p:cNvGrpSpPr>
          <p:nvPr/>
        </p:nvGrpSpPr>
        <p:grpSpPr bwMode="auto">
          <a:xfrm>
            <a:off x="166688" y="2263775"/>
            <a:ext cx="8367712" cy="2917825"/>
            <a:chOff x="105" y="1495"/>
            <a:chExt cx="5271" cy="1838"/>
          </a:xfrm>
        </p:grpSpPr>
        <p:pic>
          <p:nvPicPr>
            <p:cNvPr id="108555" name="Picture 5" descr="pn_100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 y="1680"/>
              <a:ext cx="2967" cy="1524"/>
            </a:xfrm>
            <a:prstGeom prst="rect">
              <a:avLst/>
            </a:prstGeom>
            <a:noFill/>
            <a:ln w="9525" cap="rnd">
              <a:solidFill>
                <a:srgbClr val="000000"/>
              </a:solidFill>
              <a:prstDash val="sysDot"/>
              <a:miter lim="800000"/>
              <a:headEnd/>
              <a:tailEnd/>
            </a:ln>
            <a:extLst>
              <a:ext uri="{909E8E84-426E-40DD-AFC4-6F175D3DCCD1}">
                <a14:hiddenFill xmlns:a14="http://schemas.microsoft.com/office/drawing/2010/main">
                  <a:solidFill>
                    <a:srgbClr val="FFFFFF"/>
                  </a:solidFill>
                </a14:hiddenFill>
              </a:ext>
            </a:extLst>
          </p:spPr>
        </p:pic>
        <p:pic>
          <p:nvPicPr>
            <p:cNvPr id="108556" name="Picture 8" descr="p-n_00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2" y="1495"/>
              <a:ext cx="2304" cy="1838"/>
            </a:xfrm>
            <a:prstGeom prst="rect">
              <a:avLst/>
            </a:prstGeom>
            <a:noFill/>
            <a:ln w="9525" cap="rnd">
              <a:solidFill>
                <a:srgbClr val="000000"/>
              </a:solidFill>
              <a:prstDash val="sysDot"/>
              <a:miter lim="800000"/>
              <a:headEnd/>
              <a:tailEnd/>
            </a:ln>
            <a:extLst>
              <a:ext uri="{909E8E84-426E-40DD-AFC4-6F175D3DCCD1}">
                <a14:hiddenFill xmlns:a14="http://schemas.microsoft.com/office/drawing/2010/main">
                  <a:solidFill>
                    <a:srgbClr val="FFFFFF"/>
                  </a:solidFill>
                </a14:hiddenFill>
              </a:ext>
            </a:extLst>
          </p:spPr>
        </p:pic>
      </p:grpSp>
      <p:sp>
        <p:nvSpPr>
          <p:cNvPr id="108548" name="Text Box 12"/>
          <p:cNvSpPr txBox="1">
            <a:spLocks noChangeArrowheads="1"/>
          </p:cNvSpPr>
          <p:nvPr/>
        </p:nvSpPr>
        <p:spPr bwMode="auto">
          <a:xfrm>
            <a:off x="2971800" y="57150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atin typeface="Calibri" panose="020F0502020204030204" pitchFamily="34" charset="0"/>
            </a:endParaRPr>
          </a:p>
        </p:txBody>
      </p:sp>
      <p:sp>
        <p:nvSpPr>
          <p:cNvPr id="108549" name="Text Box 13"/>
          <p:cNvSpPr txBox="1">
            <a:spLocks noChangeArrowheads="1"/>
          </p:cNvSpPr>
          <p:nvPr/>
        </p:nvSpPr>
        <p:spPr bwMode="auto">
          <a:xfrm>
            <a:off x="1676400" y="5638800"/>
            <a:ext cx="6248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b="1">
                <a:latin typeface="Calibri" panose="020F0502020204030204" pitchFamily="34" charset="0"/>
              </a:rPr>
              <a:t>The junction potential Vo is what brings the Fermi energies to the same level.</a:t>
            </a:r>
          </a:p>
        </p:txBody>
      </p:sp>
      <p:grpSp>
        <p:nvGrpSpPr>
          <p:cNvPr id="108550" name="Group 18"/>
          <p:cNvGrpSpPr>
            <a:grpSpLocks/>
          </p:cNvGrpSpPr>
          <p:nvPr/>
        </p:nvGrpSpPr>
        <p:grpSpPr bwMode="auto">
          <a:xfrm>
            <a:off x="4800600" y="1981200"/>
            <a:ext cx="3886200" cy="1816100"/>
            <a:chOff x="3024" y="1248"/>
            <a:chExt cx="2448" cy="1144"/>
          </a:xfrm>
        </p:grpSpPr>
        <p:sp>
          <p:nvSpPr>
            <p:cNvPr id="108551" name="Line 14"/>
            <p:cNvSpPr>
              <a:spLocks noChangeShapeType="1"/>
            </p:cNvSpPr>
            <p:nvPr/>
          </p:nvSpPr>
          <p:spPr bwMode="auto">
            <a:xfrm>
              <a:off x="3168" y="2392"/>
              <a:ext cx="2208"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08552" name="Text Box 15"/>
            <p:cNvSpPr txBox="1">
              <a:spLocks noChangeArrowheads="1"/>
            </p:cNvSpPr>
            <p:nvPr/>
          </p:nvSpPr>
          <p:spPr bwMode="auto">
            <a:xfrm>
              <a:off x="4704" y="1248"/>
              <a:ext cx="768"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sz="1400" b="1">
                  <a:latin typeface="Calibri" panose="020F0502020204030204" pitchFamily="34" charset="0"/>
                </a:rPr>
                <a:t>Fermi energy</a:t>
              </a:r>
            </a:p>
          </p:txBody>
        </p:sp>
        <p:sp>
          <p:nvSpPr>
            <p:cNvPr id="108553" name="Line 16"/>
            <p:cNvSpPr>
              <a:spLocks noChangeShapeType="1"/>
            </p:cNvSpPr>
            <p:nvPr/>
          </p:nvSpPr>
          <p:spPr bwMode="auto">
            <a:xfrm>
              <a:off x="4944" y="1536"/>
              <a:ext cx="0" cy="81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8554" name="Text Box 17"/>
            <p:cNvSpPr txBox="1">
              <a:spLocks noChangeArrowheads="1"/>
            </p:cNvSpPr>
            <p:nvPr/>
          </p:nvSpPr>
          <p:spPr bwMode="auto">
            <a:xfrm>
              <a:off x="3024" y="1968"/>
              <a:ext cx="432" cy="23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b="1">
                  <a:latin typeface="Calibri" panose="020F0502020204030204" pitchFamily="34" charset="0"/>
                </a:rPr>
                <a:t>eVo</a:t>
              </a:r>
            </a:p>
          </p:txBody>
        </p:sp>
      </p:grpSp>
    </p:spTree>
    <p:extLst>
      <p:ext uri="{BB962C8B-B14F-4D97-AF65-F5344CB8AC3E}">
        <p14:creationId xmlns:p14="http://schemas.microsoft.com/office/powerpoint/2010/main" val="308082239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6"/>
          <p:cNvSpPr>
            <a:spLocks noGrp="1" noChangeArrowheads="1"/>
          </p:cNvSpPr>
          <p:nvPr>
            <p:ph type="title"/>
          </p:nvPr>
        </p:nvSpPr>
        <p:spPr>
          <a:solidFill>
            <a:srgbClr val="009999"/>
          </a:solidFill>
        </p:spPr>
        <p:txBody>
          <a:bodyPr/>
          <a:lstStyle/>
          <a:p>
            <a:pPr eaLnBrk="1" hangingPunct="1"/>
            <a:r>
              <a:rPr lang="en-US" smtClean="0"/>
              <a:t>Forward bias</a:t>
            </a:r>
          </a:p>
        </p:txBody>
      </p:sp>
      <p:pic>
        <p:nvPicPr>
          <p:cNvPr id="109571" name="Picture 5" descr="bias1300"/>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43000" y="1524000"/>
            <a:ext cx="7010400" cy="3389313"/>
          </a:xfrm>
          <a:noFill/>
        </p:spPr>
      </p:pic>
      <p:sp>
        <p:nvSpPr>
          <p:cNvPr id="109572" name="Text Box 8"/>
          <p:cNvSpPr txBox="1">
            <a:spLocks noChangeArrowheads="1"/>
          </p:cNvSpPr>
          <p:nvPr/>
        </p:nvSpPr>
        <p:spPr bwMode="auto">
          <a:xfrm>
            <a:off x="1447800" y="5257800"/>
            <a:ext cx="693420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sz="1600" b="1">
                <a:latin typeface="Calibri" panose="020F0502020204030204" pitchFamily="34" charset="0"/>
              </a:rPr>
              <a:t>When an external potential, V</a:t>
            </a:r>
            <a:r>
              <a:rPr lang="en-US" sz="1600" b="1" baseline="-25000">
                <a:latin typeface="Calibri" panose="020F0502020204030204" pitchFamily="34" charset="0"/>
              </a:rPr>
              <a:t>ext</a:t>
            </a:r>
            <a:r>
              <a:rPr lang="en-US" sz="1600" b="1">
                <a:latin typeface="Calibri" panose="020F0502020204030204" pitchFamily="34" charset="0"/>
              </a:rPr>
              <a:t>, is applied across a pn junction, the junction is said to be biased. In that case there can be a net flow of charge and energy and the Fermi energies no longer need be the same, </a:t>
            </a:r>
          </a:p>
        </p:txBody>
      </p:sp>
    </p:spTree>
    <p:extLst>
      <p:ext uri="{BB962C8B-B14F-4D97-AF65-F5344CB8AC3E}">
        <p14:creationId xmlns:p14="http://schemas.microsoft.com/office/powerpoint/2010/main" val="315721815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8"/>
          <p:cNvSpPr>
            <a:spLocks noGrp="1" noChangeArrowheads="1"/>
          </p:cNvSpPr>
          <p:nvPr>
            <p:ph type="title"/>
          </p:nvPr>
        </p:nvSpPr>
        <p:spPr>
          <a:solidFill>
            <a:srgbClr val="009999"/>
          </a:solidFill>
        </p:spPr>
        <p:txBody>
          <a:bodyPr/>
          <a:lstStyle/>
          <a:p>
            <a:pPr eaLnBrk="1" hangingPunct="1"/>
            <a:r>
              <a:rPr lang="en-US" smtClean="0"/>
              <a:t>Forward bias</a:t>
            </a:r>
          </a:p>
        </p:txBody>
      </p:sp>
      <p:sp>
        <p:nvSpPr>
          <p:cNvPr id="110595" name="Text Box 18"/>
          <p:cNvSpPr txBox="1">
            <a:spLocks noChangeArrowheads="1"/>
          </p:cNvSpPr>
          <p:nvPr/>
        </p:nvSpPr>
        <p:spPr bwMode="auto">
          <a:xfrm>
            <a:off x="762000" y="5562600"/>
            <a:ext cx="75438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b="1">
                <a:latin typeface="Calibri" panose="020F0502020204030204" pitchFamily="34" charset="0"/>
              </a:rPr>
              <a:t>Contact potential is reduced from |Vo| to |Vo| - |Vext|. In that case there can be a net flow of charge and energy and the Fermi energies no longer need be the same, </a:t>
            </a:r>
          </a:p>
        </p:txBody>
      </p:sp>
      <p:sp>
        <p:nvSpPr>
          <p:cNvPr id="110596" name="Line 21"/>
          <p:cNvSpPr>
            <a:spLocks noChangeShapeType="1"/>
          </p:cNvSpPr>
          <p:nvPr/>
        </p:nvSpPr>
        <p:spPr bwMode="auto">
          <a:xfrm>
            <a:off x="685800" y="3276600"/>
            <a:ext cx="35052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10597" name="Group 28"/>
          <p:cNvGrpSpPr>
            <a:grpSpLocks/>
          </p:cNvGrpSpPr>
          <p:nvPr/>
        </p:nvGrpSpPr>
        <p:grpSpPr bwMode="auto">
          <a:xfrm>
            <a:off x="304800" y="1663700"/>
            <a:ext cx="8153400" cy="3656013"/>
            <a:chOff x="192" y="1048"/>
            <a:chExt cx="5136" cy="2303"/>
          </a:xfrm>
        </p:grpSpPr>
        <p:grpSp>
          <p:nvGrpSpPr>
            <p:cNvPr id="110598" name="Group 26"/>
            <p:cNvGrpSpPr>
              <a:grpSpLocks/>
            </p:cNvGrpSpPr>
            <p:nvPr/>
          </p:nvGrpSpPr>
          <p:grpSpPr bwMode="auto">
            <a:xfrm>
              <a:off x="192" y="1048"/>
              <a:ext cx="5136" cy="2072"/>
              <a:chOff x="192" y="1048"/>
              <a:chExt cx="5136" cy="2072"/>
            </a:xfrm>
          </p:grpSpPr>
          <p:pic>
            <p:nvPicPr>
              <p:cNvPr id="110600" name="Picture 5" descr="p-n_pl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 y="1252"/>
                <a:ext cx="2400" cy="1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0601" name="Group 24"/>
              <p:cNvGrpSpPr>
                <a:grpSpLocks/>
              </p:cNvGrpSpPr>
              <p:nvPr/>
            </p:nvGrpSpPr>
            <p:grpSpPr bwMode="auto">
              <a:xfrm>
                <a:off x="192" y="1048"/>
                <a:ext cx="4720" cy="1933"/>
                <a:chOff x="176" y="1048"/>
                <a:chExt cx="4720" cy="1933"/>
              </a:xfrm>
            </p:grpSpPr>
            <p:pic>
              <p:nvPicPr>
                <p:cNvPr id="110603" name="Picture 7" descr="p-n_00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 y="1104"/>
                  <a:ext cx="2352" cy="1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604" name="Text Box 19"/>
                <p:cNvSpPr txBox="1">
                  <a:spLocks noChangeArrowheads="1"/>
                </p:cNvSpPr>
                <p:nvPr/>
              </p:nvSpPr>
              <p:spPr bwMode="auto">
                <a:xfrm>
                  <a:off x="3904" y="1048"/>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b="1">
                      <a:latin typeface="Calibri" panose="020F0502020204030204" pitchFamily="34" charset="0"/>
                    </a:rPr>
                    <a:t>Vext</a:t>
                  </a:r>
                </a:p>
              </p:txBody>
            </p:sp>
            <p:sp>
              <p:nvSpPr>
                <p:cNvPr id="110605" name="Text Box 20"/>
                <p:cNvSpPr txBox="1">
                  <a:spLocks noChangeArrowheads="1"/>
                </p:cNvSpPr>
                <p:nvPr/>
              </p:nvSpPr>
              <p:spPr bwMode="auto">
                <a:xfrm>
                  <a:off x="176" y="1680"/>
                  <a:ext cx="480" cy="23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b="1">
                      <a:latin typeface="Calibri" panose="020F0502020204030204" pitchFamily="34" charset="0"/>
                    </a:rPr>
                    <a:t>Vo</a:t>
                  </a:r>
                </a:p>
              </p:txBody>
            </p:sp>
            <p:sp>
              <p:nvSpPr>
                <p:cNvPr id="110606" name="Line 22"/>
                <p:cNvSpPr>
                  <a:spLocks noChangeShapeType="1"/>
                </p:cNvSpPr>
                <p:nvPr/>
              </p:nvSpPr>
              <p:spPr bwMode="auto">
                <a:xfrm>
                  <a:off x="3392" y="2352"/>
                  <a:ext cx="720" cy="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10607" name="Line 23"/>
                <p:cNvSpPr>
                  <a:spLocks noChangeShapeType="1"/>
                </p:cNvSpPr>
                <p:nvPr/>
              </p:nvSpPr>
              <p:spPr bwMode="auto">
                <a:xfrm>
                  <a:off x="4176" y="2568"/>
                  <a:ext cx="720" cy="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0602" name="Line 25"/>
              <p:cNvSpPr>
                <a:spLocks noChangeShapeType="1"/>
              </p:cNvSpPr>
              <p:nvPr/>
            </p:nvSpPr>
            <p:spPr bwMode="auto">
              <a:xfrm flipV="1">
                <a:off x="2784" y="1104"/>
                <a:ext cx="0" cy="1824"/>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110599" name="Text Box 27"/>
            <p:cNvSpPr txBox="1">
              <a:spLocks noChangeArrowheads="1"/>
            </p:cNvSpPr>
            <p:nvPr/>
          </p:nvSpPr>
          <p:spPr bwMode="auto">
            <a:xfrm>
              <a:off x="3360" y="3120"/>
              <a:ext cx="19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b="1">
                  <a:latin typeface="Calibri" panose="020F0502020204030204" pitchFamily="34" charset="0"/>
                </a:rPr>
                <a:t>N –type		P-type</a:t>
              </a:r>
            </a:p>
          </p:txBody>
        </p:sp>
      </p:grpSp>
    </p:spTree>
    <p:extLst>
      <p:ext uri="{BB962C8B-B14F-4D97-AF65-F5344CB8AC3E}">
        <p14:creationId xmlns:p14="http://schemas.microsoft.com/office/powerpoint/2010/main" val="203025019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6"/>
          <p:cNvSpPr>
            <a:spLocks noGrp="1" noChangeArrowheads="1"/>
          </p:cNvSpPr>
          <p:nvPr>
            <p:ph type="title"/>
          </p:nvPr>
        </p:nvSpPr>
        <p:spPr>
          <a:solidFill>
            <a:srgbClr val="009999"/>
          </a:solidFill>
        </p:spPr>
        <p:txBody>
          <a:bodyPr/>
          <a:lstStyle/>
          <a:p>
            <a:pPr eaLnBrk="1" hangingPunct="1"/>
            <a:r>
              <a:rPr lang="en-US" smtClean="0"/>
              <a:t>Reverse bias</a:t>
            </a:r>
          </a:p>
        </p:txBody>
      </p:sp>
      <p:pic>
        <p:nvPicPr>
          <p:cNvPr id="111619" name="Picture 5" descr="bias100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295400" y="1600200"/>
            <a:ext cx="6400800" cy="3684588"/>
          </a:xfrm>
          <a:noFill/>
        </p:spPr>
      </p:pic>
      <p:sp>
        <p:nvSpPr>
          <p:cNvPr id="111620" name="Text Box 8"/>
          <p:cNvSpPr txBox="1">
            <a:spLocks noChangeArrowheads="1"/>
          </p:cNvSpPr>
          <p:nvPr/>
        </p:nvSpPr>
        <p:spPr bwMode="auto">
          <a:xfrm>
            <a:off x="762000" y="5638800"/>
            <a:ext cx="80010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b="1">
                <a:latin typeface="Calibri" panose="020F0502020204030204" pitchFamily="34" charset="0"/>
              </a:rPr>
              <a:t>The magnitude of the junction potential is increased from |Vo| to |Vo| + |Vext|. Thus, both electrons from the n-side and holes from the p-side have an even harder time overcoming the additional barrier.</a:t>
            </a:r>
            <a:r>
              <a:rPr lang="en-US">
                <a:latin typeface="Calibri" panose="020F0502020204030204" pitchFamily="34" charset="0"/>
              </a:rPr>
              <a:t> </a:t>
            </a:r>
          </a:p>
        </p:txBody>
      </p:sp>
    </p:spTree>
    <p:extLst>
      <p:ext uri="{BB962C8B-B14F-4D97-AF65-F5344CB8AC3E}">
        <p14:creationId xmlns:p14="http://schemas.microsoft.com/office/powerpoint/2010/main" val="16907498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800" y="609600"/>
            <a:ext cx="6248400" cy="4527649"/>
          </a:xfrm>
        </p:spPr>
      </p:pic>
      <p:sp>
        <p:nvSpPr>
          <p:cNvPr id="4" name="Footer Placeholder 3"/>
          <p:cNvSpPr>
            <a:spLocks noGrp="1"/>
          </p:cNvSpPr>
          <p:nvPr>
            <p:ph type="ftr" sz="quarter" idx="10"/>
          </p:nvPr>
        </p:nvSpPr>
        <p:spPr/>
        <p:txBody>
          <a:bodyPr/>
          <a:lstStyle/>
          <a:p>
            <a:pPr>
              <a:defRPr/>
            </a:pPr>
            <a:r>
              <a:rPr lang="nl-NL" smtClean="0"/>
              <a:t>NJIT ECE-271 Dr. S. Levkov</a:t>
            </a:r>
            <a:endParaRPr lang="en-US" dirty="0"/>
          </a:p>
        </p:txBody>
      </p:sp>
      <p:sp>
        <p:nvSpPr>
          <p:cNvPr id="5" name="Slide Number Placeholder 4"/>
          <p:cNvSpPr>
            <a:spLocks noGrp="1"/>
          </p:cNvSpPr>
          <p:nvPr>
            <p:ph type="sldNum" sz="quarter" idx="11"/>
          </p:nvPr>
        </p:nvSpPr>
        <p:spPr/>
        <p:txBody>
          <a:bodyPr/>
          <a:lstStyle/>
          <a:p>
            <a:pPr>
              <a:defRPr/>
            </a:pPr>
            <a:r>
              <a:rPr lang="en-US" smtClean="0"/>
              <a:t> </a:t>
            </a:r>
            <a:r>
              <a:rPr lang="en-US" b="1" smtClean="0"/>
              <a:t>Chap 2 - </a:t>
            </a:r>
            <a:fld id="{1657F6E2-1B61-425E-A0FF-A3723C4045EF}" type="slidenum">
              <a:rPr lang="en-US" b="1" smtClean="0"/>
              <a:pPr>
                <a:defRPr/>
              </a:pPr>
              <a:t>12</a:t>
            </a:fld>
            <a:endParaRPr lang="en-US" b="1"/>
          </a:p>
        </p:txBody>
      </p:sp>
    </p:spTree>
    <p:extLst>
      <p:ext uri="{BB962C8B-B14F-4D97-AF65-F5344CB8AC3E}">
        <p14:creationId xmlns:p14="http://schemas.microsoft.com/office/powerpoint/2010/main" val="20557403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xfrm>
            <a:off x="457200" y="274638"/>
            <a:ext cx="8229600" cy="868362"/>
          </a:xfrm>
          <a:solidFill>
            <a:srgbClr val="009999"/>
          </a:solidFill>
        </p:spPr>
        <p:txBody>
          <a:bodyPr/>
          <a:lstStyle/>
          <a:p>
            <a:pPr eaLnBrk="1" hangingPunct="1"/>
            <a:r>
              <a:rPr lang="en-US" smtClean="0"/>
              <a:t>Reverse bias</a:t>
            </a:r>
          </a:p>
        </p:txBody>
      </p:sp>
      <p:sp>
        <p:nvSpPr>
          <p:cNvPr id="112643" name="Text Box 9"/>
          <p:cNvSpPr txBox="1">
            <a:spLocks noChangeArrowheads="1"/>
          </p:cNvSpPr>
          <p:nvPr/>
        </p:nvSpPr>
        <p:spPr bwMode="auto">
          <a:xfrm>
            <a:off x="304800" y="5638800"/>
            <a:ext cx="87630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b="1">
                <a:latin typeface="Calibri" panose="020F0502020204030204" pitchFamily="34" charset="0"/>
              </a:rPr>
              <a:t>the magnitude of the junction potential is increased from |Vo| to |Vo| + |Vext|. Thus, both electrons from the n-side and holes from the p-side have an even harder time overcoming the additional barrier.</a:t>
            </a:r>
            <a:r>
              <a:rPr lang="en-US">
                <a:latin typeface="Calibri" panose="020F0502020204030204" pitchFamily="34" charset="0"/>
              </a:rPr>
              <a:t> </a:t>
            </a:r>
          </a:p>
        </p:txBody>
      </p:sp>
      <p:grpSp>
        <p:nvGrpSpPr>
          <p:cNvPr id="112644" name="Group 12"/>
          <p:cNvGrpSpPr>
            <a:grpSpLocks/>
          </p:cNvGrpSpPr>
          <p:nvPr/>
        </p:nvGrpSpPr>
        <p:grpSpPr bwMode="auto">
          <a:xfrm>
            <a:off x="152400" y="1524000"/>
            <a:ext cx="8229600" cy="3544888"/>
            <a:chOff x="96" y="960"/>
            <a:chExt cx="5184" cy="2233"/>
          </a:xfrm>
        </p:grpSpPr>
        <p:pic>
          <p:nvPicPr>
            <p:cNvPr id="112649" name="Picture 4" descr="p-n_00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 y="1248"/>
              <a:ext cx="2352" cy="1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50" name="Picture 7" descr="p-n_min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8" y="1248"/>
              <a:ext cx="2352" cy="1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51" name="Text Box 10"/>
            <p:cNvSpPr txBox="1">
              <a:spLocks noChangeArrowheads="1"/>
            </p:cNvSpPr>
            <p:nvPr/>
          </p:nvSpPr>
          <p:spPr bwMode="auto">
            <a:xfrm>
              <a:off x="96" y="1808"/>
              <a:ext cx="480" cy="23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atin typeface="Calibri" panose="020F0502020204030204" pitchFamily="34" charset="0"/>
                </a:rPr>
                <a:t>Vo</a:t>
              </a:r>
            </a:p>
          </p:txBody>
        </p:sp>
        <p:sp>
          <p:nvSpPr>
            <p:cNvPr id="112652" name="Text Box 11"/>
            <p:cNvSpPr txBox="1">
              <a:spLocks noChangeArrowheads="1"/>
            </p:cNvSpPr>
            <p:nvPr/>
          </p:nvSpPr>
          <p:spPr bwMode="auto">
            <a:xfrm>
              <a:off x="3792" y="960"/>
              <a:ext cx="7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b="1">
                  <a:latin typeface="Calibri" panose="020F0502020204030204" pitchFamily="34" charset="0"/>
                </a:rPr>
                <a:t>Vext</a:t>
              </a:r>
            </a:p>
          </p:txBody>
        </p:sp>
      </p:grpSp>
      <p:sp>
        <p:nvSpPr>
          <p:cNvPr id="112645" name="Line 13"/>
          <p:cNvSpPr>
            <a:spLocks noChangeShapeType="1"/>
          </p:cNvSpPr>
          <p:nvPr/>
        </p:nvSpPr>
        <p:spPr bwMode="auto">
          <a:xfrm flipV="1">
            <a:off x="4267200" y="1752600"/>
            <a:ext cx="0" cy="3124200"/>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2646" name="Line 14"/>
          <p:cNvSpPr>
            <a:spLocks noChangeShapeType="1"/>
          </p:cNvSpPr>
          <p:nvPr/>
        </p:nvSpPr>
        <p:spPr bwMode="auto">
          <a:xfrm>
            <a:off x="635000" y="3556000"/>
            <a:ext cx="3352800" cy="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12647" name="Line 15"/>
          <p:cNvSpPr>
            <a:spLocks noChangeShapeType="1"/>
          </p:cNvSpPr>
          <p:nvPr/>
        </p:nvSpPr>
        <p:spPr bwMode="auto">
          <a:xfrm>
            <a:off x="5410200" y="3962400"/>
            <a:ext cx="1066800" cy="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12648" name="Line 16"/>
          <p:cNvSpPr>
            <a:spLocks noChangeShapeType="1"/>
          </p:cNvSpPr>
          <p:nvPr/>
        </p:nvSpPr>
        <p:spPr bwMode="auto">
          <a:xfrm>
            <a:off x="6781800" y="3695700"/>
            <a:ext cx="1066800" cy="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96612140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2" descr="_p-n_Dio"/>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619250"/>
            <a:ext cx="8458200" cy="378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7" name="Text Box 3"/>
          <p:cNvSpPr txBox="1">
            <a:spLocks noChangeArrowheads="1"/>
          </p:cNvSpPr>
          <p:nvPr/>
        </p:nvSpPr>
        <p:spPr bwMode="auto">
          <a:xfrm>
            <a:off x="990600" y="228600"/>
            <a:ext cx="7543800" cy="519113"/>
          </a:xfrm>
          <a:prstGeom prst="rect">
            <a:avLst/>
          </a:prstGeom>
          <a:solidFill>
            <a:srgbClr val="0099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2800">
                <a:latin typeface="Calibri" panose="020F0502020204030204" pitchFamily="34" charset="0"/>
              </a:rPr>
              <a:t>I-V characteristics</a:t>
            </a:r>
          </a:p>
        </p:txBody>
      </p:sp>
    </p:spTree>
    <p:extLst>
      <p:ext uri="{BB962C8B-B14F-4D97-AF65-F5344CB8AC3E}">
        <p14:creationId xmlns:p14="http://schemas.microsoft.com/office/powerpoint/2010/main" val="173867146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2" descr="http://wanda.fiu.edu/teaching/courses/Modern_lab_manual/_images/pn-junction_energ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333375"/>
            <a:ext cx="7527925" cy="601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023915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0075" y="1828800"/>
            <a:ext cx="2338388"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5" name="Rectangle 3"/>
          <p:cNvSpPr>
            <a:spLocks noGrp="1" noChangeArrowheads="1"/>
          </p:cNvSpPr>
          <p:nvPr>
            <p:ph type="title"/>
          </p:nvPr>
        </p:nvSpPr>
        <p:spPr>
          <a:solidFill>
            <a:srgbClr val="FFFF00"/>
          </a:solidFill>
        </p:spPr>
        <p:txBody>
          <a:bodyPr/>
          <a:lstStyle/>
          <a:p>
            <a:pPr eaLnBrk="1" hangingPunct="1"/>
            <a:r>
              <a:rPr lang="en-US" smtClean="0"/>
              <a:t>Questions ?</a:t>
            </a:r>
          </a:p>
        </p:txBody>
      </p:sp>
    </p:spTree>
    <p:extLst>
      <p:ext uri="{BB962C8B-B14F-4D97-AF65-F5344CB8AC3E}">
        <p14:creationId xmlns:p14="http://schemas.microsoft.com/office/powerpoint/2010/main" val="4261809485"/>
      </p:ext>
    </p:extLst>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a:xfrm>
            <a:off x="2286000" y="304800"/>
            <a:ext cx="6400800" cy="1143000"/>
          </a:xfrm>
          <a:solidFill>
            <a:srgbClr val="FF66CC"/>
          </a:solidFill>
        </p:spPr>
        <p:txBody>
          <a:bodyPr rtlCol="0">
            <a:normAutofit/>
          </a:bodyPr>
          <a:lstStyle/>
          <a:p>
            <a:pPr algn="l" eaLnBrk="1" fontAlgn="auto" hangingPunct="1">
              <a:spcAft>
                <a:spcPts val="0"/>
              </a:spcAft>
              <a:defRPr/>
            </a:pPr>
            <a:r>
              <a:rPr lang="en-US" altLang="zh-CN" sz="3600" smtClean="0"/>
              <a:t>Procedure of Forming </a:t>
            </a:r>
            <a:r>
              <a:rPr lang="en-US" altLang="zh-CN" sz="3600" i="1" smtClean="0"/>
              <a:t>pn</a:t>
            </a:r>
            <a:r>
              <a:rPr lang="en-US" altLang="zh-CN" sz="3600" smtClean="0"/>
              <a:t> Junction</a:t>
            </a:r>
          </a:p>
        </p:txBody>
      </p:sp>
      <p:sp>
        <p:nvSpPr>
          <p:cNvPr id="86019" name="Rectangle 4"/>
          <p:cNvSpPr>
            <a:spLocks noGrp="1" noChangeArrowheads="1"/>
          </p:cNvSpPr>
          <p:nvPr>
            <p:ph idx="1"/>
          </p:nvPr>
        </p:nvSpPr>
        <p:spPr/>
        <p:txBody>
          <a:bodyPr/>
          <a:lstStyle/>
          <a:p>
            <a:pPr eaLnBrk="1" hangingPunct="1"/>
            <a:r>
              <a:rPr lang="en-US" altLang="zh-CN" smtClean="0"/>
              <a:t>Space charge region</a:t>
            </a:r>
          </a:p>
          <a:p>
            <a:pPr lvl="1" eaLnBrk="1" hangingPunct="1">
              <a:buClr>
                <a:schemeClr val="accent2"/>
              </a:buClr>
              <a:buFont typeface="Wingdings" panose="05000000000000000000" pitchFamily="2" charset="2"/>
              <a:buChar char="Ø"/>
            </a:pPr>
            <a:r>
              <a:rPr lang="en-US" altLang="zh-CN" sz="2400" smtClean="0"/>
              <a:t>Majority carriers recombining with minority carriers results in the disappearance of majority carriers.</a:t>
            </a:r>
          </a:p>
          <a:p>
            <a:pPr lvl="1" eaLnBrk="1" hangingPunct="1">
              <a:buClr>
                <a:schemeClr val="accent2"/>
              </a:buClr>
              <a:buFont typeface="Wingdings" panose="05000000000000000000" pitchFamily="2" charset="2"/>
              <a:buChar char="Ø"/>
            </a:pPr>
            <a:r>
              <a:rPr lang="en-US" altLang="zh-CN" sz="2400" smtClean="0"/>
              <a:t>Bound charges, which will no longer be neutralized by majority carriers are uncovered.</a:t>
            </a:r>
          </a:p>
          <a:p>
            <a:pPr lvl="1" eaLnBrk="1" hangingPunct="1">
              <a:buClr>
                <a:schemeClr val="accent2"/>
              </a:buClr>
              <a:buFont typeface="Wingdings" panose="05000000000000000000" pitchFamily="2" charset="2"/>
              <a:buChar char="Ø"/>
            </a:pPr>
            <a:r>
              <a:rPr lang="en-US" altLang="zh-CN" sz="2400" smtClean="0"/>
              <a:t>There is a region close to the junction that is depleted of majority carriers and contains uncovered bound charges.</a:t>
            </a:r>
          </a:p>
          <a:p>
            <a:pPr lvl="1" eaLnBrk="1" hangingPunct="1">
              <a:buClr>
                <a:schemeClr val="accent2"/>
              </a:buClr>
              <a:buFont typeface="Wingdings" panose="05000000000000000000" pitchFamily="2" charset="2"/>
              <a:buChar char="Ø"/>
            </a:pPr>
            <a:r>
              <a:rPr lang="en-US" altLang="zh-CN" sz="2400" smtClean="0"/>
              <a:t>This region is called carrier-depletion region or space charge region.</a:t>
            </a:r>
          </a:p>
          <a:p>
            <a:pPr lvl="1" eaLnBrk="1" hangingPunct="1">
              <a:buClr>
                <a:schemeClr val="accent2"/>
              </a:buClr>
              <a:buFont typeface="Wingdings" panose="05000000000000000000" pitchFamily="2" charset="2"/>
              <a:buChar char="Ø"/>
            </a:pPr>
            <a:endParaRPr lang="zh-CN" altLang="en-US" sz="2400" smtClean="0"/>
          </a:p>
        </p:txBody>
      </p:sp>
      <p:sp>
        <p:nvSpPr>
          <p:cNvPr id="6" name="Slide Number Placeholder 5"/>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6510555-F288-4193-9852-70EA5050493F}" type="slidenum">
              <a:rPr lang="zh-CN" altLang="en-US">
                <a:solidFill>
                  <a:srgbClr val="898989"/>
                </a:solidFill>
                <a:latin typeface="Calibri" panose="020F0502020204030204" pitchFamily="34" charset="0"/>
              </a:rPr>
              <a:pPr eaLnBrk="1" hangingPunct="1"/>
              <a:t>124</a:t>
            </a:fld>
            <a:endParaRPr lang="en-US" altLang="zh-CN">
              <a:solidFill>
                <a:srgbClr val="898989"/>
              </a:solidFill>
              <a:latin typeface="Calibri" panose="020F0502020204030204" pitchFamily="34" charset="0"/>
            </a:endParaRPr>
          </a:p>
        </p:txBody>
      </p:sp>
    </p:spTree>
    <p:extLst>
      <p:ext uri="{BB962C8B-B14F-4D97-AF65-F5344CB8AC3E}">
        <p14:creationId xmlns:p14="http://schemas.microsoft.com/office/powerpoint/2010/main" val="210032219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a:xfrm>
            <a:off x="2286000" y="304800"/>
            <a:ext cx="6400800" cy="1143000"/>
          </a:xfrm>
          <a:solidFill>
            <a:srgbClr val="FF66CC"/>
          </a:solidFill>
        </p:spPr>
        <p:txBody>
          <a:bodyPr rtlCol="0">
            <a:normAutofit/>
          </a:bodyPr>
          <a:lstStyle/>
          <a:p>
            <a:pPr algn="l" eaLnBrk="1" fontAlgn="auto" hangingPunct="1">
              <a:spcAft>
                <a:spcPts val="0"/>
              </a:spcAft>
              <a:defRPr/>
            </a:pPr>
            <a:r>
              <a:rPr lang="en-US" altLang="zh-CN" sz="3600" smtClean="0"/>
              <a:t>Procedure of Forming </a:t>
            </a:r>
            <a:r>
              <a:rPr lang="en-US" altLang="zh-CN" sz="3600" i="1" smtClean="0"/>
              <a:t>pn</a:t>
            </a:r>
            <a:r>
              <a:rPr lang="en-US" altLang="zh-CN" sz="3600" smtClean="0"/>
              <a:t> Junction</a:t>
            </a:r>
          </a:p>
        </p:txBody>
      </p:sp>
      <p:sp>
        <p:nvSpPr>
          <p:cNvPr id="87043" name="Rectangle 4"/>
          <p:cNvSpPr>
            <a:spLocks noGrp="1" noChangeArrowheads="1"/>
          </p:cNvSpPr>
          <p:nvPr>
            <p:ph idx="1"/>
          </p:nvPr>
        </p:nvSpPr>
        <p:spPr/>
        <p:txBody>
          <a:bodyPr/>
          <a:lstStyle/>
          <a:p>
            <a:pPr eaLnBrk="1" hangingPunct="1"/>
            <a:r>
              <a:rPr lang="en-US" altLang="zh-CN" sz="2800" smtClean="0"/>
              <a:t>Drift</a:t>
            </a:r>
          </a:p>
          <a:p>
            <a:pPr lvl="1" eaLnBrk="1" hangingPunct="1">
              <a:buClr>
                <a:schemeClr val="accent2"/>
              </a:buClr>
              <a:buFont typeface="Wingdings" panose="05000000000000000000" pitchFamily="2" charset="2"/>
              <a:buChar char="Ø"/>
            </a:pPr>
            <a:r>
              <a:rPr lang="en-US" altLang="zh-CN" sz="2400" smtClean="0"/>
              <a:t>Electric field is established across the space charge region.</a:t>
            </a:r>
          </a:p>
          <a:p>
            <a:pPr lvl="1" eaLnBrk="1" hangingPunct="1">
              <a:buClr>
                <a:schemeClr val="accent2"/>
              </a:buClr>
              <a:buFont typeface="Wingdings" panose="05000000000000000000" pitchFamily="2" charset="2"/>
              <a:buChar char="Ø"/>
            </a:pPr>
            <a:r>
              <a:rPr lang="en-US" altLang="zh-CN" sz="2400" smtClean="0"/>
              <a:t>Direction of electronic field is from n side to p side.</a:t>
            </a:r>
          </a:p>
          <a:p>
            <a:pPr lvl="1" eaLnBrk="1" hangingPunct="1">
              <a:buClr>
                <a:schemeClr val="accent2"/>
              </a:buClr>
              <a:buFont typeface="Wingdings" panose="05000000000000000000" pitchFamily="2" charset="2"/>
              <a:buChar char="Ø"/>
            </a:pPr>
            <a:r>
              <a:rPr lang="en-US" altLang="zh-CN" sz="2400" smtClean="0"/>
              <a:t>It helps minority carriers drift through the junction. The direction of drift current is from n side to p side.</a:t>
            </a:r>
          </a:p>
          <a:p>
            <a:pPr lvl="1" eaLnBrk="1" hangingPunct="1">
              <a:buClr>
                <a:schemeClr val="accent2"/>
              </a:buClr>
              <a:buFont typeface="Wingdings" panose="05000000000000000000" pitchFamily="2" charset="2"/>
              <a:buChar char="Ø"/>
            </a:pPr>
            <a:r>
              <a:rPr lang="en-US" altLang="zh-CN" sz="2400" smtClean="0"/>
              <a:t>It acts as a barrier for majority carriers to diffusion.</a:t>
            </a:r>
          </a:p>
        </p:txBody>
      </p:sp>
      <p:sp>
        <p:nvSpPr>
          <p:cNvPr id="6" name="Slide Number Placeholder 5"/>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29FFFBE-1E25-45BF-8B87-C40810EEE126}" type="slidenum">
              <a:rPr lang="zh-CN" altLang="en-US">
                <a:solidFill>
                  <a:srgbClr val="898989"/>
                </a:solidFill>
                <a:latin typeface="Calibri" panose="020F0502020204030204" pitchFamily="34" charset="0"/>
              </a:rPr>
              <a:pPr eaLnBrk="1" hangingPunct="1"/>
              <a:t>125</a:t>
            </a:fld>
            <a:endParaRPr lang="en-US" altLang="zh-CN">
              <a:solidFill>
                <a:srgbClr val="898989"/>
              </a:solidFill>
              <a:latin typeface="Calibri" panose="020F0502020204030204" pitchFamily="34" charset="0"/>
            </a:endParaRPr>
          </a:p>
        </p:txBody>
      </p:sp>
    </p:spTree>
    <p:extLst>
      <p:ext uri="{BB962C8B-B14F-4D97-AF65-F5344CB8AC3E}">
        <p14:creationId xmlns:p14="http://schemas.microsoft.com/office/powerpoint/2010/main" val="378784387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2286000" y="304800"/>
            <a:ext cx="6400800" cy="1143000"/>
          </a:xfrm>
          <a:solidFill>
            <a:srgbClr val="FF66CC"/>
          </a:solidFill>
        </p:spPr>
        <p:txBody>
          <a:bodyPr rtlCol="0">
            <a:normAutofit/>
          </a:bodyPr>
          <a:lstStyle/>
          <a:p>
            <a:pPr algn="l" eaLnBrk="1" fontAlgn="auto" hangingPunct="1">
              <a:spcAft>
                <a:spcPts val="0"/>
              </a:spcAft>
              <a:defRPr/>
            </a:pPr>
            <a:r>
              <a:rPr lang="en-US" altLang="zh-CN" sz="3600" smtClean="0"/>
              <a:t>Procedure of Forming </a:t>
            </a:r>
            <a:r>
              <a:rPr lang="en-US" altLang="zh-CN" sz="3600" i="1" smtClean="0"/>
              <a:t>pn</a:t>
            </a:r>
            <a:r>
              <a:rPr lang="en-US" altLang="zh-CN" sz="3600" smtClean="0"/>
              <a:t> Junction</a:t>
            </a:r>
          </a:p>
        </p:txBody>
      </p:sp>
      <p:sp>
        <p:nvSpPr>
          <p:cNvPr id="88067" name="Rectangle 4"/>
          <p:cNvSpPr>
            <a:spLocks noGrp="1" noChangeArrowheads="1"/>
          </p:cNvSpPr>
          <p:nvPr>
            <p:ph idx="1"/>
          </p:nvPr>
        </p:nvSpPr>
        <p:spPr/>
        <p:txBody>
          <a:bodyPr/>
          <a:lstStyle/>
          <a:p>
            <a:pPr eaLnBrk="1" hangingPunct="1"/>
            <a:r>
              <a:rPr lang="en-US" altLang="zh-CN" smtClean="0"/>
              <a:t>Equilibrium</a:t>
            </a:r>
          </a:p>
          <a:p>
            <a:pPr lvl="1" eaLnBrk="1" hangingPunct="1">
              <a:buClr>
                <a:schemeClr val="accent2"/>
              </a:buClr>
              <a:buFont typeface="Wingdings" panose="05000000000000000000" pitchFamily="2" charset="2"/>
              <a:buChar char="Ø"/>
            </a:pPr>
            <a:r>
              <a:rPr lang="en-US" altLang="zh-CN" smtClean="0"/>
              <a:t>Two opposite currents across the junction is equal in magnitude.</a:t>
            </a:r>
          </a:p>
          <a:p>
            <a:pPr lvl="1" eaLnBrk="1" hangingPunct="1">
              <a:buClr>
                <a:schemeClr val="accent2"/>
              </a:buClr>
              <a:buFont typeface="Wingdings" panose="05000000000000000000" pitchFamily="2" charset="2"/>
              <a:buChar char="Ø"/>
            </a:pPr>
            <a:r>
              <a:rPr lang="en-US" altLang="zh-CN" smtClean="0"/>
              <a:t>No net current flows across the </a:t>
            </a:r>
            <a:r>
              <a:rPr lang="en-US" altLang="zh-CN" i="1" smtClean="0"/>
              <a:t>pn</a:t>
            </a:r>
            <a:r>
              <a:rPr lang="en-US" altLang="zh-CN" smtClean="0"/>
              <a:t> junction.</a:t>
            </a:r>
          </a:p>
          <a:p>
            <a:pPr lvl="1" eaLnBrk="1" hangingPunct="1">
              <a:buClr>
                <a:schemeClr val="accent2"/>
              </a:buClr>
              <a:buFont typeface="Wingdings" panose="05000000000000000000" pitchFamily="2" charset="2"/>
              <a:buChar char="Ø"/>
            </a:pPr>
            <a:r>
              <a:rPr lang="en-US" altLang="zh-CN" smtClean="0"/>
              <a:t>Equilibrium conduction is maintained by the barrier voltage.</a:t>
            </a:r>
          </a:p>
        </p:txBody>
      </p:sp>
      <p:sp>
        <p:nvSpPr>
          <p:cNvPr id="6" name="Slide Number Placeholder 5"/>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B6A7CFF-CBE3-456E-A435-D2CC9A435CCF}" type="slidenum">
              <a:rPr lang="zh-CN" altLang="en-US">
                <a:solidFill>
                  <a:srgbClr val="898989"/>
                </a:solidFill>
                <a:latin typeface="Calibri" panose="020F0502020204030204" pitchFamily="34" charset="0"/>
              </a:rPr>
              <a:pPr eaLnBrk="1" hangingPunct="1"/>
              <a:t>126</a:t>
            </a:fld>
            <a:endParaRPr lang="en-US" altLang="zh-CN">
              <a:solidFill>
                <a:srgbClr val="898989"/>
              </a:solidFill>
              <a:latin typeface="Calibri" panose="020F0502020204030204" pitchFamily="34" charset="0"/>
            </a:endParaRPr>
          </a:p>
        </p:txBody>
      </p:sp>
    </p:spTree>
    <p:extLst>
      <p:ext uri="{BB962C8B-B14F-4D97-AF65-F5344CB8AC3E}">
        <p14:creationId xmlns:p14="http://schemas.microsoft.com/office/powerpoint/2010/main" val="36464459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95800" y="2286000"/>
            <a:ext cx="3810000" cy="2860486"/>
          </a:xfrm>
        </p:spPr>
      </p:pic>
      <p:sp>
        <p:nvSpPr>
          <p:cNvPr id="5" name="Slide Number Placeholder 4"/>
          <p:cNvSpPr>
            <a:spLocks noGrp="1"/>
          </p:cNvSpPr>
          <p:nvPr>
            <p:ph type="sldNum" sz="quarter" idx="11"/>
          </p:nvPr>
        </p:nvSpPr>
        <p:spPr/>
        <p:txBody>
          <a:bodyPr/>
          <a:lstStyle/>
          <a:p>
            <a:pPr>
              <a:defRPr/>
            </a:pPr>
            <a:r>
              <a:rPr lang="en-US" smtClean="0"/>
              <a:t> </a:t>
            </a:r>
            <a:r>
              <a:rPr lang="en-US" b="1" smtClean="0"/>
              <a:t>Chap 2 - </a:t>
            </a:r>
            <a:fld id="{1657F6E2-1B61-425E-A0FF-A3723C4045EF}" type="slidenum">
              <a:rPr lang="en-US" b="1" smtClean="0"/>
              <a:pPr>
                <a:defRPr/>
              </a:pPr>
              <a:t>13</a:t>
            </a:fld>
            <a:endParaRPr lang="en-US" b="1"/>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2618963"/>
            <a:ext cx="1920240" cy="1097280"/>
          </a:xfrm>
          <a:prstGeom prst="rect">
            <a:avLst/>
          </a:prstGeom>
        </p:spPr>
      </p:pic>
      <p:sp>
        <p:nvSpPr>
          <p:cNvPr id="7" name="Rectangle 3"/>
          <p:cNvSpPr txBox="1">
            <a:spLocks noChangeArrowheads="1"/>
          </p:cNvSpPr>
          <p:nvPr/>
        </p:nvSpPr>
        <p:spPr bwMode="auto">
          <a:xfrm>
            <a:off x="746760" y="509451"/>
            <a:ext cx="8168640" cy="152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mn-lt"/>
                <a:ea typeface="ＭＳ Ｐゴシック" charset="-128"/>
                <a:cs typeface="+mn-cs"/>
              </a:defRPr>
            </a:lvl1pPr>
            <a:lvl2pPr marL="742950" indent="-285750" algn="l" rtl="0" eaLnBrk="0" fontAlgn="base" hangingPunct="0">
              <a:spcBef>
                <a:spcPct val="20000"/>
              </a:spcBef>
              <a:spcAft>
                <a:spcPct val="0"/>
              </a:spcAft>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a:solidFill>
                  <a:schemeClr val="tx1"/>
                </a:solidFill>
                <a:latin typeface="+mn-lt"/>
                <a:ea typeface="ＭＳ Ｐゴシック" charset="-128"/>
              </a:defRPr>
            </a:lvl5pPr>
            <a:lvl6pPr marL="2514600" indent="-228600" algn="l" rtl="0" fontAlgn="base">
              <a:spcBef>
                <a:spcPct val="20000"/>
              </a:spcBef>
              <a:spcAft>
                <a:spcPct val="0"/>
              </a:spcAft>
              <a:buChar char="»"/>
              <a:defRPr>
                <a:solidFill>
                  <a:schemeClr val="tx1"/>
                </a:solidFill>
                <a:latin typeface="+mn-lt"/>
                <a:ea typeface="ＭＳ Ｐゴシック" charset="-128"/>
              </a:defRPr>
            </a:lvl6pPr>
            <a:lvl7pPr marL="2971800" indent="-228600" algn="l" rtl="0" fontAlgn="base">
              <a:spcBef>
                <a:spcPct val="20000"/>
              </a:spcBef>
              <a:spcAft>
                <a:spcPct val="0"/>
              </a:spcAft>
              <a:buChar char="»"/>
              <a:defRPr>
                <a:solidFill>
                  <a:schemeClr val="tx1"/>
                </a:solidFill>
                <a:latin typeface="+mn-lt"/>
                <a:ea typeface="ＭＳ Ｐゴシック" charset="-128"/>
              </a:defRPr>
            </a:lvl7pPr>
            <a:lvl8pPr marL="3429000" indent="-228600" algn="l" rtl="0" fontAlgn="base">
              <a:spcBef>
                <a:spcPct val="20000"/>
              </a:spcBef>
              <a:spcAft>
                <a:spcPct val="0"/>
              </a:spcAft>
              <a:buChar char="»"/>
              <a:defRPr>
                <a:solidFill>
                  <a:schemeClr val="tx1"/>
                </a:solidFill>
                <a:latin typeface="+mn-lt"/>
                <a:ea typeface="ＭＳ Ｐゴシック" charset="-128"/>
              </a:defRPr>
            </a:lvl8pPr>
            <a:lvl9pPr marL="3886200" indent="-228600" algn="l" rtl="0" fontAlgn="base">
              <a:spcBef>
                <a:spcPct val="20000"/>
              </a:spcBef>
              <a:spcAft>
                <a:spcPct val="0"/>
              </a:spcAft>
              <a:buChar char="»"/>
              <a:defRPr>
                <a:solidFill>
                  <a:schemeClr val="tx1"/>
                </a:solidFill>
                <a:latin typeface="+mn-lt"/>
                <a:ea typeface="ＭＳ Ｐゴシック" charset="-128"/>
              </a:defRPr>
            </a:lvl9pPr>
          </a:lstStyle>
          <a:p>
            <a:pPr marL="0" indent="0" eaLnBrk="1" hangingPunct="1">
              <a:buNone/>
            </a:pPr>
            <a:r>
              <a:rPr lang="en-US" altLang="en-US" sz="3600" kern="0" dirty="0" smtClean="0"/>
              <a:t>Semiconductor devices serve as the heart of microelectronics.</a:t>
            </a:r>
          </a:p>
        </p:txBody>
      </p:sp>
    </p:spTree>
    <p:extLst>
      <p:ext uri="{BB962C8B-B14F-4D97-AF65-F5344CB8AC3E}">
        <p14:creationId xmlns:p14="http://schemas.microsoft.com/office/powerpoint/2010/main" val="3050623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2" name="Rectangle 2"/>
          <p:cNvSpPr>
            <a:spLocks noGrp="1" noChangeArrowheads="1"/>
          </p:cNvSpPr>
          <p:nvPr>
            <p:ph type="ctrTitle"/>
          </p:nvPr>
        </p:nvSpPr>
        <p:spPr>
          <a:xfrm>
            <a:off x="838200" y="2667000"/>
            <a:ext cx="7772400" cy="1143000"/>
          </a:xfrm>
        </p:spPr>
        <p:txBody>
          <a:bodyPr/>
          <a:lstStyle/>
          <a:p>
            <a:pPr eaLnBrk="1" hangingPunct="1"/>
            <a:r>
              <a:rPr lang="en-US" sz="4400" dirty="0" smtClean="0">
                <a:ea typeface="ＭＳ Ｐゴシック" pitchFamily="34" charset="-128"/>
              </a:rPr>
              <a:t/>
            </a:r>
            <a:br>
              <a:rPr lang="en-US" sz="4400" dirty="0" smtClean="0">
                <a:ea typeface="ＭＳ Ｐゴシック" pitchFamily="34" charset="-128"/>
              </a:rPr>
            </a:br>
            <a:r>
              <a:rPr lang="en-US" sz="4400" dirty="0" smtClean="0">
                <a:ea typeface="ＭＳ Ｐゴシック" pitchFamily="34" charset="-128"/>
              </a:rPr>
              <a:t>LECTURE 1: Semiconductors Basics</a:t>
            </a:r>
          </a:p>
        </p:txBody>
      </p:sp>
      <p:sp>
        <p:nvSpPr>
          <p:cNvPr id="14338" name="Footer Placeholder 4"/>
          <p:cNvSpPr>
            <a:spLocks noGrp="1"/>
          </p:cNvSpPr>
          <p:nvPr>
            <p:ph type="ftr" sz="quarter" idx="10"/>
          </p:nvPr>
        </p:nvSpPr>
        <p:spPr>
          <a:noFill/>
        </p:spPr>
        <p:txBody>
          <a:bodyPr/>
          <a:lstStyle/>
          <a:p>
            <a:r>
              <a:rPr lang="nl-NL" smtClean="0">
                <a:ea typeface="ＭＳ Ｐゴシック" pitchFamily="34" charset="-128"/>
              </a:rPr>
              <a:t>NJIT ECE-271 Dr. S. Levkov</a:t>
            </a:r>
            <a:endParaRPr lang="en-US" smtClean="0">
              <a:ea typeface="ＭＳ Ｐゴシック" pitchFamily="34" charset="-128"/>
            </a:endParaRPr>
          </a:p>
        </p:txBody>
      </p:sp>
      <p:sp>
        <p:nvSpPr>
          <p:cNvPr id="14339" name="Slide Number Placeholder 5"/>
          <p:cNvSpPr>
            <a:spLocks noGrp="1"/>
          </p:cNvSpPr>
          <p:nvPr>
            <p:ph type="sldNum" sz="quarter" idx="11"/>
          </p:nvPr>
        </p:nvSpPr>
        <p:spPr>
          <a:noFill/>
        </p:spPr>
        <p:txBody>
          <a:bodyPr/>
          <a:lstStyle/>
          <a:p>
            <a:r>
              <a:rPr lang="en-US" smtClean="0">
                <a:ea typeface="ＭＳ Ｐゴシック" pitchFamily="34" charset="-128"/>
              </a:rPr>
              <a:t> </a:t>
            </a:r>
            <a:r>
              <a:rPr lang="en-US" b="1" smtClean="0">
                <a:ea typeface="ＭＳ Ｐゴシック" pitchFamily="34" charset="-128"/>
              </a:rPr>
              <a:t>Chap 2 - </a:t>
            </a:r>
            <a:fld id="{8DC9F6B8-AFA1-4E8C-8746-D37AD8BACC31}" type="slidenum">
              <a:rPr lang="en-US" b="1" smtClean="0">
                <a:ea typeface="ＭＳ Ｐゴシック" pitchFamily="34" charset="-128"/>
              </a:rPr>
              <a:pPr/>
              <a:t>14</a:t>
            </a:fld>
            <a:endParaRPr lang="en-US" b="1" smtClean="0">
              <a:ea typeface="ＭＳ Ｐゴシック" pitchFamily="34" charset="-128"/>
            </a:endParaRPr>
          </a:p>
        </p:txBody>
      </p:sp>
      <p:sp>
        <p:nvSpPr>
          <p:cNvPr id="14340" name="Rectangle 10"/>
          <p:cNvSpPr>
            <a:spLocks noChangeArrowheads="1"/>
          </p:cNvSpPr>
          <p:nvPr/>
        </p:nvSpPr>
        <p:spPr bwMode="auto">
          <a:xfrm>
            <a:off x="1106488" y="6267450"/>
            <a:ext cx="184150" cy="457200"/>
          </a:xfrm>
          <a:prstGeom prst="rect">
            <a:avLst/>
          </a:prstGeom>
          <a:noFill/>
          <a:ln w="9525">
            <a:noFill/>
            <a:miter lim="800000"/>
            <a:headEnd/>
            <a:tailEnd/>
          </a:ln>
        </p:spPr>
        <p:txBody>
          <a:bodyPr wrap="none">
            <a:spAutoFit/>
          </a:bodyPr>
          <a:lstStyle/>
          <a:p>
            <a:endParaRPr lang="en-US"/>
          </a:p>
        </p:txBody>
      </p:sp>
      <p:sp>
        <p:nvSpPr>
          <p:cNvPr id="9" name="Rectangle 6"/>
          <p:cNvSpPr txBox="1">
            <a:spLocks noChangeArrowheads="1"/>
          </p:cNvSpPr>
          <p:nvPr/>
        </p:nvSpPr>
        <p:spPr bwMode="auto">
          <a:xfrm>
            <a:off x="1295400" y="914400"/>
            <a:ext cx="6400800" cy="1752600"/>
          </a:xfrm>
          <a:prstGeom prst="rect">
            <a:avLst/>
          </a:prstGeom>
          <a:noFill/>
          <a:ln w="9525">
            <a:noFill/>
            <a:miter lim="800000"/>
            <a:headEnd/>
            <a:tailEnd/>
          </a:ln>
        </p:spPr>
        <p:txBody>
          <a:bodyPr/>
          <a:lstStyle/>
          <a:p>
            <a:pPr algn="ctr" eaLnBrk="1" hangingPunct="1">
              <a:spcBef>
                <a:spcPct val="20000"/>
              </a:spcBef>
              <a:defRPr/>
            </a:pPr>
            <a:r>
              <a:rPr lang="en-US" sz="2800" b="1" kern="0" dirty="0" smtClean="0">
                <a:latin typeface="+mn-lt"/>
                <a:ea typeface="ＭＳ Ｐゴシック" charset="-128"/>
              </a:rPr>
              <a:t>PHY 251</a:t>
            </a:r>
            <a:endParaRPr lang="en-US" sz="2800" b="1" kern="0" dirty="0">
              <a:latin typeface="+mn-lt"/>
              <a:ea typeface="ＭＳ Ｐゴシック" charset="-128"/>
            </a:endParaRPr>
          </a:p>
          <a:p>
            <a:pPr algn="ctr" eaLnBrk="1" hangingPunct="1">
              <a:spcBef>
                <a:spcPct val="20000"/>
              </a:spcBef>
              <a:defRPr/>
            </a:pPr>
            <a:r>
              <a:rPr lang="en-US" sz="2800" b="1" kern="0" dirty="0">
                <a:latin typeface="+mn-lt"/>
                <a:ea typeface="ＭＳ Ｐゴシック" charset="-128"/>
              </a:rPr>
              <a:t>Electronic </a:t>
            </a:r>
            <a:r>
              <a:rPr lang="en-US" sz="2800" b="1" kern="0" dirty="0" smtClean="0">
                <a:latin typeface="+mn-lt"/>
                <a:ea typeface="ＭＳ Ｐゴシック" charset="-128"/>
              </a:rPr>
              <a:t>I</a:t>
            </a:r>
            <a:endParaRPr lang="en-US" sz="2800" kern="0" dirty="0">
              <a:latin typeface="+mn-lt"/>
              <a:ea typeface="ＭＳ Ｐゴシック" charset="-128"/>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pPr eaLnBrk="1" hangingPunct="1"/>
            <a:r>
              <a:rPr lang="en-US" sz="3200" dirty="0" smtClean="0"/>
              <a:t>Introduction</a:t>
            </a:r>
          </a:p>
        </p:txBody>
      </p:sp>
      <p:sp>
        <p:nvSpPr>
          <p:cNvPr id="4100" name="Rectangle 3"/>
          <p:cNvSpPr>
            <a:spLocks noGrp="1" noChangeArrowheads="1"/>
          </p:cNvSpPr>
          <p:nvPr>
            <p:ph sz="half" idx="1"/>
          </p:nvPr>
        </p:nvSpPr>
        <p:spPr>
          <a:xfrm>
            <a:off x="455613" y="2057400"/>
            <a:ext cx="8232775" cy="4038600"/>
          </a:xfrm>
        </p:spPr>
        <p:txBody>
          <a:bodyPr/>
          <a:lstStyle/>
          <a:p>
            <a:pPr eaLnBrk="1" hangingPunct="1"/>
            <a:r>
              <a:rPr lang="en-US" b="1" dirty="0" smtClean="0"/>
              <a:t>IN THIS LECTURE WE WILL LEARN:</a:t>
            </a:r>
          </a:p>
          <a:p>
            <a:pPr lvl="1" eaLnBrk="1" hangingPunct="1"/>
            <a:r>
              <a:rPr lang="en-US" sz="2800" dirty="0" smtClean="0"/>
              <a:t>The </a:t>
            </a:r>
            <a:r>
              <a:rPr lang="en-US" sz="2800" dirty="0" smtClean="0">
                <a:solidFill>
                  <a:srgbClr val="FF0000"/>
                </a:solidFill>
              </a:rPr>
              <a:t>basic properties of semiconductors</a:t>
            </a:r>
            <a:r>
              <a:rPr lang="en-US" sz="2800" dirty="0" smtClean="0"/>
              <a:t> and, in particular, silicone – the material used to make most modern electronic circuits.</a:t>
            </a:r>
          </a:p>
          <a:p>
            <a:pPr lvl="1" eaLnBrk="1" hangingPunct="1"/>
            <a:r>
              <a:rPr lang="en-US" sz="2800" dirty="0" smtClean="0"/>
              <a:t>How </a:t>
            </a:r>
            <a:r>
              <a:rPr lang="en-US" sz="2800" dirty="0" smtClean="0">
                <a:solidFill>
                  <a:srgbClr val="FF0000"/>
                </a:solidFill>
              </a:rPr>
              <a:t>doping a pure silicon crystal</a:t>
            </a:r>
            <a:r>
              <a:rPr lang="en-US" sz="2800" dirty="0" smtClean="0"/>
              <a:t> dramatically changes its electrical conductivity – the fundamental idea in underlying the use of semiconductors in the implementation of electronic devices.</a:t>
            </a:r>
          </a:p>
        </p:txBody>
      </p:sp>
    </p:spTree>
    <p:extLst>
      <p:ext uri="{BB962C8B-B14F-4D97-AF65-F5344CB8AC3E}">
        <p14:creationId xmlns:p14="http://schemas.microsoft.com/office/powerpoint/2010/main" val="996794663"/>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906866"/>
            <a:ext cx="7772400" cy="1362075"/>
          </a:xfrm>
        </p:spPr>
        <p:txBody>
          <a:bodyPr/>
          <a:lstStyle/>
          <a:p>
            <a:r>
              <a:rPr lang="en-US" b="0" dirty="0"/>
              <a:t>From discrete energy levels to energy bands</a:t>
            </a:r>
            <a:endParaRPr lang="en-US" dirty="0"/>
          </a:p>
        </p:txBody>
      </p:sp>
      <p:sp>
        <p:nvSpPr>
          <p:cNvPr id="3" name="Text Placeholder 2"/>
          <p:cNvSpPr>
            <a:spLocks noGrp="1"/>
          </p:cNvSpPr>
          <p:nvPr>
            <p:ph type="body" idx="1"/>
          </p:nvPr>
        </p:nvSpPr>
        <p:spPr/>
        <p:txBody>
          <a:bodyPr/>
          <a:lstStyle/>
          <a:p>
            <a:endParaRPr lang="en-US" dirty="0"/>
          </a:p>
        </p:txBody>
      </p:sp>
      <p:sp>
        <p:nvSpPr>
          <p:cNvPr id="4" name="Footer Placeholder 3"/>
          <p:cNvSpPr>
            <a:spLocks noGrp="1"/>
          </p:cNvSpPr>
          <p:nvPr>
            <p:ph type="ftr" sz="quarter" idx="11"/>
          </p:nvPr>
        </p:nvSpPr>
        <p:spPr/>
        <p:txBody>
          <a:bodyPr/>
          <a:lstStyle/>
          <a:p>
            <a:pPr>
              <a:defRPr/>
            </a:pPr>
            <a:endParaRPr lang="en-GB"/>
          </a:p>
        </p:txBody>
      </p:sp>
      <p:sp>
        <p:nvSpPr>
          <p:cNvPr id="5" name="Slide Number Placeholder 4"/>
          <p:cNvSpPr>
            <a:spLocks noGrp="1"/>
          </p:cNvSpPr>
          <p:nvPr>
            <p:ph type="sldNum" sz="quarter" idx="12"/>
          </p:nvPr>
        </p:nvSpPr>
        <p:spPr/>
        <p:txBody>
          <a:bodyPr/>
          <a:lstStyle/>
          <a:p>
            <a:fld id="{C6B01964-9065-40B5-BFBD-C122DD0C0A28}" type="slidenum">
              <a:rPr lang="en-GB" smtClean="0"/>
              <a:pPr/>
              <a:t>16</a:t>
            </a:fld>
            <a:endParaRPr lang="en-GB"/>
          </a:p>
        </p:txBody>
      </p:sp>
    </p:spTree>
    <p:extLst>
      <p:ext uri="{BB962C8B-B14F-4D97-AF65-F5344CB8AC3E}">
        <p14:creationId xmlns:p14="http://schemas.microsoft.com/office/powerpoint/2010/main" val="36831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p:txBody>
          <a:bodyPr/>
          <a:lstStyle/>
          <a:p>
            <a:r>
              <a:rPr lang="en-US" altLang="en-US"/>
              <a:t>Chapter 8 - Semiconductor Technology</a:t>
            </a:r>
          </a:p>
        </p:txBody>
      </p:sp>
      <p:sp>
        <p:nvSpPr>
          <p:cNvPr id="6" name="Slide Number Placeholder 6"/>
          <p:cNvSpPr>
            <a:spLocks noGrp="1"/>
          </p:cNvSpPr>
          <p:nvPr>
            <p:ph type="sldNum" sz="quarter" idx="12"/>
          </p:nvPr>
        </p:nvSpPr>
        <p:spPr/>
        <p:txBody>
          <a:bodyPr/>
          <a:lstStyle/>
          <a:p>
            <a:fld id="{BA731E92-1052-4F87-ACFE-932385F1B06C}" type="slidenum">
              <a:rPr lang="en-US" altLang="en-US"/>
              <a:pPr/>
              <a:t>17</a:t>
            </a:fld>
            <a:endParaRPr lang="en-US" altLang="en-US"/>
          </a:p>
        </p:txBody>
      </p:sp>
      <p:sp>
        <p:nvSpPr>
          <p:cNvPr id="9218" name="Rectangle 2"/>
          <p:cNvSpPr>
            <a:spLocks noGrp="1" noChangeArrowheads="1"/>
          </p:cNvSpPr>
          <p:nvPr>
            <p:ph type="title"/>
          </p:nvPr>
        </p:nvSpPr>
        <p:spPr>
          <a:xfrm>
            <a:off x="990600" y="2133600"/>
            <a:ext cx="3124200" cy="533400"/>
          </a:xfrm>
        </p:spPr>
        <p:txBody>
          <a:bodyPr/>
          <a:lstStyle/>
          <a:p>
            <a:pPr>
              <a:lnSpc>
                <a:spcPts val="4200"/>
              </a:lnSpc>
            </a:pPr>
            <a:r>
              <a:rPr lang="en-US" altLang="en-US"/>
              <a:t>Review of Basic Atomic Model</a:t>
            </a:r>
          </a:p>
        </p:txBody>
      </p:sp>
      <p:sp>
        <p:nvSpPr>
          <p:cNvPr id="9219" name="Rectangle 3"/>
          <p:cNvSpPr>
            <a:spLocks noGrp="1" noChangeArrowheads="1"/>
          </p:cNvSpPr>
          <p:nvPr>
            <p:ph type="body" sz="half" idx="1"/>
          </p:nvPr>
        </p:nvSpPr>
        <p:spPr>
          <a:xfrm>
            <a:off x="685800" y="3276600"/>
            <a:ext cx="3810000" cy="3048000"/>
          </a:xfrm>
        </p:spPr>
        <p:txBody>
          <a:bodyPr/>
          <a:lstStyle/>
          <a:p>
            <a:r>
              <a:rPr lang="en-US" altLang="en-US" sz="2000"/>
              <a:t>Atoms are comprised of electrons, neutrons, and protons.</a:t>
            </a:r>
          </a:p>
          <a:p>
            <a:r>
              <a:rPr lang="en-US" altLang="en-US" sz="2000"/>
              <a:t>Electrons are found orbiting the nucleus of an at atom at specific intervals, based upon their energy levels.</a:t>
            </a:r>
          </a:p>
          <a:p>
            <a:r>
              <a:rPr lang="en-US" altLang="en-US" sz="2000"/>
              <a:t>The outermost orbit is the </a:t>
            </a:r>
            <a:r>
              <a:rPr lang="en-US" altLang="en-US" sz="2000" i="1"/>
              <a:t>valence</a:t>
            </a:r>
            <a:r>
              <a:rPr lang="en-US" altLang="en-US" sz="2000"/>
              <a:t> orbit.</a:t>
            </a:r>
          </a:p>
        </p:txBody>
      </p:sp>
      <p:pic>
        <p:nvPicPr>
          <p:cNvPr id="9222" name="Picture 6" descr="C:\My Documents\Terrell PPT Files\Terrell Art Files\08-01.tif"/>
          <p:cNvPicPr>
            <a:picLocks noChangeAspect="1" noChangeArrowheads="1"/>
          </p:cNvPicPr>
          <p:nvPr/>
        </p:nvPicPr>
        <p:blipFill>
          <a:blip r:embed="rId2">
            <a:lum bright="-48000" contrast="66000"/>
            <a:extLst>
              <a:ext uri="{28A0092B-C50C-407E-A947-70E740481C1C}">
                <a14:useLocalDpi xmlns:a14="http://schemas.microsoft.com/office/drawing/2010/main" val="0"/>
              </a:ext>
            </a:extLst>
          </a:blip>
          <a:srcRect/>
          <a:stretch>
            <a:fillRect/>
          </a:stretch>
        </p:blipFill>
        <p:spPr bwMode="auto">
          <a:xfrm>
            <a:off x="5172075" y="1600200"/>
            <a:ext cx="2905125"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5078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Bohr atom &amp; energy levels (25k)"/>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554793"/>
            <a:ext cx="7993062" cy="399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TextBox 2"/>
          <p:cNvSpPr txBox="1">
            <a:spLocks noChangeArrowheads="1"/>
          </p:cNvSpPr>
          <p:nvPr/>
        </p:nvSpPr>
        <p:spPr bwMode="auto">
          <a:xfrm>
            <a:off x="684213" y="476250"/>
            <a:ext cx="784860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2400" b="0" dirty="0" smtClean="0"/>
              <a:t>From discrete energy levels to energy bands</a:t>
            </a:r>
            <a:r>
              <a:rPr lang="en-US" sz="2400" dirty="0" smtClean="0"/>
              <a:t>: -  atoms have discrete energy levels which are widely spaced. </a:t>
            </a:r>
            <a:endParaRPr lang="en-GB" sz="2400" dirty="0" smtClean="0"/>
          </a:p>
          <a:p>
            <a:pPr eaLnBrk="1" hangingPunct="1"/>
            <a:endParaRPr lang="en-GB" dirty="0"/>
          </a:p>
        </p:txBody>
      </p:sp>
      <p:sp>
        <p:nvSpPr>
          <p:cNvPr id="4" name="Rectangle 3"/>
          <p:cNvSpPr txBox="1">
            <a:spLocks noChangeArrowheads="1"/>
          </p:cNvSpPr>
          <p:nvPr/>
        </p:nvSpPr>
        <p:spPr>
          <a:xfrm>
            <a:off x="2339752" y="6021288"/>
            <a:ext cx="6552728" cy="521278"/>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eaLnBrk="1" hangingPunct="1"/>
            <a:r>
              <a:rPr lang="en-US" sz="2000" dirty="0" smtClean="0"/>
              <a:t>The electrons can only be found in these energy states</a:t>
            </a:r>
          </a:p>
        </p:txBody>
      </p:sp>
    </p:spTree>
    <p:extLst>
      <p:ext uri="{BB962C8B-B14F-4D97-AF65-F5344CB8AC3E}">
        <p14:creationId xmlns:p14="http://schemas.microsoft.com/office/powerpoint/2010/main" val="126314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pPr eaLnBrk="1" hangingPunct="1"/>
            <a:r>
              <a:rPr lang="en-US" sz="3200" b="0" dirty="0" smtClean="0"/>
              <a:t>From discrete energy levels to energy bands</a:t>
            </a:r>
            <a:endParaRPr lang="en-US" sz="3200" dirty="0" smtClean="0"/>
          </a:p>
        </p:txBody>
      </p:sp>
      <p:sp>
        <p:nvSpPr>
          <p:cNvPr id="7172" name="Rectangle 3"/>
          <p:cNvSpPr>
            <a:spLocks noGrp="1" noChangeArrowheads="1"/>
          </p:cNvSpPr>
          <p:nvPr>
            <p:ph sz="half" idx="1"/>
          </p:nvPr>
        </p:nvSpPr>
        <p:spPr>
          <a:xfrm>
            <a:off x="152400" y="2057400"/>
            <a:ext cx="8763000" cy="4800600"/>
          </a:xfrm>
          <a:solidFill>
            <a:schemeClr val="bg1"/>
          </a:solidFill>
        </p:spPr>
        <p:txBody>
          <a:bodyPr/>
          <a:lstStyle/>
          <a:p>
            <a:pPr eaLnBrk="1" hangingPunct="1"/>
            <a:r>
              <a:rPr lang="en-US" b="1" dirty="0" smtClean="0">
                <a:solidFill>
                  <a:srgbClr val="3333FF"/>
                </a:solidFill>
              </a:rPr>
              <a:t>valence electron</a:t>
            </a:r>
            <a:r>
              <a:rPr lang="en-US" b="1" dirty="0" smtClean="0"/>
              <a:t> </a:t>
            </a:r>
            <a:r>
              <a:rPr lang="en-US" dirty="0" smtClean="0"/>
              <a:t>–</a:t>
            </a:r>
            <a:r>
              <a:rPr lang="en-US" b="1" dirty="0" smtClean="0"/>
              <a:t> </a:t>
            </a:r>
            <a:r>
              <a:rPr lang="en-US" dirty="0" smtClean="0"/>
              <a:t>is an electron that participates in the formation of </a:t>
            </a:r>
            <a:r>
              <a:rPr lang="en-US" dirty="0" smtClean="0">
                <a:solidFill>
                  <a:srgbClr val="FF0000"/>
                </a:solidFill>
              </a:rPr>
              <a:t>chemical bonds</a:t>
            </a:r>
            <a:r>
              <a:rPr lang="en-US" dirty="0" smtClean="0"/>
              <a:t>.</a:t>
            </a:r>
          </a:p>
          <a:p>
            <a:pPr lvl="1" eaLnBrk="1" hangingPunct="1"/>
            <a:r>
              <a:rPr lang="en-US" sz="2800" dirty="0" smtClean="0"/>
              <a:t>Atoms with </a:t>
            </a:r>
            <a:r>
              <a:rPr lang="en-US" sz="2800" dirty="0" smtClean="0">
                <a:solidFill>
                  <a:srgbClr val="FF0000"/>
                </a:solidFill>
              </a:rPr>
              <a:t>one or two valence electrons more than a closed shell</a:t>
            </a:r>
            <a:r>
              <a:rPr lang="en-US" sz="2800" dirty="0" smtClean="0"/>
              <a:t> are highly reactive because the extra electrons are easily removed to form positive ions.</a:t>
            </a:r>
          </a:p>
          <a:p>
            <a:pPr eaLnBrk="1" hangingPunct="1"/>
            <a:r>
              <a:rPr lang="en-US" b="1" dirty="0" smtClean="0">
                <a:solidFill>
                  <a:srgbClr val="3333FF"/>
                </a:solidFill>
              </a:rPr>
              <a:t>covalent bond</a:t>
            </a:r>
            <a:r>
              <a:rPr lang="en-US" b="1" dirty="0" smtClean="0"/>
              <a:t> </a:t>
            </a:r>
            <a:r>
              <a:rPr lang="en-US" dirty="0" smtClean="0"/>
              <a:t>– is</a:t>
            </a:r>
            <a:r>
              <a:rPr lang="en-US" b="1" dirty="0" smtClean="0"/>
              <a:t> </a:t>
            </a:r>
            <a:r>
              <a:rPr lang="en-US" dirty="0" smtClean="0"/>
              <a:t>a form of chemical bond in which two atoms </a:t>
            </a:r>
            <a:r>
              <a:rPr lang="en-US" dirty="0" smtClean="0">
                <a:solidFill>
                  <a:srgbClr val="FF0000"/>
                </a:solidFill>
              </a:rPr>
              <a:t>share a pair of electrons</a:t>
            </a:r>
            <a:r>
              <a:rPr lang="en-US" dirty="0" smtClean="0"/>
              <a:t>.</a:t>
            </a:r>
          </a:p>
          <a:p>
            <a:pPr lvl="1" eaLnBrk="1" hangingPunct="1"/>
            <a:r>
              <a:rPr lang="en-US" sz="2800" dirty="0" smtClean="0"/>
              <a:t>It is a </a:t>
            </a:r>
            <a:r>
              <a:rPr lang="en-US" sz="2800" dirty="0" smtClean="0">
                <a:solidFill>
                  <a:srgbClr val="FF0000"/>
                </a:solidFill>
              </a:rPr>
              <a:t>stable balance of attractive and repulsive forces</a:t>
            </a:r>
            <a:r>
              <a:rPr lang="en-US" sz="2800" dirty="0" smtClean="0"/>
              <a:t> between atoms when they share electrons.</a:t>
            </a:r>
          </a:p>
          <a:p>
            <a:pPr lvl="1" eaLnBrk="1" hangingPunct="1"/>
            <a:endParaRPr lang="en-US" sz="2800" dirty="0" smtClean="0"/>
          </a:p>
        </p:txBody>
      </p:sp>
      <p:sp>
        <p:nvSpPr>
          <p:cNvPr id="7170" name="Footer Placeholder 4"/>
          <p:cNvSpPr>
            <a:spLocks noGrp="1"/>
          </p:cNvSpPr>
          <p:nvPr>
            <p:ph type="ftr" sz="quarter" idx="10"/>
          </p:nvPr>
        </p:nvSpPr>
        <p:spPr>
          <a:noFill/>
        </p:spPr>
        <p:txBody>
          <a:bodyPr/>
          <a:lstStyle>
            <a:lvl1pPr>
              <a:spcBef>
                <a:spcPct val="20000"/>
              </a:spcBef>
              <a:buFont typeface="Wingdings" panose="05000000000000000000" pitchFamily="2" charset="2"/>
              <a:buChar char="§"/>
              <a:defRPr sz="2400">
                <a:solidFill>
                  <a:schemeClr val="tx1"/>
                </a:solidFill>
                <a:latin typeface="Calibri" panose="020F0502020204030204" pitchFamily="34" charset="0"/>
              </a:defRPr>
            </a:lvl1pPr>
            <a:lvl2pPr marL="742950" indent="-285750">
              <a:spcBef>
                <a:spcPct val="20000"/>
              </a:spcBef>
              <a:buFont typeface="Wingdings" panose="05000000000000000000" pitchFamily="2" charset="2"/>
              <a:buChar char="§"/>
              <a:defRPr sz="2400">
                <a:solidFill>
                  <a:schemeClr val="tx1"/>
                </a:solidFill>
                <a:latin typeface="Calibri" panose="020F0502020204030204" pitchFamily="34" charset="0"/>
              </a:defRPr>
            </a:lvl2pPr>
            <a:lvl3pPr marL="1143000" indent="-228600">
              <a:spcBef>
                <a:spcPct val="20000"/>
              </a:spcBef>
              <a:buFont typeface="Wingdings" panose="05000000000000000000" pitchFamily="2" charset="2"/>
              <a:buChar char="§"/>
              <a:defRPr sz="2000">
                <a:solidFill>
                  <a:schemeClr val="tx1"/>
                </a:solidFill>
                <a:latin typeface="Calibri" panose="020F0502020204030204" pitchFamily="34" charset="0"/>
              </a:defRPr>
            </a:lvl3pPr>
            <a:lvl4pPr marL="1600200" indent="-228600">
              <a:spcBef>
                <a:spcPct val="20000"/>
              </a:spcBef>
              <a:buFont typeface="Wingdings" panose="05000000000000000000" pitchFamily="2" charset="2"/>
              <a:buChar char="§"/>
              <a:defRPr sz="2000">
                <a:solidFill>
                  <a:schemeClr val="tx1"/>
                </a:solidFill>
                <a:latin typeface="Calibri" panose="020F0502020204030204" pitchFamily="34" charset="0"/>
              </a:defRPr>
            </a:lvl4pPr>
            <a:lvl5pPr marL="2057400" indent="-228600">
              <a:spcBef>
                <a:spcPct val="20000"/>
              </a:spcBef>
              <a:buFont typeface="Wingdings" panose="05000000000000000000" pitchFamily="2" charset="2"/>
              <a:buChar char="§"/>
              <a:defRPr sz="16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9pPr>
          </a:lstStyle>
          <a:p>
            <a:pPr>
              <a:spcBef>
                <a:spcPct val="0"/>
              </a:spcBef>
              <a:buFontTx/>
              <a:buNone/>
            </a:pPr>
            <a:endParaRPr lang="en-US" sz="1000" smtClean="0"/>
          </a:p>
          <a:p>
            <a:pPr>
              <a:spcBef>
                <a:spcPct val="0"/>
              </a:spcBef>
              <a:buFontTx/>
              <a:buNone/>
            </a:pPr>
            <a:r>
              <a:rPr lang="en-US" sz="1000" smtClean="0"/>
              <a:t>Oxford University Publishing</a:t>
            </a:r>
          </a:p>
          <a:p>
            <a:pPr>
              <a:spcBef>
                <a:spcPct val="0"/>
              </a:spcBef>
              <a:buFontTx/>
              <a:buNone/>
            </a:pPr>
            <a:r>
              <a:rPr lang="en-US" sz="1000" smtClean="0"/>
              <a:t>Microelectronic Circuits by Adel S. Sedra and Kenneth C. Smith (0195323033)</a:t>
            </a:r>
          </a:p>
        </p:txBody>
      </p:sp>
    </p:spTree>
    <p:extLst>
      <p:ext uri="{BB962C8B-B14F-4D97-AF65-F5344CB8AC3E}">
        <p14:creationId xmlns:p14="http://schemas.microsoft.com/office/powerpoint/2010/main" val="1726229584"/>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ctrTitle"/>
          </p:nvPr>
        </p:nvSpPr>
        <p:spPr>
          <a:xfrm>
            <a:off x="203200" y="2362200"/>
            <a:ext cx="8399463" cy="1752600"/>
          </a:xfrm>
        </p:spPr>
        <p:txBody>
          <a:bodyPr lIns="92075" tIns="46038" rIns="92075" bIns="46038">
            <a:normAutofit fontScale="90000"/>
          </a:bodyPr>
          <a:lstStyle/>
          <a:p>
            <a:pPr>
              <a:lnSpc>
                <a:spcPct val="90000"/>
              </a:lnSpc>
              <a:defRPr/>
            </a:pPr>
            <a:r>
              <a:rPr lang="en-GB" b="1" i="1" dirty="0" smtClean="0">
                <a:solidFill>
                  <a:srgbClr val="002060"/>
                </a:solidFill>
                <a:effectLst>
                  <a:outerShdw blurRad="38100" dist="38100" dir="2700000" algn="tl">
                    <a:srgbClr val="000000"/>
                  </a:outerShdw>
                </a:effectLst>
              </a:rPr>
              <a:t>Polite Request:</a:t>
            </a:r>
            <a:br>
              <a:rPr lang="en-GB" b="1" i="1" dirty="0" smtClean="0">
                <a:solidFill>
                  <a:srgbClr val="002060"/>
                </a:solidFill>
                <a:effectLst>
                  <a:outerShdw blurRad="38100" dist="38100" dir="2700000" algn="tl">
                    <a:srgbClr val="000000"/>
                  </a:outerShdw>
                </a:effectLst>
              </a:rPr>
            </a:br>
            <a:r>
              <a:rPr lang="en-GB" b="1" i="1" dirty="0" smtClean="0">
                <a:solidFill>
                  <a:srgbClr val="002060"/>
                </a:solidFill>
                <a:effectLst>
                  <a:outerShdw blurRad="38100" dist="38100" dir="2700000" algn="tl">
                    <a:srgbClr val="000000"/>
                  </a:outerShdw>
                </a:effectLst>
              </a:rPr>
              <a:t>If You Have A Mobile Phone Please Switch It Off</a:t>
            </a:r>
            <a:br>
              <a:rPr lang="en-GB" b="1" i="1" dirty="0" smtClean="0">
                <a:solidFill>
                  <a:srgbClr val="002060"/>
                </a:solidFill>
                <a:effectLst>
                  <a:outerShdw blurRad="38100" dist="38100" dir="2700000" algn="tl">
                    <a:srgbClr val="000000"/>
                  </a:outerShdw>
                </a:effectLst>
              </a:rPr>
            </a:br>
            <a:r>
              <a:rPr lang="en-GB" b="1" i="1" dirty="0" smtClean="0">
                <a:solidFill>
                  <a:srgbClr val="002060"/>
                </a:solidFill>
                <a:effectLst>
                  <a:outerShdw blurRad="38100" dist="38100" dir="2700000" algn="tl">
                    <a:srgbClr val="000000"/>
                  </a:outerShdw>
                </a:effectLst>
              </a:rPr>
              <a:t>Please Do Not Send Or Receive Texts During This Lecture</a:t>
            </a:r>
            <a:br>
              <a:rPr lang="en-GB" b="1" i="1" dirty="0" smtClean="0">
                <a:solidFill>
                  <a:srgbClr val="002060"/>
                </a:solidFill>
                <a:effectLst>
                  <a:outerShdw blurRad="38100" dist="38100" dir="2700000" algn="tl">
                    <a:srgbClr val="000000"/>
                  </a:outerShdw>
                </a:effectLst>
              </a:rPr>
            </a:br>
            <a:r>
              <a:rPr lang="en-GB" b="1" i="1" dirty="0" smtClean="0">
                <a:solidFill>
                  <a:srgbClr val="002060"/>
                </a:solidFill>
                <a:effectLst>
                  <a:outerShdw blurRad="38100" dist="38100" dir="2700000" algn="tl">
                    <a:srgbClr val="000000"/>
                  </a:outerShdw>
                </a:effectLst>
              </a:rPr>
              <a:t>Thank You!</a:t>
            </a:r>
            <a:endParaRPr lang="en-GB" b="1" i="1" dirty="0" smtClean="0">
              <a:solidFill>
                <a:srgbClr val="002060"/>
              </a:solidFill>
            </a:endParaRPr>
          </a:p>
        </p:txBody>
      </p:sp>
    </p:spTree>
    <p:extLst>
      <p:ext uri="{BB962C8B-B14F-4D97-AF65-F5344CB8AC3E}">
        <p14:creationId xmlns:p14="http://schemas.microsoft.com/office/powerpoint/2010/main" val="13131828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ltLang="en-US"/>
              <a:t>Chapter 8 - Semiconductor Technology</a:t>
            </a:r>
          </a:p>
        </p:txBody>
      </p:sp>
      <p:sp>
        <p:nvSpPr>
          <p:cNvPr id="6" name="Slide Number Placeholder 5"/>
          <p:cNvSpPr>
            <a:spLocks noGrp="1"/>
          </p:cNvSpPr>
          <p:nvPr>
            <p:ph type="sldNum" sz="quarter" idx="4294967295"/>
          </p:nvPr>
        </p:nvSpPr>
        <p:spPr/>
        <p:txBody>
          <a:bodyPr/>
          <a:lstStyle/>
          <a:p>
            <a:fld id="{A3C90DF6-421F-4559-B2C3-1FC242DF3A48}" type="slidenum">
              <a:rPr lang="en-US" altLang="en-US"/>
              <a:pPr/>
              <a:t>20</a:t>
            </a:fld>
            <a:endParaRPr lang="en-US" altLang="en-US"/>
          </a:p>
        </p:txBody>
      </p:sp>
      <p:sp>
        <p:nvSpPr>
          <p:cNvPr id="13314" name="Rectangle 2"/>
          <p:cNvSpPr>
            <a:spLocks noGrp="1" noChangeArrowheads="1"/>
          </p:cNvSpPr>
          <p:nvPr>
            <p:ph type="title"/>
          </p:nvPr>
        </p:nvSpPr>
        <p:spPr/>
        <p:txBody>
          <a:bodyPr/>
          <a:lstStyle/>
          <a:p>
            <a:r>
              <a:rPr lang="en-US" altLang="en-US"/>
              <a:t>Isolated Semiconductor Atoms</a:t>
            </a:r>
          </a:p>
        </p:txBody>
      </p:sp>
      <p:sp>
        <p:nvSpPr>
          <p:cNvPr id="13315" name="Rectangle 3"/>
          <p:cNvSpPr>
            <a:spLocks noGrp="1" noChangeArrowheads="1"/>
          </p:cNvSpPr>
          <p:nvPr>
            <p:ph type="body" idx="1"/>
          </p:nvPr>
        </p:nvSpPr>
        <p:spPr/>
        <p:txBody>
          <a:bodyPr/>
          <a:lstStyle/>
          <a:p>
            <a:pPr>
              <a:lnSpc>
                <a:spcPct val="90000"/>
              </a:lnSpc>
            </a:pPr>
            <a:r>
              <a:rPr lang="en-US" altLang="en-US" sz="2000"/>
              <a:t>Silicon and Germanium are electrically neutral; that is, each has the same number of orbiting electrons as protons.</a:t>
            </a:r>
          </a:p>
          <a:p>
            <a:pPr>
              <a:lnSpc>
                <a:spcPct val="90000"/>
              </a:lnSpc>
            </a:pPr>
            <a:r>
              <a:rPr lang="en-US" altLang="en-US" sz="2000"/>
              <a:t>Both silicon and germanium have four valence band electrons, and so they are referred to as </a:t>
            </a:r>
            <a:r>
              <a:rPr lang="en-US" altLang="en-US" sz="2000" i="1"/>
              <a:t>tetravalent</a:t>
            </a:r>
            <a:r>
              <a:rPr lang="en-US" altLang="en-US" sz="2000"/>
              <a:t> atoms. This is an important characteristic of semiconductor atoms.</a:t>
            </a:r>
          </a:p>
        </p:txBody>
      </p:sp>
      <p:pic>
        <p:nvPicPr>
          <p:cNvPr id="13318" name="Picture 6" descr="C:\My Documents\Terrell PPT Files\Terrell Art Files\08-03.tif"/>
          <p:cNvPicPr>
            <a:picLocks noChangeAspect="1" noChangeArrowheads="1"/>
          </p:cNvPicPr>
          <p:nvPr/>
        </p:nvPicPr>
        <p:blipFill>
          <a:blip r:embed="rId2">
            <a:lum bright="-42000" contrast="54000"/>
            <a:extLst>
              <a:ext uri="{28A0092B-C50C-407E-A947-70E740481C1C}">
                <a14:useLocalDpi xmlns:a14="http://schemas.microsoft.com/office/drawing/2010/main" val="0"/>
              </a:ext>
            </a:extLst>
          </a:blip>
          <a:srcRect/>
          <a:stretch>
            <a:fillRect/>
          </a:stretch>
        </p:blipFill>
        <p:spPr bwMode="auto">
          <a:xfrm>
            <a:off x="1981200" y="3657600"/>
            <a:ext cx="518160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78090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a:xfrm>
            <a:off x="685800" y="0"/>
            <a:ext cx="7772400" cy="990600"/>
          </a:xfrm>
        </p:spPr>
        <p:txBody>
          <a:bodyPr/>
          <a:lstStyle/>
          <a:p>
            <a:pPr eaLnBrk="1" hangingPunct="1"/>
            <a:r>
              <a:rPr lang="en-US" smtClean="0">
                <a:ea typeface="ＭＳ Ｐゴシック" pitchFamily="34" charset="-128"/>
              </a:rPr>
              <a:t>Silicon Covalent Bond Model (cont.)</a:t>
            </a:r>
          </a:p>
        </p:txBody>
      </p:sp>
      <p:sp>
        <p:nvSpPr>
          <p:cNvPr id="26626" name="Footer Placeholder 3"/>
          <p:cNvSpPr>
            <a:spLocks noGrp="1"/>
          </p:cNvSpPr>
          <p:nvPr>
            <p:ph type="ftr" sz="quarter" idx="10"/>
          </p:nvPr>
        </p:nvSpPr>
        <p:spPr>
          <a:noFill/>
        </p:spPr>
        <p:txBody>
          <a:bodyPr/>
          <a:lstStyle/>
          <a:p>
            <a:r>
              <a:rPr lang="nl-NL" smtClean="0">
                <a:ea typeface="ＭＳ Ｐゴシック" pitchFamily="34" charset="-128"/>
              </a:rPr>
              <a:t>NJIT ECE-271 Dr. S. Levkov</a:t>
            </a:r>
            <a:endParaRPr lang="en-US" smtClean="0">
              <a:ea typeface="ＭＳ Ｐゴシック" pitchFamily="34" charset="-128"/>
            </a:endParaRPr>
          </a:p>
        </p:txBody>
      </p:sp>
      <p:sp>
        <p:nvSpPr>
          <p:cNvPr id="26627" name="Slide Number Placeholder 4"/>
          <p:cNvSpPr>
            <a:spLocks noGrp="1"/>
          </p:cNvSpPr>
          <p:nvPr>
            <p:ph type="sldNum" sz="quarter" idx="11"/>
          </p:nvPr>
        </p:nvSpPr>
        <p:spPr>
          <a:noFill/>
        </p:spPr>
        <p:txBody>
          <a:bodyPr/>
          <a:lstStyle/>
          <a:p>
            <a:r>
              <a:rPr lang="en-US" smtClean="0">
                <a:ea typeface="ＭＳ Ｐゴシック" pitchFamily="34" charset="-128"/>
              </a:rPr>
              <a:t> </a:t>
            </a:r>
            <a:r>
              <a:rPr lang="en-US" b="1" smtClean="0">
                <a:ea typeface="ＭＳ Ｐゴシック" pitchFamily="34" charset="-128"/>
              </a:rPr>
              <a:t>Chap 2 - </a:t>
            </a:r>
            <a:fld id="{CEDF9334-74B5-498A-B5D9-4A487B9C1830}" type="slidenum">
              <a:rPr lang="en-US" b="1" smtClean="0">
                <a:ea typeface="ＭＳ Ｐゴシック" pitchFamily="34" charset="-128"/>
              </a:rPr>
              <a:pPr/>
              <a:t>21</a:t>
            </a:fld>
            <a:endParaRPr lang="en-US" b="1" smtClean="0">
              <a:ea typeface="ＭＳ Ｐゴシック" pitchFamily="34" charset="-128"/>
            </a:endParaRPr>
          </a:p>
        </p:txBody>
      </p:sp>
      <p:sp>
        <p:nvSpPr>
          <p:cNvPr id="10" name="Rectangle 3"/>
          <p:cNvSpPr txBox="1">
            <a:spLocks noChangeArrowheads="1"/>
          </p:cNvSpPr>
          <p:nvPr/>
        </p:nvSpPr>
        <p:spPr>
          <a:xfrm>
            <a:off x="1219200" y="4800600"/>
            <a:ext cx="1981200" cy="457200"/>
          </a:xfrm>
          <a:prstGeom prst="rect">
            <a:avLst/>
          </a:prstGeom>
        </p:spPr>
        <p:txBody>
          <a:bodyPr/>
          <a:lstStyle/>
          <a:p>
            <a:pPr marL="342900" indent="-342900" eaLnBrk="1" hangingPunct="1">
              <a:lnSpc>
                <a:spcPct val="90000"/>
              </a:lnSpc>
              <a:spcBef>
                <a:spcPct val="20000"/>
              </a:spcBef>
              <a:defRPr/>
            </a:pPr>
            <a:r>
              <a:rPr lang="en-US" sz="1600" dirty="0">
                <a:ea typeface="ＭＳ Ｐゴシック" charset="-128"/>
              </a:rPr>
              <a:t>Silicon atom</a:t>
            </a:r>
            <a:endParaRPr lang="en-US" sz="1600" kern="0" dirty="0">
              <a:latin typeface="+mn-lt"/>
              <a:ea typeface="ＭＳ Ｐゴシック" charset="-128"/>
            </a:endParaRPr>
          </a:p>
        </p:txBody>
      </p:sp>
      <p:pic>
        <p:nvPicPr>
          <p:cNvPr id="26630" name="Picture 10"/>
          <p:cNvPicPr>
            <a:picLocks noChangeAspect="1" noChangeArrowheads="1"/>
          </p:cNvPicPr>
          <p:nvPr/>
        </p:nvPicPr>
        <p:blipFill>
          <a:blip r:embed="rId3"/>
          <a:srcRect/>
          <a:stretch>
            <a:fillRect/>
          </a:stretch>
        </p:blipFill>
        <p:spPr bwMode="auto">
          <a:xfrm>
            <a:off x="533400" y="1562100"/>
            <a:ext cx="2724150" cy="2628900"/>
          </a:xfrm>
          <a:prstGeom prst="rect">
            <a:avLst/>
          </a:prstGeom>
          <a:noFill/>
          <a:ln w="9525">
            <a:noFill/>
            <a:miter lim="800000"/>
            <a:headEnd/>
            <a:tailEnd/>
          </a:ln>
        </p:spPr>
      </p:pic>
      <p:pic>
        <p:nvPicPr>
          <p:cNvPr id="26631" name="Picture 2"/>
          <p:cNvPicPr>
            <a:picLocks noChangeAspect="1" noChangeArrowheads="1"/>
          </p:cNvPicPr>
          <p:nvPr/>
        </p:nvPicPr>
        <p:blipFill>
          <a:blip r:embed="rId4"/>
          <a:srcRect/>
          <a:stretch>
            <a:fillRect/>
          </a:stretch>
        </p:blipFill>
        <p:spPr bwMode="auto">
          <a:xfrm>
            <a:off x="3200400" y="1466850"/>
            <a:ext cx="2633663" cy="2743200"/>
          </a:xfrm>
          <a:prstGeom prst="rect">
            <a:avLst/>
          </a:prstGeom>
          <a:noFill/>
          <a:ln w="9525">
            <a:noFill/>
            <a:miter lim="800000"/>
            <a:headEnd/>
            <a:tailEnd/>
          </a:ln>
        </p:spPr>
      </p:pic>
      <p:sp>
        <p:nvSpPr>
          <p:cNvPr id="8" name="Rectangle 3"/>
          <p:cNvSpPr txBox="1">
            <a:spLocks noChangeArrowheads="1"/>
          </p:cNvSpPr>
          <p:nvPr/>
        </p:nvSpPr>
        <p:spPr>
          <a:xfrm>
            <a:off x="3797300" y="4775200"/>
            <a:ext cx="1981200" cy="457200"/>
          </a:xfrm>
          <a:prstGeom prst="rect">
            <a:avLst/>
          </a:prstGeom>
        </p:spPr>
        <p:txBody>
          <a:bodyPr/>
          <a:lstStyle/>
          <a:p>
            <a:pPr marL="342900" indent="-342900" eaLnBrk="1" hangingPunct="1">
              <a:lnSpc>
                <a:spcPct val="90000"/>
              </a:lnSpc>
              <a:spcBef>
                <a:spcPct val="20000"/>
              </a:spcBef>
              <a:defRPr/>
            </a:pPr>
            <a:r>
              <a:rPr lang="en-US" sz="1600" dirty="0">
                <a:ea typeface="ＭＳ Ｐゴシック" charset="-128"/>
              </a:rPr>
              <a:t>Silicon atom</a:t>
            </a:r>
            <a:endParaRPr lang="en-US" sz="1600" kern="0" dirty="0">
              <a:latin typeface="+mn-lt"/>
              <a:ea typeface="ＭＳ Ｐゴシック" charset="-128"/>
            </a:endParaRPr>
          </a:p>
        </p:txBody>
      </p:sp>
      <p:sp>
        <p:nvSpPr>
          <p:cNvPr id="13" name="Oval 12"/>
          <p:cNvSpPr/>
          <p:nvPr/>
        </p:nvSpPr>
        <p:spPr bwMode="auto">
          <a:xfrm>
            <a:off x="2743200" y="2667000"/>
            <a:ext cx="762000" cy="457200"/>
          </a:xfrm>
          <a:prstGeom prst="ellipse">
            <a:avLst/>
          </a:prstGeom>
          <a:noFill/>
          <a:ln w="28575">
            <a:solidFill>
              <a:srgbClr val="FF33CC"/>
            </a:solidFill>
            <a:headEnd type="none" w="med" len="med"/>
            <a:tailEnd type="none" w="med" len="med"/>
          </a:ln>
          <a:effectLst>
            <a:glow rad="228600">
              <a:schemeClr val="accent6">
                <a:satMod val="175000"/>
                <a:alpha val="40000"/>
              </a:schemeClr>
            </a:glow>
            <a:outerShdw blurRad="40000" dist="23000" dir="5400000" rotWithShape="0">
              <a:srgbClr val="000000">
                <a:alpha val="35000"/>
              </a:srgbClr>
            </a:outerShdw>
            <a:softEdge rad="63500"/>
          </a:effectLst>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4" name="Rectangle 3"/>
          <p:cNvSpPr txBox="1">
            <a:spLocks noChangeArrowheads="1"/>
          </p:cNvSpPr>
          <p:nvPr/>
        </p:nvSpPr>
        <p:spPr>
          <a:xfrm>
            <a:off x="2438400" y="3962400"/>
            <a:ext cx="1524000" cy="304800"/>
          </a:xfrm>
          <a:prstGeom prst="rect">
            <a:avLst/>
          </a:prstGeom>
          <a:solidFill>
            <a:srgbClr val="FF33CC"/>
          </a:solidFill>
          <a:effectLst>
            <a:glow rad="228600">
              <a:schemeClr val="accent2">
                <a:satMod val="175000"/>
                <a:alpha val="40000"/>
              </a:schemeClr>
            </a:glow>
            <a:softEdge rad="63500"/>
          </a:effectLst>
        </p:spPr>
        <p:txBody>
          <a:bodyPr/>
          <a:lstStyle/>
          <a:p>
            <a:pPr marL="342900" indent="-342900" eaLnBrk="1" hangingPunct="1">
              <a:lnSpc>
                <a:spcPct val="90000"/>
              </a:lnSpc>
              <a:spcBef>
                <a:spcPct val="20000"/>
              </a:spcBef>
              <a:defRPr/>
            </a:pPr>
            <a:r>
              <a:rPr lang="en-US" sz="1600" dirty="0" smtClean="0">
                <a:ea typeface="ＭＳ Ｐゴシック" charset="-128"/>
              </a:rPr>
              <a:t>Covalent bond</a:t>
            </a:r>
            <a:endParaRPr lang="en-US" sz="1600" kern="0" dirty="0">
              <a:latin typeface="+mn-lt"/>
              <a:ea typeface="ＭＳ Ｐゴシック" charset="-128"/>
            </a:endParaRPr>
          </a:p>
        </p:txBody>
      </p:sp>
      <p:sp>
        <p:nvSpPr>
          <p:cNvPr id="11" name="Text Box 4"/>
          <p:cNvSpPr txBox="1">
            <a:spLocks noChangeArrowheads="1"/>
          </p:cNvSpPr>
          <p:nvPr/>
        </p:nvSpPr>
        <p:spPr bwMode="auto">
          <a:xfrm>
            <a:off x="5834063" y="1543615"/>
            <a:ext cx="3048000" cy="2246769"/>
          </a:xfrm>
          <a:prstGeom prst="rect">
            <a:avLst/>
          </a:prstGeom>
          <a:noFill/>
          <a:ln w="9525">
            <a:noFill/>
            <a:miter lim="800000"/>
            <a:headEnd/>
            <a:tailEnd/>
          </a:ln>
        </p:spPr>
        <p:txBody>
          <a:bodyPr wrap="square">
            <a:spAutoFit/>
          </a:bodyPr>
          <a:lstStyle/>
          <a:p>
            <a:pPr>
              <a:buFont typeface="Arial" charset="0"/>
              <a:buChar char="•"/>
            </a:pPr>
            <a:r>
              <a:rPr lang="en-US" sz="2000" dirty="0"/>
              <a:t> Silicon has four electrons in the outer shell.</a:t>
            </a:r>
          </a:p>
          <a:p>
            <a:pPr>
              <a:buFont typeface="Arial" charset="0"/>
              <a:buChar char="•"/>
            </a:pPr>
            <a:r>
              <a:rPr lang="en-US" sz="2000" dirty="0"/>
              <a:t> Single crystal material is formed by the covalent bonding of each    silicon atom with its four nearest neighbors.</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ChangeArrowheads="1"/>
          </p:cNvSpPr>
          <p:nvPr>
            <p:ph type="title"/>
          </p:nvPr>
        </p:nvSpPr>
        <p:spPr>
          <a:xfrm>
            <a:off x="685800" y="0"/>
            <a:ext cx="7772400" cy="990600"/>
          </a:xfrm>
        </p:spPr>
        <p:txBody>
          <a:bodyPr/>
          <a:lstStyle/>
          <a:p>
            <a:pPr eaLnBrk="1" hangingPunct="1"/>
            <a:r>
              <a:rPr lang="en-US" dirty="0" smtClean="0">
                <a:ea typeface="ＭＳ Ｐゴシック" pitchFamily="34" charset="-128"/>
              </a:rPr>
              <a:t>Silicon Covalent Bond Model (cont.)</a:t>
            </a:r>
          </a:p>
        </p:txBody>
      </p:sp>
      <p:sp>
        <p:nvSpPr>
          <p:cNvPr id="27650" name="Footer Placeholder 3"/>
          <p:cNvSpPr>
            <a:spLocks noGrp="1"/>
          </p:cNvSpPr>
          <p:nvPr>
            <p:ph type="ftr" sz="quarter" idx="10"/>
          </p:nvPr>
        </p:nvSpPr>
        <p:spPr>
          <a:noFill/>
        </p:spPr>
        <p:txBody>
          <a:bodyPr/>
          <a:lstStyle/>
          <a:p>
            <a:r>
              <a:rPr lang="nl-NL" smtClean="0">
                <a:ea typeface="ＭＳ Ｐゴシック" pitchFamily="34" charset="-128"/>
              </a:rPr>
              <a:t>NJIT ECE-271 Dr. S. Levkov</a:t>
            </a:r>
            <a:endParaRPr lang="en-US" smtClean="0">
              <a:ea typeface="ＭＳ Ｐゴシック" pitchFamily="34" charset="-128"/>
            </a:endParaRPr>
          </a:p>
        </p:txBody>
      </p:sp>
      <p:sp>
        <p:nvSpPr>
          <p:cNvPr id="27651" name="Slide Number Placeholder 4"/>
          <p:cNvSpPr>
            <a:spLocks noGrp="1"/>
          </p:cNvSpPr>
          <p:nvPr>
            <p:ph type="sldNum" sz="quarter" idx="11"/>
          </p:nvPr>
        </p:nvSpPr>
        <p:spPr>
          <a:noFill/>
        </p:spPr>
        <p:txBody>
          <a:bodyPr/>
          <a:lstStyle/>
          <a:p>
            <a:r>
              <a:rPr lang="en-US" smtClean="0">
                <a:ea typeface="ＭＳ Ｐゴシック" pitchFamily="34" charset="-128"/>
              </a:rPr>
              <a:t> </a:t>
            </a:r>
            <a:r>
              <a:rPr lang="en-US" b="1" smtClean="0">
                <a:ea typeface="ＭＳ Ｐゴシック" pitchFamily="34" charset="-128"/>
              </a:rPr>
              <a:t>Chap 2 - </a:t>
            </a:r>
            <a:fld id="{76351212-51C5-4EFD-8D47-06C268DA492F}" type="slidenum">
              <a:rPr lang="en-US" b="1" smtClean="0">
                <a:ea typeface="ＭＳ Ｐゴシック" pitchFamily="34" charset="-128"/>
              </a:rPr>
              <a:pPr/>
              <a:t>22</a:t>
            </a:fld>
            <a:endParaRPr lang="en-US" b="1" smtClean="0">
              <a:ea typeface="ＭＳ Ｐゴシック" pitchFamily="34" charset="-128"/>
            </a:endParaRPr>
          </a:p>
        </p:txBody>
      </p:sp>
      <p:sp>
        <p:nvSpPr>
          <p:cNvPr id="10" name="Rectangle 3"/>
          <p:cNvSpPr txBox="1">
            <a:spLocks noChangeArrowheads="1"/>
          </p:cNvSpPr>
          <p:nvPr/>
        </p:nvSpPr>
        <p:spPr>
          <a:xfrm>
            <a:off x="1219200" y="4800600"/>
            <a:ext cx="1981200" cy="457200"/>
          </a:xfrm>
          <a:prstGeom prst="rect">
            <a:avLst/>
          </a:prstGeom>
        </p:spPr>
        <p:txBody>
          <a:bodyPr/>
          <a:lstStyle/>
          <a:p>
            <a:pPr marL="342900" indent="-342900" eaLnBrk="1" hangingPunct="1">
              <a:lnSpc>
                <a:spcPct val="90000"/>
              </a:lnSpc>
              <a:spcBef>
                <a:spcPct val="20000"/>
              </a:spcBef>
              <a:defRPr/>
            </a:pPr>
            <a:r>
              <a:rPr lang="en-US" sz="1600" dirty="0">
                <a:ea typeface="ＭＳ Ｐゴシック" charset="-128"/>
              </a:rPr>
              <a:t>Silicon atom</a:t>
            </a:r>
            <a:endParaRPr lang="en-US" sz="1600" kern="0" dirty="0">
              <a:latin typeface="+mn-lt"/>
              <a:ea typeface="ＭＳ Ｐゴシック" charset="-128"/>
            </a:endParaRPr>
          </a:p>
        </p:txBody>
      </p:sp>
      <p:sp>
        <p:nvSpPr>
          <p:cNvPr id="11" name="Rectangle 3"/>
          <p:cNvSpPr txBox="1">
            <a:spLocks noChangeArrowheads="1"/>
          </p:cNvSpPr>
          <p:nvPr/>
        </p:nvSpPr>
        <p:spPr>
          <a:xfrm>
            <a:off x="4724400" y="4800600"/>
            <a:ext cx="2895600" cy="381000"/>
          </a:xfrm>
          <a:prstGeom prst="rect">
            <a:avLst/>
          </a:prstGeom>
        </p:spPr>
        <p:txBody>
          <a:bodyPr/>
          <a:lstStyle/>
          <a:p>
            <a:pPr marL="342900" indent="-342900" eaLnBrk="1" hangingPunct="1">
              <a:lnSpc>
                <a:spcPct val="90000"/>
              </a:lnSpc>
              <a:spcBef>
                <a:spcPct val="20000"/>
              </a:spcBef>
              <a:defRPr/>
            </a:pPr>
            <a:r>
              <a:rPr lang="en-US" sz="1600" dirty="0">
                <a:ea typeface="ＭＳ Ｐゴシック" charset="-128"/>
              </a:rPr>
              <a:t>Covalent bonds in silicon</a:t>
            </a:r>
            <a:endParaRPr lang="en-US" sz="1600" kern="0" dirty="0">
              <a:latin typeface="+mn-lt"/>
              <a:ea typeface="ＭＳ Ｐゴシック" charset="-128"/>
            </a:endParaRPr>
          </a:p>
        </p:txBody>
      </p:sp>
      <p:pic>
        <p:nvPicPr>
          <p:cNvPr id="27655" name="Picture 10"/>
          <p:cNvPicPr>
            <a:picLocks noChangeAspect="1" noChangeArrowheads="1"/>
          </p:cNvPicPr>
          <p:nvPr/>
        </p:nvPicPr>
        <p:blipFill>
          <a:blip r:embed="rId3"/>
          <a:srcRect/>
          <a:stretch>
            <a:fillRect/>
          </a:stretch>
        </p:blipFill>
        <p:spPr bwMode="auto">
          <a:xfrm>
            <a:off x="533400" y="1562100"/>
            <a:ext cx="2724150" cy="2628900"/>
          </a:xfrm>
          <a:prstGeom prst="rect">
            <a:avLst/>
          </a:prstGeom>
          <a:noFill/>
          <a:ln w="9525">
            <a:noFill/>
            <a:miter lim="800000"/>
            <a:headEnd/>
            <a:tailEnd/>
          </a:ln>
        </p:spPr>
      </p:pic>
      <p:pic>
        <p:nvPicPr>
          <p:cNvPr id="27656" name="Picture 11"/>
          <p:cNvPicPr>
            <a:picLocks noChangeAspect="1" noChangeArrowheads="1"/>
          </p:cNvPicPr>
          <p:nvPr/>
        </p:nvPicPr>
        <p:blipFill>
          <a:blip r:embed="rId4"/>
          <a:srcRect/>
          <a:stretch>
            <a:fillRect/>
          </a:stretch>
        </p:blipFill>
        <p:spPr bwMode="auto">
          <a:xfrm>
            <a:off x="4038600" y="1447800"/>
            <a:ext cx="3695700" cy="2828925"/>
          </a:xfrm>
          <a:prstGeom prst="rect">
            <a:avLst/>
          </a:prstGeom>
          <a:noFill/>
          <a:ln w="9525">
            <a:noFill/>
            <a:miter lim="800000"/>
            <a:headEnd/>
            <a:tailEnd/>
          </a:ln>
        </p:spPr>
      </p:pic>
      <p:sp>
        <p:nvSpPr>
          <p:cNvPr id="9" name="Text Box 122"/>
          <p:cNvSpPr txBox="1">
            <a:spLocks noChangeArrowheads="1"/>
          </p:cNvSpPr>
          <p:nvPr/>
        </p:nvSpPr>
        <p:spPr bwMode="auto">
          <a:xfrm>
            <a:off x="685800" y="5715000"/>
            <a:ext cx="7620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sz="1600" b="1" dirty="0">
                <a:solidFill>
                  <a:schemeClr val="accent2"/>
                </a:solidFill>
              </a:rPr>
              <a:t>On the average, each silicon atom will have eight electrons in its outermost shell</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ile:Screen Shot 2012-10-16 at 10.06.37 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440" y="1371600"/>
            <a:ext cx="7976791" cy="4953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p:cNvSpPr>
            <a:spLocks noGrp="1" noChangeArrowheads="1"/>
          </p:cNvSpPr>
          <p:nvPr>
            <p:ph type="title"/>
          </p:nvPr>
        </p:nvSpPr>
        <p:spPr>
          <a:xfrm>
            <a:off x="685800" y="0"/>
            <a:ext cx="7772400" cy="990600"/>
          </a:xfrm>
        </p:spPr>
        <p:txBody>
          <a:bodyPr/>
          <a:lstStyle/>
          <a:p>
            <a:pPr eaLnBrk="1" hangingPunct="1"/>
            <a:r>
              <a:rPr lang="en-US" dirty="0" smtClean="0">
                <a:ea typeface="ＭＳ Ｐゴシック" pitchFamily="34" charset="-128"/>
              </a:rPr>
              <a:t>Silicon Covalent Bond Model (cont.)</a:t>
            </a:r>
          </a:p>
        </p:txBody>
      </p:sp>
    </p:spTree>
    <p:extLst>
      <p:ext uri="{BB962C8B-B14F-4D97-AF65-F5344CB8AC3E}">
        <p14:creationId xmlns:p14="http://schemas.microsoft.com/office/powerpoint/2010/main" val="5516951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5725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99547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5"/>
          <p:cNvSpPr>
            <a:spLocks noGrp="1" noChangeArrowheads="1"/>
          </p:cNvSpPr>
          <p:nvPr>
            <p:ph type="title"/>
          </p:nvPr>
        </p:nvSpPr>
        <p:spPr>
          <a:solidFill>
            <a:srgbClr val="FFFF00"/>
          </a:solidFill>
        </p:spPr>
        <p:txBody>
          <a:bodyPr/>
          <a:lstStyle/>
          <a:p>
            <a:pPr eaLnBrk="1" hangingPunct="1"/>
            <a:r>
              <a:rPr lang="en-US" smtClean="0">
                <a:solidFill>
                  <a:schemeClr val="accent2"/>
                </a:solidFill>
              </a:rPr>
              <a:t>Conduction in materials</a:t>
            </a:r>
          </a:p>
        </p:txBody>
      </p:sp>
      <p:sp>
        <p:nvSpPr>
          <p:cNvPr id="33795" name="Rectangle 76"/>
          <p:cNvSpPr>
            <a:spLocks noGrp="1" noChangeArrowheads="1"/>
          </p:cNvSpPr>
          <p:nvPr>
            <p:ph type="body" sz="half" idx="1"/>
          </p:nvPr>
        </p:nvSpPr>
        <p:spPr/>
        <p:txBody>
          <a:bodyPr/>
          <a:lstStyle/>
          <a:p>
            <a:pPr eaLnBrk="1" hangingPunct="1">
              <a:lnSpc>
                <a:spcPct val="90000"/>
              </a:lnSpc>
            </a:pPr>
            <a:r>
              <a:rPr lang="en-US" altLang="ko-KR" sz="2000" smtClean="0">
                <a:solidFill>
                  <a:schemeClr val="accent2"/>
                </a:solidFill>
                <a:ea typeface="Gulim" panose="020B0600000101010101" pitchFamily="34" charset="-127"/>
              </a:rPr>
              <a:t>What is crucial to the conduction process is the availability of free electrons.</a:t>
            </a:r>
          </a:p>
          <a:p>
            <a:pPr eaLnBrk="1" hangingPunct="1">
              <a:lnSpc>
                <a:spcPct val="90000"/>
              </a:lnSpc>
            </a:pPr>
            <a:r>
              <a:rPr lang="en-US" altLang="ko-KR" sz="2000" smtClean="0">
                <a:solidFill>
                  <a:srgbClr val="008000"/>
                </a:solidFill>
                <a:ea typeface="Gulim" panose="020B0600000101010101" pitchFamily="34" charset="-127"/>
              </a:rPr>
              <a:t>That is before a material can conduct electric current it must have some electrons which can move freely inside the material. </a:t>
            </a:r>
          </a:p>
          <a:p>
            <a:pPr eaLnBrk="1" hangingPunct="1">
              <a:lnSpc>
                <a:spcPct val="90000"/>
              </a:lnSpc>
            </a:pPr>
            <a:r>
              <a:rPr lang="en-US" altLang="ko-KR" sz="2000" smtClean="0">
                <a:solidFill>
                  <a:srgbClr val="FF3300"/>
                </a:solidFill>
                <a:ea typeface="Gulim" panose="020B0600000101010101" pitchFamily="34" charset="-127"/>
              </a:rPr>
              <a:t>In silicon the bonding process uses up all the available electrons, so at absolute zero temperature, there are no electrons available for conduction. </a:t>
            </a:r>
            <a:endParaRPr lang="en-US" sz="2000" smtClean="0">
              <a:solidFill>
                <a:srgbClr val="FF3300"/>
              </a:solidFill>
            </a:endParaRPr>
          </a:p>
        </p:txBody>
      </p:sp>
      <p:pic>
        <p:nvPicPr>
          <p:cNvPr id="90" name="Picture 11"/>
          <p:cNvPicPr>
            <a:picLocks noChangeAspect="1" noChangeArrowheads="1"/>
          </p:cNvPicPr>
          <p:nvPr/>
        </p:nvPicPr>
        <p:blipFill rotWithShape="1">
          <a:blip r:embed="rId2"/>
          <a:srcRect l="6186" t="2693" r="5154" b="5725"/>
          <a:stretch/>
        </p:blipFill>
        <p:spPr bwMode="auto">
          <a:xfrm>
            <a:off x="4800600" y="3352800"/>
            <a:ext cx="3758453" cy="2971801"/>
          </a:xfrm>
          <a:prstGeom prst="rect">
            <a:avLst/>
          </a:prstGeom>
          <a:noFill/>
          <a:ln w="9525">
            <a:noFill/>
            <a:miter lim="800000"/>
            <a:headEnd/>
            <a:tailEnd/>
          </a:ln>
        </p:spPr>
      </p:pic>
      <p:pic>
        <p:nvPicPr>
          <p:cNvPr id="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624013"/>
            <a:ext cx="4267200" cy="1216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61355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536700" y="1038225"/>
            <a:ext cx="1357313" cy="1285875"/>
            <a:chOff x="968" y="654"/>
            <a:chExt cx="855" cy="810"/>
          </a:xfrm>
        </p:grpSpPr>
        <p:grpSp>
          <p:nvGrpSpPr>
            <p:cNvPr id="34892" name="Group 3"/>
            <p:cNvGrpSpPr>
              <a:grpSpLocks/>
            </p:cNvGrpSpPr>
            <p:nvPr/>
          </p:nvGrpSpPr>
          <p:grpSpPr bwMode="auto">
            <a:xfrm>
              <a:off x="968" y="654"/>
              <a:ext cx="855" cy="810"/>
              <a:chOff x="1904" y="1392"/>
              <a:chExt cx="1304" cy="1320"/>
            </a:xfrm>
          </p:grpSpPr>
          <p:sp>
            <p:nvSpPr>
              <p:cNvPr id="34894" name="Oval 4"/>
              <p:cNvSpPr>
                <a:spLocks noChangeArrowheads="1"/>
              </p:cNvSpPr>
              <p:nvPr/>
            </p:nvSpPr>
            <p:spPr bwMode="auto">
              <a:xfrm>
                <a:off x="2208" y="1680"/>
                <a:ext cx="672" cy="720"/>
              </a:xfrm>
              <a:prstGeom prst="ellipse">
                <a:avLst/>
              </a:prstGeom>
              <a:noFill/>
              <a:ln w="381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4895" name="Oval 5"/>
              <p:cNvSpPr>
                <a:spLocks noChangeArrowheads="1"/>
              </p:cNvSpPr>
              <p:nvPr/>
            </p:nvSpPr>
            <p:spPr bwMode="auto">
              <a:xfrm>
                <a:off x="2248" y="1392"/>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4896" name="Oval 6"/>
              <p:cNvSpPr>
                <a:spLocks noChangeArrowheads="1"/>
              </p:cNvSpPr>
              <p:nvPr/>
            </p:nvSpPr>
            <p:spPr bwMode="auto">
              <a:xfrm>
                <a:off x="3064" y="1792"/>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4897" name="Oval 7"/>
              <p:cNvSpPr>
                <a:spLocks noChangeArrowheads="1"/>
              </p:cNvSpPr>
              <p:nvPr/>
            </p:nvSpPr>
            <p:spPr bwMode="auto">
              <a:xfrm>
                <a:off x="2688" y="2568"/>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4898" name="Oval 8"/>
              <p:cNvSpPr>
                <a:spLocks noChangeArrowheads="1"/>
              </p:cNvSpPr>
              <p:nvPr/>
            </p:nvSpPr>
            <p:spPr bwMode="auto">
              <a:xfrm>
                <a:off x="1904" y="2208"/>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grpSp>
        <p:sp>
          <p:nvSpPr>
            <p:cNvPr id="34893" name="Text Box 9"/>
            <p:cNvSpPr txBox="1">
              <a:spLocks noChangeArrowheads="1"/>
            </p:cNvSpPr>
            <p:nvPr/>
          </p:nvSpPr>
          <p:spPr bwMode="auto">
            <a:xfrm>
              <a:off x="1248" y="960"/>
              <a:ext cx="3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b="1">
                  <a:solidFill>
                    <a:srgbClr val="FF3300"/>
                  </a:solidFill>
                  <a:latin typeface="Calibri" panose="020F0502020204030204" pitchFamily="34" charset="0"/>
                </a:rPr>
                <a:t>Si</a:t>
              </a:r>
            </a:p>
          </p:txBody>
        </p:sp>
      </p:grpSp>
      <p:grpSp>
        <p:nvGrpSpPr>
          <p:cNvPr id="4" name="Group 10"/>
          <p:cNvGrpSpPr>
            <a:grpSpLocks/>
          </p:cNvGrpSpPr>
          <p:nvPr/>
        </p:nvGrpSpPr>
        <p:grpSpPr bwMode="auto">
          <a:xfrm>
            <a:off x="2759075" y="914400"/>
            <a:ext cx="1357313" cy="1285875"/>
            <a:chOff x="1738" y="576"/>
            <a:chExt cx="855" cy="810"/>
          </a:xfrm>
        </p:grpSpPr>
        <p:grpSp>
          <p:nvGrpSpPr>
            <p:cNvPr id="34885" name="Group 11"/>
            <p:cNvGrpSpPr>
              <a:grpSpLocks/>
            </p:cNvGrpSpPr>
            <p:nvPr/>
          </p:nvGrpSpPr>
          <p:grpSpPr bwMode="auto">
            <a:xfrm>
              <a:off x="1738" y="576"/>
              <a:ext cx="855" cy="810"/>
              <a:chOff x="1904" y="1392"/>
              <a:chExt cx="1304" cy="1320"/>
            </a:xfrm>
          </p:grpSpPr>
          <p:sp>
            <p:nvSpPr>
              <p:cNvPr id="34887" name="Oval 12"/>
              <p:cNvSpPr>
                <a:spLocks noChangeArrowheads="1"/>
              </p:cNvSpPr>
              <p:nvPr/>
            </p:nvSpPr>
            <p:spPr bwMode="auto">
              <a:xfrm>
                <a:off x="2208" y="1680"/>
                <a:ext cx="672" cy="720"/>
              </a:xfrm>
              <a:prstGeom prst="ellipse">
                <a:avLst/>
              </a:prstGeom>
              <a:noFill/>
              <a:ln w="381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4888" name="Oval 13"/>
              <p:cNvSpPr>
                <a:spLocks noChangeArrowheads="1"/>
              </p:cNvSpPr>
              <p:nvPr/>
            </p:nvSpPr>
            <p:spPr bwMode="auto">
              <a:xfrm>
                <a:off x="2248" y="1392"/>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4889" name="Oval 14"/>
              <p:cNvSpPr>
                <a:spLocks noChangeArrowheads="1"/>
              </p:cNvSpPr>
              <p:nvPr/>
            </p:nvSpPr>
            <p:spPr bwMode="auto">
              <a:xfrm>
                <a:off x="3064" y="1792"/>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4890" name="Oval 15"/>
              <p:cNvSpPr>
                <a:spLocks noChangeArrowheads="1"/>
              </p:cNvSpPr>
              <p:nvPr/>
            </p:nvSpPr>
            <p:spPr bwMode="auto">
              <a:xfrm>
                <a:off x="2688" y="2568"/>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4891" name="Oval 16"/>
              <p:cNvSpPr>
                <a:spLocks noChangeArrowheads="1"/>
              </p:cNvSpPr>
              <p:nvPr/>
            </p:nvSpPr>
            <p:spPr bwMode="auto">
              <a:xfrm>
                <a:off x="1904" y="2208"/>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grpSp>
        <p:sp>
          <p:nvSpPr>
            <p:cNvPr id="34886" name="Text Box 17"/>
            <p:cNvSpPr txBox="1">
              <a:spLocks noChangeArrowheads="1"/>
            </p:cNvSpPr>
            <p:nvPr/>
          </p:nvSpPr>
          <p:spPr bwMode="auto">
            <a:xfrm>
              <a:off x="2016" y="864"/>
              <a:ext cx="3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b="1">
                  <a:solidFill>
                    <a:srgbClr val="FF3300"/>
                  </a:solidFill>
                  <a:latin typeface="Calibri" panose="020F0502020204030204" pitchFamily="34" charset="0"/>
                </a:rPr>
                <a:t>Si</a:t>
              </a:r>
            </a:p>
          </p:txBody>
        </p:sp>
      </p:grpSp>
      <p:grpSp>
        <p:nvGrpSpPr>
          <p:cNvPr id="6" name="Group 18"/>
          <p:cNvGrpSpPr>
            <a:grpSpLocks/>
          </p:cNvGrpSpPr>
          <p:nvPr/>
        </p:nvGrpSpPr>
        <p:grpSpPr bwMode="auto">
          <a:xfrm>
            <a:off x="3965575" y="914400"/>
            <a:ext cx="1465263" cy="2428875"/>
            <a:chOff x="2498" y="576"/>
            <a:chExt cx="923" cy="1530"/>
          </a:xfrm>
        </p:grpSpPr>
        <p:grpSp>
          <p:nvGrpSpPr>
            <p:cNvPr id="34870" name="Group 19"/>
            <p:cNvGrpSpPr>
              <a:grpSpLocks/>
            </p:cNvGrpSpPr>
            <p:nvPr/>
          </p:nvGrpSpPr>
          <p:grpSpPr bwMode="auto">
            <a:xfrm>
              <a:off x="2566" y="1297"/>
              <a:ext cx="855" cy="809"/>
              <a:chOff x="1904" y="1392"/>
              <a:chExt cx="1304" cy="1320"/>
            </a:xfrm>
          </p:grpSpPr>
          <p:sp>
            <p:nvSpPr>
              <p:cNvPr id="34880" name="Oval 20"/>
              <p:cNvSpPr>
                <a:spLocks noChangeArrowheads="1"/>
              </p:cNvSpPr>
              <p:nvPr/>
            </p:nvSpPr>
            <p:spPr bwMode="auto">
              <a:xfrm>
                <a:off x="2208" y="1680"/>
                <a:ext cx="672" cy="720"/>
              </a:xfrm>
              <a:prstGeom prst="ellipse">
                <a:avLst/>
              </a:prstGeom>
              <a:noFill/>
              <a:ln w="381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4881" name="Oval 21"/>
              <p:cNvSpPr>
                <a:spLocks noChangeArrowheads="1"/>
              </p:cNvSpPr>
              <p:nvPr/>
            </p:nvSpPr>
            <p:spPr bwMode="auto">
              <a:xfrm>
                <a:off x="2248" y="1392"/>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4882" name="Oval 22"/>
              <p:cNvSpPr>
                <a:spLocks noChangeArrowheads="1"/>
              </p:cNvSpPr>
              <p:nvPr/>
            </p:nvSpPr>
            <p:spPr bwMode="auto">
              <a:xfrm>
                <a:off x="3064" y="1792"/>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4883" name="Oval 23"/>
              <p:cNvSpPr>
                <a:spLocks noChangeArrowheads="1"/>
              </p:cNvSpPr>
              <p:nvPr/>
            </p:nvSpPr>
            <p:spPr bwMode="auto">
              <a:xfrm>
                <a:off x="2688" y="2568"/>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4884" name="Oval 24"/>
              <p:cNvSpPr>
                <a:spLocks noChangeArrowheads="1"/>
              </p:cNvSpPr>
              <p:nvPr/>
            </p:nvSpPr>
            <p:spPr bwMode="auto">
              <a:xfrm>
                <a:off x="1904" y="2208"/>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grpSp>
        <p:grpSp>
          <p:nvGrpSpPr>
            <p:cNvPr id="34871" name="Group 25"/>
            <p:cNvGrpSpPr>
              <a:grpSpLocks/>
            </p:cNvGrpSpPr>
            <p:nvPr/>
          </p:nvGrpSpPr>
          <p:grpSpPr bwMode="auto">
            <a:xfrm>
              <a:off x="2498" y="576"/>
              <a:ext cx="855" cy="810"/>
              <a:chOff x="2498" y="576"/>
              <a:chExt cx="855" cy="810"/>
            </a:xfrm>
          </p:grpSpPr>
          <p:grpSp>
            <p:nvGrpSpPr>
              <p:cNvPr id="34873" name="Group 26"/>
              <p:cNvGrpSpPr>
                <a:grpSpLocks/>
              </p:cNvGrpSpPr>
              <p:nvPr/>
            </p:nvGrpSpPr>
            <p:grpSpPr bwMode="auto">
              <a:xfrm>
                <a:off x="2498" y="576"/>
                <a:ext cx="855" cy="810"/>
                <a:chOff x="1904" y="1392"/>
                <a:chExt cx="1304" cy="1320"/>
              </a:xfrm>
            </p:grpSpPr>
            <p:sp>
              <p:nvSpPr>
                <p:cNvPr id="34875" name="Oval 27"/>
                <p:cNvSpPr>
                  <a:spLocks noChangeArrowheads="1"/>
                </p:cNvSpPr>
                <p:nvPr/>
              </p:nvSpPr>
              <p:spPr bwMode="auto">
                <a:xfrm>
                  <a:off x="2208" y="1680"/>
                  <a:ext cx="672" cy="720"/>
                </a:xfrm>
                <a:prstGeom prst="ellipse">
                  <a:avLst/>
                </a:prstGeom>
                <a:noFill/>
                <a:ln w="381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4876" name="Oval 28"/>
                <p:cNvSpPr>
                  <a:spLocks noChangeArrowheads="1"/>
                </p:cNvSpPr>
                <p:nvPr/>
              </p:nvSpPr>
              <p:spPr bwMode="auto">
                <a:xfrm>
                  <a:off x="2248" y="1392"/>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4877" name="Oval 29"/>
                <p:cNvSpPr>
                  <a:spLocks noChangeArrowheads="1"/>
                </p:cNvSpPr>
                <p:nvPr/>
              </p:nvSpPr>
              <p:spPr bwMode="auto">
                <a:xfrm>
                  <a:off x="3064" y="1792"/>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4878" name="Oval 30"/>
                <p:cNvSpPr>
                  <a:spLocks noChangeArrowheads="1"/>
                </p:cNvSpPr>
                <p:nvPr/>
              </p:nvSpPr>
              <p:spPr bwMode="auto">
                <a:xfrm>
                  <a:off x="2688" y="2568"/>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4879" name="Oval 31"/>
                <p:cNvSpPr>
                  <a:spLocks noChangeArrowheads="1"/>
                </p:cNvSpPr>
                <p:nvPr/>
              </p:nvSpPr>
              <p:spPr bwMode="auto">
                <a:xfrm>
                  <a:off x="1904" y="2208"/>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grpSp>
          <p:sp>
            <p:nvSpPr>
              <p:cNvPr id="34874" name="Text Box 32"/>
              <p:cNvSpPr txBox="1">
                <a:spLocks noChangeArrowheads="1"/>
              </p:cNvSpPr>
              <p:nvPr/>
            </p:nvSpPr>
            <p:spPr bwMode="auto">
              <a:xfrm>
                <a:off x="2784" y="864"/>
                <a:ext cx="3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b="1">
                    <a:solidFill>
                      <a:srgbClr val="FF3300"/>
                    </a:solidFill>
                    <a:latin typeface="Calibri" panose="020F0502020204030204" pitchFamily="34" charset="0"/>
                  </a:rPr>
                  <a:t>Si</a:t>
                </a:r>
              </a:p>
            </p:txBody>
          </p:sp>
        </p:grpSp>
        <p:sp>
          <p:nvSpPr>
            <p:cNvPr id="34872" name="Text Box 33"/>
            <p:cNvSpPr txBox="1">
              <a:spLocks noChangeArrowheads="1"/>
            </p:cNvSpPr>
            <p:nvPr/>
          </p:nvSpPr>
          <p:spPr bwMode="auto">
            <a:xfrm>
              <a:off x="2880" y="1593"/>
              <a:ext cx="3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b="1">
                  <a:solidFill>
                    <a:srgbClr val="FF3300"/>
                  </a:solidFill>
                  <a:latin typeface="Calibri" panose="020F0502020204030204" pitchFamily="34" charset="0"/>
                </a:rPr>
                <a:t>Si</a:t>
              </a:r>
            </a:p>
          </p:txBody>
        </p:sp>
      </p:grpSp>
      <p:grpSp>
        <p:nvGrpSpPr>
          <p:cNvPr id="10" name="Group 34"/>
          <p:cNvGrpSpPr>
            <a:grpSpLocks/>
          </p:cNvGrpSpPr>
          <p:nvPr/>
        </p:nvGrpSpPr>
        <p:grpSpPr bwMode="auto">
          <a:xfrm>
            <a:off x="4205288" y="3213100"/>
            <a:ext cx="1357312" cy="1285875"/>
            <a:chOff x="2649" y="2024"/>
            <a:chExt cx="855" cy="810"/>
          </a:xfrm>
        </p:grpSpPr>
        <p:grpSp>
          <p:nvGrpSpPr>
            <p:cNvPr id="34863" name="Group 35"/>
            <p:cNvGrpSpPr>
              <a:grpSpLocks/>
            </p:cNvGrpSpPr>
            <p:nvPr/>
          </p:nvGrpSpPr>
          <p:grpSpPr bwMode="auto">
            <a:xfrm>
              <a:off x="2649" y="2024"/>
              <a:ext cx="855" cy="810"/>
              <a:chOff x="1904" y="1392"/>
              <a:chExt cx="1304" cy="1320"/>
            </a:xfrm>
          </p:grpSpPr>
          <p:sp>
            <p:nvSpPr>
              <p:cNvPr id="34865" name="Oval 36"/>
              <p:cNvSpPr>
                <a:spLocks noChangeArrowheads="1"/>
              </p:cNvSpPr>
              <p:nvPr/>
            </p:nvSpPr>
            <p:spPr bwMode="auto">
              <a:xfrm>
                <a:off x="2208" y="1680"/>
                <a:ext cx="672" cy="720"/>
              </a:xfrm>
              <a:prstGeom prst="ellipse">
                <a:avLst/>
              </a:prstGeom>
              <a:noFill/>
              <a:ln w="381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4866" name="Oval 37"/>
              <p:cNvSpPr>
                <a:spLocks noChangeArrowheads="1"/>
              </p:cNvSpPr>
              <p:nvPr/>
            </p:nvSpPr>
            <p:spPr bwMode="auto">
              <a:xfrm>
                <a:off x="2248" y="1392"/>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4867" name="Oval 38"/>
              <p:cNvSpPr>
                <a:spLocks noChangeArrowheads="1"/>
              </p:cNvSpPr>
              <p:nvPr/>
            </p:nvSpPr>
            <p:spPr bwMode="auto">
              <a:xfrm>
                <a:off x="3064" y="1792"/>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4868" name="Oval 39"/>
              <p:cNvSpPr>
                <a:spLocks noChangeArrowheads="1"/>
              </p:cNvSpPr>
              <p:nvPr/>
            </p:nvSpPr>
            <p:spPr bwMode="auto">
              <a:xfrm>
                <a:off x="2688" y="2568"/>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4869" name="Oval 40"/>
              <p:cNvSpPr>
                <a:spLocks noChangeArrowheads="1"/>
              </p:cNvSpPr>
              <p:nvPr/>
            </p:nvSpPr>
            <p:spPr bwMode="auto">
              <a:xfrm>
                <a:off x="1904" y="2208"/>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grpSp>
        <p:sp>
          <p:nvSpPr>
            <p:cNvPr id="34864" name="Text Box 41"/>
            <p:cNvSpPr txBox="1">
              <a:spLocks noChangeArrowheads="1"/>
            </p:cNvSpPr>
            <p:nvPr/>
          </p:nvSpPr>
          <p:spPr bwMode="auto">
            <a:xfrm>
              <a:off x="2952" y="2297"/>
              <a:ext cx="3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b="1">
                  <a:solidFill>
                    <a:srgbClr val="FF3300"/>
                  </a:solidFill>
                  <a:latin typeface="Calibri" panose="020F0502020204030204" pitchFamily="34" charset="0"/>
                </a:rPr>
                <a:t>Si</a:t>
              </a:r>
            </a:p>
          </p:txBody>
        </p:sp>
      </p:grpSp>
      <p:grpSp>
        <p:nvGrpSpPr>
          <p:cNvPr id="12" name="Group 42"/>
          <p:cNvGrpSpPr>
            <a:grpSpLocks/>
          </p:cNvGrpSpPr>
          <p:nvPr/>
        </p:nvGrpSpPr>
        <p:grpSpPr bwMode="auto">
          <a:xfrm>
            <a:off x="2859088" y="2106613"/>
            <a:ext cx="1355725" cy="1284287"/>
            <a:chOff x="1801" y="1327"/>
            <a:chExt cx="854" cy="809"/>
          </a:xfrm>
        </p:grpSpPr>
        <p:grpSp>
          <p:nvGrpSpPr>
            <p:cNvPr id="34856" name="Group 43"/>
            <p:cNvGrpSpPr>
              <a:grpSpLocks/>
            </p:cNvGrpSpPr>
            <p:nvPr/>
          </p:nvGrpSpPr>
          <p:grpSpPr bwMode="auto">
            <a:xfrm>
              <a:off x="1801" y="1327"/>
              <a:ext cx="854" cy="809"/>
              <a:chOff x="1904" y="1392"/>
              <a:chExt cx="1304" cy="1320"/>
            </a:xfrm>
          </p:grpSpPr>
          <p:sp>
            <p:nvSpPr>
              <p:cNvPr id="34858" name="Oval 44"/>
              <p:cNvSpPr>
                <a:spLocks noChangeArrowheads="1"/>
              </p:cNvSpPr>
              <p:nvPr/>
            </p:nvSpPr>
            <p:spPr bwMode="auto">
              <a:xfrm>
                <a:off x="2208" y="1680"/>
                <a:ext cx="672" cy="720"/>
              </a:xfrm>
              <a:prstGeom prst="ellipse">
                <a:avLst/>
              </a:prstGeom>
              <a:noFill/>
              <a:ln w="381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4859" name="Oval 45"/>
              <p:cNvSpPr>
                <a:spLocks noChangeArrowheads="1"/>
              </p:cNvSpPr>
              <p:nvPr/>
            </p:nvSpPr>
            <p:spPr bwMode="auto">
              <a:xfrm>
                <a:off x="2248" y="1392"/>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4860" name="Oval 46"/>
              <p:cNvSpPr>
                <a:spLocks noChangeArrowheads="1"/>
              </p:cNvSpPr>
              <p:nvPr/>
            </p:nvSpPr>
            <p:spPr bwMode="auto">
              <a:xfrm>
                <a:off x="3064" y="1792"/>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4861" name="Oval 47"/>
              <p:cNvSpPr>
                <a:spLocks noChangeArrowheads="1"/>
              </p:cNvSpPr>
              <p:nvPr/>
            </p:nvSpPr>
            <p:spPr bwMode="auto">
              <a:xfrm>
                <a:off x="2688" y="2568"/>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4862" name="Oval 48"/>
              <p:cNvSpPr>
                <a:spLocks noChangeArrowheads="1"/>
              </p:cNvSpPr>
              <p:nvPr/>
            </p:nvSpPr>
            <p:spPr bwMode="auto">
              <a:xfrm>
                <a:off x="1904" y="2208"/>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grpSp>
        <p:sp>
          <p:nvSpPr>
            <p:cNvPr id="34857" name="Text Box 49"/>
            <p:cNvSpPr txBox="1">
              <a:spLocks noChangeArrowheads="1"/>
            </p:cNvSpPr>
            <p:nvPr/>
          </p:nvSpPr>
          <p:spPr bwMode="auto">
            <a:xfrm>
              <a:off x="2088" y="1584"/>
              <a:ext cx="3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b="1">
                  <a:solidFill>
                    <a:srgbClr val="FF3300"/>
                  </a:solidFill>
                  <a:latin typeface="Calibri" panose="020F0502020204030204" pitchFamily="34" charset="0"/>
                </a:rPr>
                <a:t>Si</a:t>
              </a:r>
            </a:p>
          </p:txBody>
        </p:sp>
      </p:grpSp>
      <p:grpSp>
        <p:nvGrpSpPr>
          <p:cNvPr id="14" name="Group 50"/>
          <p:cNvGrpSpPr>
            <a:grpSpLocks/>
          </p:cNvGrpSpPr>
          <p:nvPr/>
        </p:nvGrpSpPr>
        <p:grpSpPr bwMode="auto">
          <a:xfrm>
            <a:off x="2959100" y="3275013"/>
            <a:ext cx="1357313" cy="1285875"/>
            <a:chOff x="1864" y="2063"/>
            <a:chExt cx="855" cy="810"/>
          </a:xfrm>
        </p:grpSpPr>
        <p:grpSp>
          <p:nvGrpSpPr>
            <p:cNvPr id="34849" name="Group 51"/>
            <p:cNvGrpSpPr>
              <a:grpSpLocks/>
            </p:cNvGrpSpPr>
            <p:nvPr/>
          </p:nvGrpSpPr>
          <p:grpSpPr bwMode="auto">
            <a:xfrm>
              <a:off x="1864" y="2063"/>
              <a:ext cx="855" cy="810"/>
              <a:chOff x="1904" y="1392"/>
              <a:chExt cx="1304" cy="1320"/>
            </a:xfrm>
          </p:grpSpPr>
          <p:sp>
            <p:nvSpPr>
              <p:cNvPr id="34851" name="Oval 52"/>
              <p:cNvSpPr>
                <a:spLocks noChangeArrowheads="1"/>
              </p:cNvSpPr>
              <p:nvPr/>
            </p:nvSpPr>
            <p:spPr bwMode="auto">
              <a:xfrm>
                <a:off x="2208" y="1680"/>
                <a:ext cx="672" cy="720"/>
              </a:xfrm>
              <a:prstGeom prst="ellipse">
                <a:avLst/>
              </a:prstGeom>
              <a:noFill/>
              <a:ln w="381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4852" name="Oval 53"/>
              <p:cNvSpPr>
                <a:spLocks noChangeArrowheads="1"/>
              </p:cNvSpPr>
              <p:nvPr/>
            </p:nvSpPr>
            <p:spPr bwMode="auto">
              <a:xfrm>
                <a:off x="2248" y="1392"/>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4853" name="Oval 54"/>
              <p:cNvSpPr>
                <a:spLocks noChangeArrowheads="1"/>
              </p:cNvSpPr>
              <p:nvPr/>
            </p:nvSpPr>
            <p:spPr bwMode="auto">
              <a:xfrm>
                <a:off x="3064" y="1792"/>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4854" name="Oval 55"/>
              <p:cNvSpPr>
                <a:spLocks noChangeArrowheads="1"/>
              </p:cNvSpPr>
              <p:nvPr/>
            </p:nvSpPr>
            <p:spPr bwMode="auto">
              <a:xfrm>
                <a:off x="2688" y="2568"/>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4855" name="Oval 56"/>
              <p:cNvSpPr>
                <a:spLocks noChangeArrowheads="1"/>
              </p:cNvSpPr>
              <p:nvPr/>
            </p:nvSpPr>
            <p:spPr bwMode="auto">
              <a:xfrm>
                <a:off x="1904" y="2208"/>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grpSp>
        <p:sp>
          <p:nvSpPr>
            <p:cNvPr id="34850" name="Text Box 57"/>
            <p:cNvSpPr txBox="1">
              <a:spLocks noChangeArrowheads="1"/>
            </p:cNvSpPr>
            <p:nvPr/>
          </p:nvSpPr>
          <p:spPr bwMode="auto">
            <a:xfrm>
              <a:off x="2136" y="2361"/>
              <a:ext cx="3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b="1">
                  <a:solidFill>
                    <a:srgbClr val="FF3300"/>
                  </a:solidFill>
                  <a:latin typeface="Calibri" panose="020F0502020204030204" pitchFamily="34" charset="0"/>
                </a:rPr>
                <a:t>Si</a:t>
              </a:r>
            </a:p>
          </p:txBody>
        </p:sp>
      </p:grpSp>
      <p:grpSp>
        <p:nvGrpSpPr>
          <p:cNvPr id="16" name="Group 58"/>
          <p:cNvGrpSpPr>
            <a:grpSpLocks/>
          </p:cNvGrpSpPr>
          <p:nvPr/>
        </p:nvGrpSpPr>
        <p:grpSpPr bwMode="auto">
          <a:xfrm>
            <a:off x="1746250" y="3362325"/>
            <a:ext cx="1357313" cy="1285875"/>
            <a:chOff x="1100" y="2118"/>
            <a:chExt cx="855" cy="810"/>
          </a:xfrm>
        </p:grpSpPr>
        <p:grpSp>
          <p:nvGrpSpPr>
            <p:cNvPr id="34842" name="Group 59"/>
            <p:cNvGrpSpPr>
              <a:grpSpLocks/>
            </p:cNvGrpSpPr>
            <p:nvPr/>
          </p:nvGrpSpPr>
          <p:grpSpPr bwMode="auto">
            <a:xfrm>
              <a:off x="1100" y="2118"/>
              <a:ext cx="855" cy="810"/>
              <a:chOff x="1904" y="1392"/>
              <a:chExt cx="1304" cy="1320"/>
            </a:xfrm>
          </p:grpSpPr>
          <p:sp>
            <p:nvSpPr>
              <p:cNvPr id="34844" name="Oval 60"/>
              <p:cNvSpPr>
                <a:spLocks noChangeArrowheads="1"/>
              </p:cNvSpPr>
              <p:nvPr/>
            </p:nvSpPr>
            <p:spPr bwMode="auto">
              <a:xfrm>
                <a:off x="2208" y="1680"/>
                <a:ext cx="672" cy="720"/>
              </a:xfrm>
              <a:prstGeom prst="ellipse">
                <a:avLst/>
              </a:prstGeom>
              <a:noFill/>
              <a:ln w="381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4845" name="Oval 61"/>
              <p:cNvSpPr>
                <a:spLocks noChangeArrowheads="1"/>
              </p:cNvSpPr>
              <p:nvPr/>
            </p:nvSpPr>
            <p:spPr bwMode="auto">
              <a:xfrm>
                <a:off x="2248" y="1392"/>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4846" name="Oval 62"/>
              <p:cNvSpPr>
                <a:spLocks noChangeArrowheads="1"/>
              </p:cNvSpPr>
              <p:nvPr/>
            </p:nvSpPr>
            <p:spPr bwMode="auto">
              <a:xfrm>
                <a:off x="3064" y="1792"/>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4847" name="Oval 63"/>
              <p:cNvSpPr>
                <a:spLocks noChangeArrowheads="1"/>
              </p:cNvSpPr>
              <p:nvPr/>
            </p:nvSpPr>
            <p:spPr bwMode="auto">
              <a:xfrm>
                <a:off x="2688" y="2568"/>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4848" name="Oval 64"/>
              <p:cNvSpPr>
                <a:spLocks noChangeArrowheads="1"/>
              </p:cNvSpPr>
              <p:nvPr/>
            </p:nvSpPr>
            <p:spPr bwMode="auto">
              <a:xfrm>
                <a:off x="1904" y="2208"/>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grpSp>
        <p:sp>
          <p:nvSpPr>
            <p:cNvPr id="34843" name="Text Box 65"/>
            <p:cNvSpPr txBox="1">
              <a:spLocks noChangeArrowheads="1"/>
            </p:cNvSpPr>
            <p:nvPr/>
          </p:nvSpPr>
          <p:spPr bwMode="auto">
            <a:xfrm>
              <a:off x="1392" y="2400"/>
              <a:ext cx="3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b="1">
                  <a:solidFill>
                    <a:srgbClr val="FF3300"/>
                  </a:solidFill>
                  <a:latin typeface="Calibri" panose="020F0502020204030204" pitchFamily="34" charset="0"/>
                </a:rPr>
                <a:t>Si</a:t>
              </a:r>
            </a:p>
          </p:txBody>
        </p:sp>
      </p:grpSp>
      <p:grpSp>
        <p:nvGrpSpPr>
          <p:cNvPr id="18" name="Group 66"/>
          <p:cNvGrpSpPr>
            <a:grpSpLocks/>
          </p:cNvGrpSpPr>
          <p:nvPr/>
        </p:nvGrpSpPr>
        <p:grpSpPr bwMode="auto">
          <a:xfrm>
            <a:off x="1636713" y="2190750"/>
            <a:ext cx="1355725" cy="1285875"/>
            <a:chOff x="1031" y="1380"/>
            <a:chExt cx="854" cy="810"/>
          </a:xfrm>
        </p:grpSpPr>
        <p:grpSp>
          <p:nvGrpSpPr>
            <p:cNvPr id="34835" name="Group 67"/>
            <p:cNvGrpSpPr>
              <a:grpSpLocks/>
            </p:cNvGrpSpPr>
            <p:nvPr/>
          </p:nvGrpSpPr>
          <p:grpSpPr bwMode="auto">
            <a:xfrm>
              <a:off x="1031" y="1380"/>
              <a:ext cx="854" cy="810"/>
              <a:chOff x="1904" y="1392"/>
              <a:chExt cx="1304" cy="1320"/>
            </a:xfrm>
          </p:grpSpPr>
          <p:sp>
            <p:nvSpPr>
              <p:cNvPr id="34837" name="Oval 68"/>
              <p:cNvSpPr>
                <a:spLocks noChangeArrowheads="1"/>
              </p:cNvSpPr>
              <p:nvPr/>
            </p:nvSpPr>
            <p:spPr bwMode="auto">
              <a:xfrm>
                <a:off x="2208" y="1680"/>
                <a:ext cx="672" cy="720"/>
              </a:xfrm>
              <a:prstGeom prst="ellipse">
                <a:avLst/>
              </a:prstGeom>
              <a:noFill/>
              <a:ln w="381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4838" name="Oval 69"/>
              <p:cNvSpPr>
                <a:spLocks noChangeArrowheads="1"/>
              </p:cNvSpPr>
              <p:nvPr/>
            </p:nvSpPr>
            <p:spPr bwMode="auto">
              <a:xfrm>
                <a:off x="2248" y="1392"/>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4839" name="Oval 70"/>
              <p:cNvSpPr>
                <a:spLocks noChangeArrowheads="1"/>
              </p:cNvSpPr>
              <p:nvPr/>
            </p:nvSpPr>
            <p:spPr bwMode="auto">
              <a:xfrm>
                <a:off x="3064" y="1792"/>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4840" name="Oval 71"/>
              <p:cNvSpPr>
                <a:spLocks noChangeArrowheads="1"/>
              </p:cNvSpPr>
              <p:nvPr/>
            </p:nvSpPr>
            <p:spPr bwMode="auto">
              <a:xfrm>
                <a:off x="2688" y="2568"/>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4841" name="Oval 72"/>
              <p:cNvSpPr>
                <a:spLocks noChangeArrowheads="1"/>
              </p:cNvSpPr>
              <p:nvPr/>
            </p:nvSpPr>
            <p:spPr bwMode="auto">
              <a:xfrm>
                <a:off x="1904" y="2208"/>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grpSp>
        <p:sp>
          <p:nvSpPr>
            <p:cNvPr id="34836" name="Text Box 73"/>
            <p:cNvSpPr txBox="1">
              <a:spLocks noChangeArrowheads="1"/>
            </p:cNvSpPr>
            <p:nvPr/>
          </p:nvSpPr>
          <p:spPr bwMode="auto">
            <a:xfrm>
              <a:off x="1296" y="1632"/>
              <a:ext cx="3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b="1">
                  <a:solidFill>
                    <a:srgbClr val="FF3300"/>
                  </a:solidFill>
                  <a:latin typeface="Calibri" panose="020F0502020204030204" pitchFamily="34" charset="0"/>
                </a:rPr>
                <a:t>Si</a:t>
              </a:r>
            </a:p>
          </p:txBody>
        </p:sp>
      </p:grpSp>
      <p:grpSp>
        <p:nvGrpSpPr>
          <p:cNvPr id="34826" name="Group 74"/>
          <p:cNvGrpSpPr>
            <a:grpSpLocks/>
          </p:cNvGrpSpPr>
          <p:nvPr/>
        </p:nvGrpSpPr>
        <p:grpSpPr bwMode="auto">
          <a:xfrm>
            <a:off x="6400800" y="0"/>
            <a:ext cx="1981200" cy="2057400"/>
            <a:chOff x="3600" y="1680"/>
            <a:chExt cx="1824" cy="1968"/>
          </a:xfrm>
        </p:grpSpPr>
        <p:sp>
          <p:nvSpPr>
            <p:cNvPr id="34833" name="AutoShape 75"/>
            <p:cNvSpPr>
              <a:spLocks noChangeArrowheads="1"/>
            </p:cNvSpPr>
            <p:nvPr/>
          </p:nvSpPr>
          <p:spPr bwMode="auto">
            <a:xfrm>
              <a:off x="3600" y="1680"/>
              <a:ext cx="1824" cy="1968"/>
            </a:xfrm>
            <a:prstGeom prst="sun">
              <a:avLst>
                <a:gd name="adj" fmla="val 25000"/>
              </a:avLst>
            </a:prstGeom>
            <a:solidFill>
              <a:srgbClr val="FFFF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4834" name="AutoShape 76"/>
            <p:cNvSpPr>
              <a:spLocks noChangeArrowheads="1"/>
            </p:cNvSpPr>
            <p:nvPr/>
          </p:nvSpPr>
          <p:spPr bwMode="auto">
            <a:xfrm>
              <a:off x="4016" y="2160"/>
              <a:ext cx="1008" cy="1008"/>
            </a:xfrm>
            <a:prstGeom prst="smileyFace">
              <a:avLst>
                <a:gd name="adj" fmla="val 4653"/>
              </a:avLst>
            </a:prstGeom>
            <a:solidFill>
              <a:srgbClr val="FFFF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grpSp>
      <p:grpSp>
        <p:nvGrpSpPr>
          <p:cNvPr id="21" name="Group 77"/>
          <p:cNvGrpSpPr>
            <a:grpSpLocks/>
          </p:cNvGrpSpPr>
          <p:nvPr/>
        </p:nvGrpSpPr>
        <p:grpSpPr bwMode="auto">
          <a:xfrm>
            <a:off x="2438400" y="457200"/>
            <a:ext cx="5105400" cy="4191000"/>
            <a:chOff x="1536" y="288"/>
            <a:chExt cx="3216" cy="2640"/>
          </a:xfrm>
        </p:grpSpPr>
        <p:sp>
          <p:nvSpPr>
            <p:cNvPr id="34829" name="Arc 78"/>
            <p:cNvSpPr>
              <a:spLocks/>
            </p:cNvSpPr>
            <p:nvPr/>
          </p:nvSpPr>
          <p:spPr bwMode="auto">
            <a:xfrm rot="10800000">
              <a:off x="3744" y="336"/>
              <a:ext cx="1008" cy="13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762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830" name="Arc 79"/>
            <p:cNvSpPr>
              <a:spLocks/>
            </p:cNvSpPr>
            <p:nvPr/>
          </p:nvSpPr>
          <p:spPr bwMode="auto">
            <a:xfrm rot="10800000">
              <a:off x="3216" y="288"/>
              <a:ext cx="1248" cy="187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762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831" name="Arc 80"/>
            <p:cNvSpPr>
              <a:spLocks/>
            </p:cNvSpPr>
            <p:nvPr/>
          </p:nvSpPr>
          <p:spPr bwMode="auto">
            <a:xfrm rot="10800000">
              <a:off x="2400" y="480"/>
              <a:ext cx="1248" cy="220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762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832" name="Arc 81"/>
            <p:cNvSpPr>
              <a:spLocks/>
            </p:cNvSpPr>
            <p:nvPr/>
          </p:nvSpPr>
          <p:spPr bwMode="auto">
            <a:xfrm rot="10800000">
              <a:off x="1536" y="720"/>
              <a:ext cx="1248" cy="220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762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4828" name="Text Box 82"/>
          <p:cNvSpPr txBox="1">
            <a:spLocks noChangeArrowheads="1"/>
          </p:cNvSpPr>
          <p:nvPr/>
        </p:nvSpPr>
        <p:spPr bwMode="auto">
          <a:xfrm>
            <a:off x="838200" y="5408613"/>
            <a:ext cx="7239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ko-KR">
                <a:latin typeface="Calibri" panose="020F0502020204030204" pitchFamily="34" charset="0"/>
                <a:ea typeface="Gulim" panose="020B0600000101010101" pitchFamily="34" charset="-127"/>
              </a:rPr>
              <a:t>At finite temperatures however, the atoms vibrate randomly, having occasionally much more than the average thermal energy </a:t>
            </a:r>
            <a:endParaRPr lang="en-US">
              <a:latin typeface="Calibri" panose="020F0502020204030204" pitchFamily="34" charset="0"/>
            </a:endParaRPr>
          </a:p>
        </p:txBody>
      </p:sp>
    </p:spTree>
    <p:extLst>
      <p:ext uri="{BB962C8B-B14F-4D97-AF65-F5344CB8AC3E}">
        <p14:creationId xmlns:p14="http://schemas.microsoft.com/office/powerpoint/2010/main" val="7019253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mph" presetSubtype="0" repeatCount="indefinite" fill="hold" nodeType="clickEffect">
                                  <p:stCondLst>
                                    <p:cond delay="0"/>
                                  </p:stCondLst>
                                  <p:childTnLst>
                                    <p:animEffect transition="out" filter="fade">
                                      <p:cBhvr>
                                        <p:cTn id="6" dur="500" tmFilter="0, 0; .2, .5; .8, .5; 1, 0"/>
                                        <p:tgtEl>
                                          <p:spTgt spid="21"/>
                                        </p:tgtEl>
                                      </p:cBhvr>
                                    </p:animEffect>
                                    <p:animScale>
                                      <p:cBhvr>
                                        <p:cTn id="7" dur="250" autoRev="1" fill="hold"/>
                                        <p:tgtEl>
                                          <p:spTgt spid="21"/>
                                        </p:tgtEl>
                                      </p:cBhvr>
                                      <p:by x="105000" y="105000"/>
                                    </p:animScale>
                                  </p:childTnLst>
                                </p:cTn>
                              </p:par>
                            </p:childTnLst>
                          </p:cTn>
                        </p:par>
                      </p:childTnLst>
                    </p:cTn>
                  </p:par>
                  <p:par>
                    <p:cTn id="8" fill="hold" nodeType="clickPar">
                      <p:stCondLst>
                        <p:cond delay="indefinite"/>
                      </p:stCondLst>
                      <p:childTnLst>
                        <p:par>
                          <p:cTn id="9" fill="hold" nodeType="withGroup">
                            <p:stCondLst>
                              <p:cond delay="0"/>
                            </p:stCondLst>
                            <p:childTnLst>
                              <p:par>
                                <p:cTn id="10" presetID="32" presetClass="emph" presetSubtype="0" repeatCount="indefinite" fill="hold" nodeType="clickEffect">
                                  <p:stCondLst>
                                    <p:cond delay="0"/>
                                  </p:stCondLst>
                                  <p:endCondLst>
                                    <p:cond evt="onNext" delay="0">
                                      <p:tgtEl>
                                        <p:sldTgt/>
                                      </p:tgtEl>
                                    </p:cond>
                                  </p:endCondLst>
                                  <p:childTnLst>
                                    <p:animClr clrSpc="rgb" dir="cw">
                                      <p:cBhvr override="childStyle">
                                        <p:cTn id="11" dur="300" fill="hold"/>
                                        <p:tgtEl>
                                          <p:spTgt spid="2"/>
                                        </p:tgtEl>
                                        <p:attrNameLst>
                                          <p:attrName>style.color</p:attrName>
                                        </p:attrNameLst>
                                      </p:cBhvr>
                                      <p:to>
                                        <a:schemeClr val="accent2"/>
                                      </p:to>
                                    </p:animClr>
                                    <p:animClr clrSpc="rgb" dir="cw">
                                      <p:cBhvr>
                                        <p:cTn id="12" dur="300" fill="hold"/>
                                        <p:tgtEl>
                                          <p:spTgt spid="2"/>
                                        </p:tgtEl>
                                        <p:attrNameLst>
                                          <p:attrName>fillcolor</p:attrName>
                                        </p:attrNameLst>
                                      </p:cBhvr>
                                      <p:to>
                                        <a:schemeClr val="accent2"/>
                                      </p:to>
                                    </p:animClr>
                                    <p:set>
                                      <p:cBhvr>
                                        <p:cTn id="13" dur="300" fill="hold"/>
                                        <p:tgtEl>
                                          <p:spTgt spid="2"/>
                                        </p:tgtEl>
                                        <p:attrNameLst>
                                          <p:attrName>fill.type</p:attrName>
                                        </p:attrNameLst>
                                      </p:cBhvr>
                                      <p:to>
                                        <p:strVal val="solid"/>
                                      </p:to>
                                    </p:set>
                                    <p:set>
                                      <p:cBhvr>
                                        <p:cTn id="14" dur="300" fill="hold"/>
                                        <p:tgtEl>
                                          <p:spTgt spid="2"/>
                                        </p:tgtEl>
                                        <p:attrNameLst>
                                          <p:attrName>fill.on</p:attrName>
                                        </p:attrNameLst>
                                      </p:cBhvr>
                                      <p:to>
                                        <p:strVal val="true"/>
                                      </p:to>
                                    </p:set>
                                    <p:animRot by="120000">
                                      <p:cBhvr>
                                        <p:cTn id="15" dur="300" fill="hold">
                                          <p:stCondLst>
                                            <p:cond delay="0"/>
                                          </p:stCondLst>
                                        </p:cTn>
                                        <p:tgtEl>
                                          <p:spTgt spid="2"/>
                                        </p:tgtEl>
                                        <p:attrNameLst>
                                          <p:attrName>r</p:attrName>
                                        </p:attrNameLst>
                                      </p:cBhvr>
                                    </p:animRot>
                                    <p:animRot by="-240000">
                                      <p:cBhvr>
                                        <p:cTn id="16" dur="600" fill="hold">
                                          <p:stCondLst>
                                            <p:cond delay="600"/>
                                          </p:stCondLst>
                                        </p:cTn>
                                        <p:tgtEl>
                                          <p:spTgt spid="2"/>
                                        </p:tgtEl>
                                        <p:attrNameLst>
                                          <p:attrName>r</p:attrName>
                                        </p:attrNameLst>
                                      </p:cBhvr>
                                    </p:animRot>
                                    <p:animRot by="240000">
                                      <p:cBhvr>
                                        <p:cTn id="17" dur="600" fill="hold">
                                          <p:stCondLst>
                                            <p:cond delay="1200"/>
                                          </p:stCondLst>
                                        </p:cTn>
                                        <p:tgtEl>
                                          <p:spTgt spid="2"/>
                                        </p:tgtEl>
                                        <p:attrNameLst>
                                          <p:attrName>r</p:attrName>
                                        </p:attrNameLst>
                                      </p:cBhvr>
                                    </p:animRot>
                                    <p:animRot by="-240000">
                                      <p:cBhvr>
                                        <p:cTn id="18" dur="600" fill="hold">
                                          <p:stCondLst>
                                            <p:cond delay="1800"/>
                                          </p:stCondLst>
                                        </p:cTn>
                                        <p:tgtEl>
                                          <p:spTgt spid="2"/>
                                        </p:tgtEl>
                                        <p:attrNameLst>
                                          <p:attrName>r</p:attrName>
                                        </p:attrNameLst>
                                      </p:cBhvr>
                                    </p:animRot>
                                    <p:animRot by="120000">
                                      <p:cBhvr>
                                        <p:cTn id="19" dur="600" fill="hold">
                                          <p:stCondLst>
                                            <p:cond delay="2400"/>
                                          </p:stCondLst>
                                        </p:cTn>
                                        <p:tgtEl>
                                          <p:spTgt spid="2"/>
                                        </p:tgtEl>
                                        <p:attrNameLst>
                                          <p:attrName>r</p:attrName>
                                        </p:attrNameLst>
                                      </p:cBhvr>
                                    </p:animRot>
                                  </p:childTnLst>
                                </p:cTn>
                              </p:par>
                              <p:par>
                                <p:cTn id="20" presetID="32" presetClass="emph" presetSubtype="0" repeatCount="indefinite" fill="hold" nodeType="withEffect">
                                  <p:stCondLst>
                                    <p:cond delay="0"/>
                                  </p:stCondLst>
                                  <p:endCondLst>
                                    <p:cond evt="onNext" delay="0">
                                      <p:tgtEl>
                                        <p:sldTgt/>
                                      </p:tgtEl>
                                    </p:cond>
                                  </p:endCondLst>
                                  <p:childTnLst>
                                    <p:animClr clrSpc="rgb" dir="cw">
                                      <p:cBhvr override="childStyle">
                                        <p:cTn id="21" dur="300" fill="hold"/>
                                        <p:tgtEl>
                                          <p:spTgt spid="4"/>
                                        </p:tgtEl>
                                        <p:attrNameLst>
                                          <p:attrName>style.color</p:attrName>
                                        </p:attrNameLst>
                                      </p:cBhvr>
                                      <p:to>
                                        <a:schemeClr val="accent2"/>
                                      </p:to>
                                    </p:animClr>
                                    <p:animClr clrSpc="rgb" dir="cw">
                                      <p:cBhvr>
                                        <p:cTn id="22" dur="300" fill="hold"/>
                                        <p:tgtEl>
                                          <p:spTgt spid="4"/>
                                        </p:tgtEl>
                                        <p:attrNameLst>
                                          <p:attrName>fillcolor</p:attrName>
                                        </p:attrNameLst>
                                      </p:cBhvr>
                                      <p:to>
                                        <a:schemeClr val="accent2"/>
                                      </p:to>
                                    </p:animClr>
                                    <p:set>
                                      <p:cBhvr>
                                        <p:cTn id="23" dur="300" fill="hold"/>
                                        <p:tgtEl>
                                          <p:spTgt spid="4"/>
                                        </p:tgtEl>
                                        <p:attrNameLst>
                                          <p:attrName>fill.type</p:attrName>
                                        </p:attrNameLst>
                                      </p:cBhvr>
                                      <p:to>
                                        <p:strVal val="solid"/>
                                      </p:to>
                                    </p:set>
                                    <p:set>
                                      <p:cBhvr>
                                        <p:cTn id="24" dur="300" fill="hold"/>
                                        <p:tgtEl>
                                          <p:spTgt spid="4"/>
                                        </p:tgtEl>
                                        <p:attrNameLst>
                                          <p:attrName>fill.on</p:attrName>
                                        </p:attrNameLst>
                                      </p:cBhvr>
                                      <p:to>
                                        <p:strVal val="true"/>
                                      </p:to>
                                    </p:set>
                                    <p:animRot by="120000">
                                      <p:cBhvr>
                                        <p:cTn id="25" dur="300" fill="hold">
                                          <p:stCondLst>
                                            <p:cond delay="0"/>
                                          </p:stCondLst>
                                        </p:cTn>
                                        <p:tgtEl>
                                          <p:spTgt spid="4"/>
                                        </p:tgtEl>
                                        <p:attrNameLst>
                                          <p:attrName>r</p:attrName>
                                        </p:attrNameLst>
                                      </p:cBhvr>
                                    </p:animRot>
                                    <p:animRot by="-240000">
                                      <p:cBhvr>
                                        <p:cTn id="26" dur="600" fill="hold">
                                          <p:stCondLst>
                                            <p:cond delay="600"/>
                                          </p:stCondLst>
                                        </p:cTn>
                                        <p:tgtEl>
                                          <p:spTgt spid="4"/>
                                        </p:tgtEl>
                                        <p:attrNameLst>
                                          <p:attrName>r</p:attrName>
                                        </p:attrNameLst>
                                      </p:cBhvr>
                                    </p:animRot>
                                    <p:animRot by="240000">
                                      <p:cBhvr>
                                        <p:cTn id="27" dur="600" fill="hold">
                                          <p:stCondLst>
                                            <p:cond delay="1200"/>
                                          </p:stCondLst>
                                        </p:cTn>
                                        <p:tgtEl>
                                          <p:spTgt spid="4"/>
                                        </p:tgtEl>
                                        <p:attrNameLst>
                                          <p:attrName>r</p:attrName>
                                        </p:attrNameLst>
                                      </p:cBhvr>
                                    </p:animRot>
                                    <p:animRot by="-240000">
                                      <p:cBhvr>
                                        <p:cTn id="28" dur="600" fill="hold">
                                          <p:stCondLst>
                                            <p:cond delay="1800"/>
                                          </p:stCondLst>
                                        </p:cTn>
                                        <p:tgtEl>
                                          <p:spTgt spid="4"/>
                                        </p:tgtEl>
                                        <p:attrNameLst>
                                          <p:attrName>r</p:attrName>
                                        </p:attrNameLst>
                                      </p:cBhvr>
                                    </p:animRot>
                                    <p:animRot by="120000">
                                      <p:cBhvr>
                                        <p:cTn id="29" dur="600" fill="hold">
                                          <p:stCondLst>
                                            <p:cond delay="2400"/>
                                          </p:stCondLst>
                                        </p:cTn>
                                        <p:tgtEl>
                                          <p:spTgt spid="4"/>
                                        </p:tgtEl>
                                        <p:attrNameLst>
                                          <p:attrName>r</p:attrName>
                                        </p:attrNameLst>
                                      </p:cBhvr>
                                    </p:animRot>
                                  </p:childTnLst>
                                </p:cTn>
                              </p:par>
                              <p:par>
                                <p:cTn id="30" presetID="32" presetClass="emph" presetSubtype="0" repeatCount="indefinite" fill="hold" nodeType="withEffect">
                                  <p:stCondLst>
                                    <p:cond delay="0"/>
                                  </p:stCondLst>
                                  <p:endCondLst>
                                    <p:cond evt="onNext" delay="0">
                                      <p:tgtEl>
                                        <p:sldTgt/>
                                      </p:tgtEl>
                                    </p:cond>
                                  </p:endCondLst>
                                  <p:childTnLst>
                                    <p:animClr clrSpc="rgb" dir="cw">
                                      <p:cBhvr override="childStyle">
                                        <p:cTn id="31" dur="300" fill="hold"/>
                                        <p:tgtEl>
                                          <p:spTgt spid="6"/>
                                        </p:tgtEl>
                                        <p:attrNameLst>
                                          <p:attrName>style.color</p:attrName>
                                        </p:attrNameLst>
                                      </p:cBhvr>
                                      <p:to>
                                        <a:schemeClr val="accent2"/>
                                      </p:to>
                                    </p:animClr>
                                    <p:animClr clrSpc="rgb" dir="cw">
                                      <p:cBhvr>
                                        <p:cTn id="32" dur="300" fill="hold"/>
                                        <p:tgtEl>
                                          <p:spTgt spid="6"/>
                                        </p:tgtEl>
                                        <p:attrNameLst>
                                          <p:attrName>fillcolor</p:attrName>
                                        </p:attrNameLst>
                                      </p:cBhvr>
                                      <p:to>
                                        <a:schemeClr val="accent2"/>
                                      </p:to>
                                    </p:animClr>
                                    <p:set>
                                      <p:cBhvr>
                                        <p:cTn id="33" dur="300" fill="hold"/>
                                        <p:tgtEl>
                                          <p:spTgt spid="6"/>
                                        </p:tgtEl>
                                        <p:attrNameLst>
                                          <p:attrName>fill.type</p:attrName>
                                        </p:attrNameLst>
                                      </p:cBhvr>
                                      <p:to>
                                        <p:strVal val="solid"/>
                                      </p:to>
                                    </p:set>
                                    <p:set>
                                      <p:cBhvr>
                                        <p:cTn id="34" dur="300" fill="hold"/>
                                        <p:tgtEl>
                                          <p:spTgt spid="6"/>
                                        </p:tgtEl>
                                        <p:attrNameLst>
                                          <p:attrName>fill.on</p:attrName>
                                        </p:attrNameLst>
                                      </p:cBhvr>
                                      <p:to>
                                        <p:strVal val="true"/>
                                      </p:to>
                                    </p:set>
                                    <p:animRot by="120000">
                                      <p:cBhvr>
                                        <p:cTn id="35" dur="300" fill="hold">
                                          <p:stCondLst>
                                            <p:cond delay="0"/>
                                          </p:stCondLst>
                                        </p:cTn>
                                        <p:tgtEl>
                                          <p:spTgt spid="6"/>
                                        </p:tgtEl>
                                        <p:attrNameLst>
                                          <p:attrName>r</p:attrName>
                                        </p:attrNameLst>
                                      </p:cBhvr>
                                    </p:animRot>
                                    <p:animRot by="-240000">
                                      <p:cBhvr>
                                        <p:cTn id="36" dur="600" fill="hold">
                                          <p:stCondLst>
                                            <p:cond delay="600"/>
                                          </p:stCondLst>
                                        </p:cTn>
                                        <p:tgtEl>
                                          <p:spTgt spid="6"/>
                                        </p:tgtEl>
                                        <p:attrNameLst>
                                          <p:attrName>r</p:attrName>
                                        </p:attrNameLst>
                                      </p:cBhvr>
                                    </p:animRot>
                                    <p:animRot by="240000">
                                      <p:cBhvr>
                                        <p:cTn id="37" dur="600" fill="hold">
                                          <p:stCondLst>
                                            <p:cond delay="1200"/>
                                          </p:stCondLst>
                                        </p:cTn>
                                        <p:tgtEl>
                                          <p:spTgt spid="6"/>
                                        </p:tgtEl>
                                        <p:attrNameLst>
                                          <p:attrName>r</p:attrName>
                                        </p:attrNameLst>
                                      </p:cBhvr>
                                    </p:animRot>
                                    <p:animRot by="-240000">
                                      <p:cBhvr>
                                        <p:cTn id="38" dur="600" fill="hold">
                                          <p:stCondLst>
                                            <p:cond delay="1800"/>
                                          </p:stCondLst>
                                        </p:cTn>
                                        <p:tgtEl>
                                          <p:spTgt spid="6"/>
                                        </p:tgtEl>
                                        <p:attrNameLst>
                                          <p:attrName>r</p:attrName>
                                        </p:attrNameLst>
                                      </p:cBhvr>
                                    </p:animRot>
                                    <p:animRot by="120000">
                                      <p:cBhvr>
                                        <p:cTn id="39" dur="600" fill="hold">
                                          <p:stCondLst>
                                            <p:cond delay="2400"/>
                                          </p:stCondLst>
                                        </p:cTn>
                                        <p:tgtEl>
                                          <p:spTgt spid="6"/>
                                        </p:tgtEl>
                                        <p:attrNameLst>
                                          <p:attrName>r</p:attrName>
                                        </p:attrNameLst>
                                      </p:cBhvr>
                                    </p:animRot>
                                  </p:childTnLst>
                                </p:cTn>
                              </p:par>
                              <p:par>
                                <p:cTn id="40" presetID="32" presetClass="emph" presetSubtype="0" repeatCount="indefinite" fill="hold" nodeType="withEffect">
                                  <p:stCondLst>
                                    <p:cond delay="0"/>
                                  </p:stCondLst>
                                  <p:endCondLst>
                                    <p:cond evt="onNext" delay="0">
                                      <p:tgtEl>
                                        <p:sldTgt/>
                                      </p:tgtEl>
                                    </p:cond>
                                  </p:endCondLst>
                                  <p:childTnLst>
                                    <p:animClr clrSpc="rgb" dir="cw">
                                      <p:cBhvr override="childStyle">
                                        <p:cTn id="41" dur="300" fill="hold"/>
                                        <p:tgtEl>
                                          <p:spTgt spid="10"/>
                                        </p:tgtEl>
                                        <p:attrNameLst>
                                          <p:attrName>style.color</p:attrName>
                                        </p:attrNameLst>
                                      </p:cBhvr>
                                      <p:to>
                                        <a:schemeClr val="accent2"/>
                                      </p:to>
                                    </p:animClr>
                                    <p:animClr clrSpc="rgb" dir="cw">
                                      <p:cBhvr>
                                        <p:cTn id="42" dur="300" fill="hold"/>
                                        <p:tgtEl>
                                          <p:spTgt spid="10"/>
                                        </p:tgtEl>
                                        <p:attrNameLst>
                                          <p:attrName>fillcolor</p:attrName>
                                        </p:attrNameLst>
                                      </p:cBhvr>
                                      <p:to>
                                        <a:schemeClr val="accent2"/>
                                      </p:to>
                                    </p:animClr>
                                    <p:set>
                                      <p:cBhvr>
                                        <p:cTn id="43" dur="300" fill="hold"/>
                                        <p:tgtEl>
                                          <p:spTgt spid="10"/>
                                        </p:tgtEl>
                                        <p:attrNameLst>
                                          <p:attrName>fill.type</p:attrName>
                                        </p:attrNameLst>
                                      </p:cBhvr>
                                      <p:to>
                                        <p:strVal val="solid"/>
                                      </p:to>
                                    </p:set>
                                    <p:set>
                                      <p:cBhvr>
                                        <p:cTn id="44" dur="300" fill="hold"/>
                                        <p:tgtEl>
                                          <p:spTgt spid="10"/>
                                        </p:tgtEl>
                                        <p:attrNameLst>
                                          <p:attrName>fill.on</p:attrName>
                                        </p:attrNameLst>
                                      </p:cBhvr>
                                      <p:to>
                                        <p:strVal val="true"/>
                                      </p:to>
                                    </p:set>
                                    <p:animRot by="120000">
                                      <p:cBhvr>
                                        <p:cTn id="45" dur="300" fill="hold">
                                          <p:stCondLst>
                                            <p:cond delay="0"/>
                                          </p:stCondLst>
                                        </p:cTn>
                                        <p:tgtEl>
                                          <p:spTgt spid="10"/>
                                        </p:tgtEl>
                                        <p:attrNameLst>
                                          <p:attrName>r</p:attrName>
                                        </p:attrNameLst>
                                      </p:cBhvr>
                                    </p:animRot>
                                    <p:animRot by="-240000">
                                      <p:cBhvr>
                                        <p:cTn id="46" dur="600" fill="hold">
                                          <p:stCondLst>
                                            <p:cond delay="600"/>
                                          </p:stCondLst>
                                        </p:cTn>
                                        <p:tgtEl>
                                          <p:spTgt spid="10"/>
                                        </p:tgtEl>
                                        <p:attrNameLst>
                                          <p:attrName>r</p:attrName>
                                        </p:attrNameLst>
                                      </p:cBhvr>
                                    </p:animRot>
                                    <p:animRot by="240000">
                                      <p:cBhvr>
                                        <p:cTn id="47" dur="600" fill="hold">
                                          <p:stCondLst>
                                            <p:cond delay="1200"/>
                                          </p:stCondLst>
                                        </p:cTn>
                                        <p:tgtEl>
                                          <p:spTgt spid="10"/>
                                        </p:tgtEl>
                                        <p:attrNameLst>
                                          <p:attrName>r</p:attrName>
                                        </p:attrNameLst>
                                      </p:cBhvr>
                                    </p:animRot>
                                    <p:animRot by="-240000">
                                      <p:cBhvr>
                                        <p:cTn id="48" dur="600" fill="hold">
                                          <p:stCondLst>
                                            <p:cond delay="1800"/>
                                          </p:stCondLst>
                                        </p:cTn>
                                        <p:tgtEl>
                                          <p:spTgt spid="10"/>
                                        </p:tgtEl>
                                        <p:attrNameLst>
                                          <p:attrName>r</p:attrName>
                                        </p:attrNameLst>
                                      </p:cBhvr>
                                    </p:animRot>
                                    <p:animRot by="120000">
                                      <p:cBhvr>
                                        <p:cTn id="49" dur="600" fill="hold">
                                          <p:stCondLst>
                                            <p:cond delay="2400"/>
                                          </p:stCondLst>
                                        </p:cTn>
                                        <p:tgtEl>
                                          <p:spTgt spid="10"/>
                                        </p:tgtEl>
                                        <p:attrNameLst>
                                          <p:attrName>r</p:attrName>
                                        </p:attrNameLst>
                                      </p:cBhvr>
                                    </p:animRot>
                                  </p:childTnLst>
                                </p:cTn>
                              </p:par>
                              <p:par>
                                <p:cTn id="50" presetID="32" presetClass="emph" presetSubtype="0" repeatCount="indefinite" fill="hold" nodeType="withEffect">
                                  <p:stCondLst>
                                    <p:cond delay="0"/>
                                  </p:stCondLst>
                                  <p:endCondLst>
                                    <p:cond evt="onNext" delay="0">
                                      <p:tgtEl>
                                        <p:sldTgt/>
                                      </p:tgtEl>
                                    </p:cond>
                                  </p:endCondLst>
                                  <p:childTnLst>
                                    <p:animClr clrSpc="rgb" dir="cw">
                                      <p:cBhvr override="childStyle">
                                        <p:cTn id="51" dur="300" fill="hold"/>
                                        <p:tgtEl>
                                          <p:spTgt spid="12"/>
                                        </p:tgtEl>
                                        <p:attrNameLst>
                                          <p:attrName>style.color</p:attrName>
                                        </p:attrNameLst>
                                      </p:cBhvr>
                                      <p:to>
                                        <a:schemeClr val="accent2"/>
                                      </p:to>
                                    </p:animClr>
                                    <p:animClr clrSpc="rgb" dir="cw">
                                      <p:cBhvr>
                                        <p:cTn id="52" dur="300" fill="hold"/>
                                        <p:tgtEl>
                                          <p:spTgt spid="12"/>
                                        </p:tgtEl>
                                        <p:attrNameLst>
                                          <p:attrName>fillcolor</p:attrName>
                                        </p:attrNameLst>
                                      </p:cBhvr>
                                      <p:to>
                                        <a:schemeClr val="accent2"/>
                                      </p:to>
                                    </p:animClr>
                                    <p:set>
                                      <p:cBhvr>
                                        <p:cTn id="53" dur="300" fill="hold"/>
                                        <p:tgtEl>
                                          <p:spTgt spid="12"/>
                                        </p:tgtEl>
                                        <p:attrNameLst>
                                          <p:attrName>fill.type</p:attrName>
                                        </p:attrNameLst>
                                      </p:cBhvr>
                                      <p:to>
                                        <p:strVal val="solid"/>
                                      </p:to>
                                    </p:set>
                                    <p:set>
                                      <p:cBhvr>
                                        <p:cTn id="54" dur="300" fill="hold"/>
                                        <p:tgtEl>
                                          <p:spTgt spid="12"/>
                                        </p:tgtEl>
                                        <p:attrNameLst>
                                          <p:attrName>fill.on</p:attrName>
                                        </p:attrNameLst>
                                      </p:cBhvr>
                                      <p:to>
                                        <p:strVal val="true"/>
                                      </p:to>
                                    </p:set>
                                    <p:animRot by="120000">
                                      <p:cBhvr>
                                        <p:cTn id="55" dur="300" fill="hold">
                                          <p:stCondLst>
                                            <p:cond delay="0"/>
                                          </p:stCondLst>
                                        </p:cTn>
                                        <p:tgtEl>
                                          <p:spTgt spid="12"/>
                                        </p:tgtEl>
                                        <p:attrNameLst>
                                          <p:attrName>r</p:attrName>
                                        </p:attrNameLst>
                                      </p:cBhvr>
                                    </p:animRot>
                                    <p:animRot by="-240000">
                                      <p:cBhvr>
                                        <p:cTn id="56" dur="600" fill="hold">
                                          <p:stCondLst>
                                            <p:cond delay="600"/>
                                          </p:stCondLst>
                                        </p:cTn>
                                        <p:tgtEl>
                                          <p:spTgt spid="12"/>
                                        </p:tgtEl>
                                        <p:attrNameLst>
                                          <p:attrName>r</p:attrName>
                                        </p:attrNameLst>
                                      </p:cBhvr>
                                    </p:animRot>
                                    <p:animRot by="240000">
                                      <p:cBhvr>
                                        <p:cTn id="57" dur="600" fill="hold">
                                          <p:stCondLst>
                                            <p:cond delay="1200"/>
                                          </p:stCondLst>
                                        </p:cTn>
                                        <p:tgtEl>
                                          <p:spTgt spid="12"/>
                                        </p:tgtEl>
                                        <p:attrNameLst>
                                          <p:attrName>r</p:attrName>
                                        </p:attrNameLst>
                                      </p:cBhvr>
                                    </p:animRot>
                                    <p:animRot by="-240000">
                                      <p:cBhvr>
                                        <p:cTn id="58" dur="600" fill="hold">
                                          <p:stCondLst>
                                            <p:cond delay="1800"/>
                                          </p:stCondLst>
                                        </p:cTn>
                                        <p:tgtEl>
                                          <p:spTgt spid="12"/>
                                        </p:tgtEl>
                                        <p:attrNameLst>
                                          <p:attrName>r</p:attrName>
                                        </p:attrNameLst>
                                      </p:cBhvr>
                                    </p:animRot>
                                    <p:animRot by="120000">
                                      <p:cBhvr>
                                        <p:cTn id="59" dur="600" fill="hold">
                                          <p:stCondLst>
                                            <p:cond delay="2400"/>
                                          </p:stCondLst>
                                        </p:cTn>
                                        <p:tgtEl>
                                          <p:spTgt spid="12"/>
                                        </p:tgtEl>
                                        <p:attrNameLst>
                                          <p:attrName>r</p:attrName>
                                        </p:attrNameLst>
                                      </p:cBhvr>
                                    </p:animRot>
                                  </p:childTnLst>
                                </p:cTn>
                              </p:par>
                              <p:par>
                                <p:cTn id="60" presetID="32" presetClass="emph" presetSubtype="0" repeatCount="indefinite" fill="hold" nodeType="withEffect">
                                  <p:stCondLst>
                                    <p:cond delay="0"/>
                                  </p:stCondLst>
                                  <p:endCondLst>
                                    <p:cond evt="onNext" delay="0">
                                      <p:tgtEl>
                                        <p:sldTgt/>
                                      </p:tgtEl>
                                    </p:cond>
                                  </p:endCondLst>
                                  <p:childTnLst>
                                    <p:animClr clrSpc="rgb" dir="cw">
                                      <p:cBhvr override="childStyle">
                                        <p:cTn id="61" dur="300" fill="hold"/>
                                        <p:tgtEl>
                                          <p:spTgt spid="14"/>
                                        </p:tgtEl>
                                        <p:attrNameLst>
                                          <p:attrName>style.color</p:attrName>
                                        </p:attrNameLst>
                                      </p:cBhvr>
                                      <p:to>
                                        <a:schemeClr val="accent2"/>
                                      </p:to>
                                    </p:animClr>
                                    <p:animClr clrSpc="rgb" dir="cw">
                                      <p:cBhvr>
                                        <p:cTn id="62" dur="300" fill="hold"/>
                                        <p:tgtEl>
                                          <p:spTgt spid="14"/>
                                        </p:tgtEl>
                                        <p:attrNameLst>
                                          <p:attrName>fillcolor</p:attrName>
                                        </p:attrNameLst>
                                      </p:cBhvr>
                                      <p:to>
                                        <a:schemeClr val="accent2"/>
                                      </p:to>
                                    </p:animClr>
                                    <p:set>
                                      <p:cBhvr>
                                        <p:cTn id="63" dur="300" fill="hold"/>
                                        <p:tgtEl>
                                          <p:spTgt spid="14"/>
                                        </p:tgtEl>
                                        <p:attrNameLst>
                                          <p:attrName>fill.type</p:attrName>
                                        </p:attrNameLst>
                                      </p:cBhvr>
                                      <p:to>
                                        <p:strVal val="solid"/>
                                      </p:to>
                                    </p:set>
                                    <p:set>
                                      <p:cBhvr>
                                        <p:cTn id="64" dur="300" fill="hold"/>
                                        <p:tgtEl>
                                          <p:spTgt spid="14"/>
                                        </p:tgtEl>
                                        <p:attrNameLst>
                                          <p:attrName>fill.on</p:attrName>
                                        </p:attrNameLst>
                                      </p:cBhvr>
                                      <p:to>
                                        <p:strVal val="true"/>
                                      </p:to>
                                    </p:set>
                                    <p:animRot by="120000">
                                      <p:cBhvr>
                                        <p:cTn id="65" dur="300" fill="hold">
                                          <p:stCondLst>
                                            <p:cond delay="0"/>
                                          </p:stCondLst>
                                        </p:cTn>
                                        <p:tgtEl>
                                          <p:spTgt spid="14"/>
                                        </p:tgtEl>
                                        <p:attrNameLst>
                                          <p:attrName>r</p:attrName>
                                        </p:attrNameLst>
                                      </p:cBhvr>
                                    </p:animRot>
                                    <p:animRot by="-240000">
                                      <p:cBhvr>
                                        <p:cTn id="66" dur="600" fill="hold">
                                          <p:stCondLst>
                                            <p:cond delay="600"/>
                                          </p:stCondLst>
                                        </p:cTn>
                                        <p:tgtEl>
                                          <p:spTgt spid="14"/>
                                        </p:tgtEl>
                                        <p:attrNameLst>
                                          <p:attrName>r</p:attrName>
                                        </p:attrNameLst>
                                      </p:cBhvr>
                                    </p:animRot>
                                    <p:animRot by="240000">
                                      <p:cBhvr>
                                        <p:cTn id="67" dur="600" fill="hold">
                                          <p:stCondLst>
                                            <p:cond delay="1200"/>
                                          </p:stCondLst>
                                        </p:cTn>
                                        <p:tgtEl>
                                          <p:spTgt spid="14"/>
                                        </p:tgtEl>
                                        <p:attrNameLst>
                                          <p:attrName>r</p:attrName>
                                        </p:attrNameLst>
                                      </p:cBhvr>
                                    </p:animRot>
                                    <p:animRot by="-240000">
                                      <p:cBhvr>
                                        <p:cTn id="68" dur="600" fill="hold">
                                          <p:stCondLst>
                                            <p:cond delay="1800"/>
                                          </p:stCondLst>
                                        </p:cTn>
                                        <p:tgtEl>
                                          <p:spTgt spid="14"/>
                                        </p:tgtEl>
                                        <p:attrNameLst>
                                          <p:attrName>r</p:attrName>
                                        </p:attrNameLst>
                                      </p:cBhvr>
                                    </p:animRot>
                                    <p:animRot by="120000">
                                      <p:cBhvr>
                                        <p:cTn id="69" dur="600" fill="hold">
                                          <p:stCondLst>
                                            <p:cond delay="2400"/>
                                          </p:stCondLst>
                                        </p:cTn>
                                        <p:tgtEl>
                                          <p:spTgt spid="14"/>
                                        </p:tgtEl>
                                        <p:attrNameLst>
                                          <p:attrName>r</p:attrName>
                                        </p:attrNameLst>
                                      </p:cBhvr>
                                    </p:animRot>
                                  </p:childTnLst>
                                </p:cTn>
                              </p:par>
                              <p:par>
                                <p:cTn id="70" presetID="32" presetClass="emph" presetSubtype="0" repeatCount="indefinite" fill="hold" nodeType="withEffect">
                                  <p:stCondLst>
                                    <p:cond delay="0"/>
                                  </p:stCondLst>
                                  <p:endCondLst>
                                    <p:cond evt="onNext" delay="0">
                                      <p:tgtEl>
                                        <p:sldTgt/>
                                      </p:tgtEl>
                                    </p:cond>
                                  </p:endCondLst>
                                  <p:childTnLst>
                                    <p:animClr clrSpc="rgb" dir="cw">
                                      <p:cBhvr override="childStyle">
                                        <p:cTn id="71" dur="300" fill="hold"/>
                                        <p:tgtEl>
                                          <p:spTgt spid="16"/>
                                        </p:tgtEl>
                                        <p:attrNameLst>
                                          <p:attrName>style.color</p:attrName>
                                        </p:attrNameLst>
                                      </p:cBhvr>
                                      <p:to>
                                        <a:schemeClr val="accent2"/>
                                      </p:to>
                                    </p:animClr>
                                    <p:animClr clrSpc="rgb" dir="cw">
                                      <p:cBhvr>
                                        <p:cTn id="72" dur="300" fill="hold"/>
                                        <p:tgtEl>
                                          <p:spTgt spid="16"/>
                                        </p:tgtEl>
                                        <p:attrNameLst>
                                          <p:attrName>fillcolor</p:attrName>
                                        </p:attrNameLst>
                                      </p:cBhvr>
                                      <p:to>
                                        <a:schemeClr val="accent2"/>
                                      </p:to>
                                    </p:animClr>
                                    <p:set>
                                      <p:cBhvr>
                                        <p:cTn id="73" dur="300" fill="hold"/>
                                        <p:tgtEl>
                                          <p:spTgt spid="16"/>
                                        </p:tgtEl>
                                        <p:attrNameLst>
                                          <p:attrName>fill.type</p:attrName>
                                        </p:attrNameLst>
                                      </p:cBhvr>
                                      <p:to>
                                        <p:strVal val="solid"/>
                                      </p:to>
                                    </p:set>
                                    <p:set>
                                      <p:cBhvr>
                                        <p:cTn id="74" dur="300" fill="hold"/>
                                        <p:tgtEl>
                                          <p:spTgt spid="16"/>
                                        </p:tgtEl>
                                        <p:attrNameLst>
                                          <p:attrName>fill.on</p:attrName>
                                        </p:attrNameLst>
                                      </p:cBhvr>
                                      <p:to>
                                        <p:strVal val="true"/>
                                      </p:to>
                                    </p:set>
                                    <p:animRot by="120000">
                                      <p:cBhvr>
                                        <p:cTn id="75" dur="300" fill="hold">
                                          <p:stCondLst>
                                            <p:cond delay="0"/>
                                          </p:stCondLst>
                                        </p:cTn>
                                        <p:tgtEl>
                                          <p:spTgt spid="16"/>
                                        </p:tgtEl>
                                        <p:attrNameLst>
                                          <p:attrName>r</p:attrName>
                                        </p:attrNameLst>
                                      </p:cBhvr>
                                    </p:animRot>
                                    <p:animRot by="-240000">
                                      <p:cBhvr>
                                        <p:cTn id="76" dur="600" fill="hold">
                                          <p:stCondLst>
                                            <p:cond delay="600"/>
                                          </p:stCondLst>
                                        </p:cTn>
                                        <p:tgtEl>
                                          <p:spTgt spid="16"/>
                                        </p:tgtEl>
                                        <p:attrNameLst>
                                          <p:attrName>r</p:attrName>
                                        </p:attrNameLst>
                                      </p:cBhvr>
                                    </p:animRot>
                                    <p:animRot by="240000">
                                      <p:cBhvr>
                                        <p:cTn id="77" dur="600" fill="hold">
                                          <p:stCondLst>
                                            <p:cond delay="1200"/>
                                          </p:stCondLst>
                                        </p:cTn>
                                        <p:tgtEl>
                                          <p:spTgt spid="16"/>
                                        </p:tgtEl>
                                        <p:attrNameLst>
                                          <p:attrName>r</p:attrName>
                                        </p:attrNameLst>
                                      </p:cBhvr>
                                    </p:animRot>
                                    <p:animRot by="-240000">
                                      <p:cBhvr>
                                        <p:cTn id="78" dur="600" fill="hold">
                                          <p:stCondLst>
                                            <p:cond delay="1800"/>
                                          </p:stCondLst>
                                        </p:cTn>
                                        <p:tgtEl>
                                          <p:spTgt spid="16"/>
                                        </p:tgtEl>
                                        <p:attrNameLst>
                                          <p:attrName>r</p:attrName>
                                        </p:attrNameLst>
                                      </p:cBhvr>
                                    </p:animRot>
                                    <p:animRot by="120000">
                                      <p:cBhvr>
                                        <p:cTn id="79" dur="600" fill="hold">
                                          <p:stCondLst>
                                            <p:cond delay="2400"/>
                                          </p:stCondLst>
                                        </p:cTn>
                                        <p:tgtEl>
                                          <p:spTgt spid="16"/>
                                        </p:tgtEl>
                                        <p:attrNameLst>
                                          <p:attrName>r</p:attrName>
                                        </p:attrNameLst>
                                      </p:cBhvr>
                                    </p:animRot>
                                  </p:childTnLst>
                                </p:cTn>
                              </p:par>
                              <p:par>
                                <p:cTn id="80" presetID="32" presetClass="emph" presetSubtype="0" repeatCount="indefinite" fill="hold" nodeType="withEffect">
                                  <p:stCondLst>
                                    <p:cond delay="0"/>
                                  </p:stCondLst>
                                  <p:endCondLst>
                                    <p:cond evt="onNext" delay="0">
                                      <p:tgtEl>
                                        <p:sldTgt/>
                                      </p:tgtEl>
                                    </p:cond>
                                  </p:endCondLst>
                                  <p:childTnLst>
                                    <p:animClr clrSpc="rgb" dir="cw">
                                      <p:cBhvr override="childStyle">
                                        <p:cTn id="81" dur="300" fill="hold"/>
                                        <p:tgtEl>
                                          <p:spTgt spid="18"/>
                                        </p:tgtEl>
                                        <p:attrNameLst>
                                          <p:attrName>style.color</p:attrName>
                                        </p:attrNameLst>
                                      </p:cBhvr>
                                      <p:to>
                                        <a:schemeClr val="accent2"/>
                                      </p:to>
                                    </p:animClr>
                                    <p:animClr clrSpc="rgb" dir="cw">
                                      <p:cBhvr>
                                        <p:cTn id="82" dur="300" fill="hold"/>
                                        <p:tgtEl>
                                          <p:spTgt spid="18"/>
                                        </p:tgtEl>
                                        <p:attrNameLst>
                                          <p:attrName>fillcolor</p:attrName>
                                        </p:attrNameLst>
                                      </p:cBhvr>
                                      <p:to>
                                        <a:schemeClr val="accent2"/>
                                      </p:to>
                                    </p:animClr>
                                    <p:set>
                                      <p:cBhvr>
                                        <p:cTn id="83" dur="300" fill="hold"/>
                                        <p:tgtEl>
                                          <p:spTgt spid="18"/>
                                        </p:tgtEl>
                                        <p:attrNameLst>
                                          <p:attrName>fill.type</p:attrName>
                                        </p:attrNameLst>
                                      </p:cBhvr>
                                      <p:to>
                                        <p:strVal val="solid"/>
                                      </p:to>
                                    </p:set>
                                    <p:set>
                                      <p:cBhvr>
                                        <p:cTn id="84" dur="300" fill="hold"/>
                                        <p:tgtEl>
                                          <p:spTgt spid="18"/>
                                        </p:tgtEl>
                                        <p:attrNameLst>
                                          <p:attrName>fill.on</p:attrName>
                                        </p:attrNameLst>
                                      </p:cBhvr>
                                      <p:to>
                                        <p:strVal val="true"/>
                                      </p:to>
                                    </p:set>
                                    <p:animRot by="120000">
                                      <p:cBhvr>
                                        <p:cTn id="85" dur="300" fill="hold">
                                          <p:stCondLst>
                                            <p:cond delay="0"/>
                                          </p:stCondLst>
                                        </p:cTn>
                                        <p:tgtEl>
                                          <p:spTgt spid="18"/>
                                        </p:tgtEl>
                                        <p:attrNameLst>
                                          <p:attrName>r</p:attrName>
                                        </p:attrNameLst>
                                      </p:cBhvr>
                                    </p:animRot>
                                    <p:animRot by="-240000">
                                      <p:cBhvr>
                                        <p:cTn id="86" dur="600" fill="hold">
                                          <p:stCondLst>
                                            <p:cond delay="600"/>
                                          </p:stCondLst>
                                        </p:cTn>
                                        <p:tgtEl>
                                          <p:spTgt spid="18"/>
                                        </p:tgtEl>
                                        <p:attrNameLst>
                                          <p:attrName>r</p:attrName>
                                        </p:attrNameLst>
                                      </p:cBhvr>
                                    </p:animRot>
                                    <p:animRot by="240000">
                                      <p:cBhvr>
                                        <p:cTn id="87" dur="600" fill="hold">
                                          <p:stCondLst>
                                            <p:cond delay="1200"/>
                                          </p:stCondLst>
                                        </p:cTn>
                                        <p:tgtEl>
                                          <p:spTgt spid="18"/>
                                        </p:tgtEl>
                                        <p:attrNameLst>
                                          <p:attrName>r</p:attrName>
                                        </p:attrNameLst>
                                      </p:cBhvr>
                                    </p:animRot>
                                    <p:animRot by="-240000">
                                      <p:cBhvr>
                                        <p:cTn id="88" dur="600" fill="hold">
                                          <p:stCondLst>
                                            <p:cond delay="1800"/>
                                          </p:stCondLst>
                                        </p:cTn>
                                        <p:tgtEl>
                                          <p:spTgt spid="18"/>
                                        </p:tgtEl>
                                        <p:attrNameLst>
                                          <p:attrName>r</p:attrName>
                                        </p:attrNameLst>
                                      </p:cBhvr>
                                    </p:animRot>
                                    <p:animRot by="120000">
                                      <p:cBhvr>
                                        <p:cTn id="89" dur="600" fill="hold">
                                          <p:stCondLst>
                                            <p:cond delay="240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609600" y="2181225"/>
            <a:ext cx="1357313" cy="1285875"/>
            <a:chOff x="968" y="654"/>
            <a:chExt cx="855" cy="810"/>
          </a:xfrm>
        </p:grpSpPr>
        <p:grpSp>
          <p:nvGrpSpPr>
            <p:cNvPr id="36955" name="Group 3"/>
            <p:cNvGrpSpPr>
              <a:grpSpLocks/>
            </p:cNvGrpSpPr>
            <p:nvPr/>
          </p:nvGrpSpPr>
          <p:grpSpPr bwMode="auto">
            <a:xfrm>
              <a:off x="968" y="654"/>
              <a:ext cx="855" cy="810"/>
              <a:chOff x="1904" y="1392"/>
              <a:chExt cx="1304" cy="1320"/>
            </a:xfrm>
          </p:grpSpPr>
          <p:sp>
            <p:nvSpPr>
              <p:cNvPr id="36957" name="Oval 4"/>
              <p:cNvSpPr>
                <a:spLocks noChangeArrowheads="1"/>
              </p:cNvSpPr>
              <p:nvPr/>
            </p:nvSpPr>
            <p:spPr bwMode="auto">
              <a:xfrm>
                <a:off x="2208" y="1680"/>
                <a:ext cx="672" cy="720"/>
              </a:xfrm>
              <a:prstGeom prst="ellipse">
                <a:avLst/>
              </a:prstGeom>
              <a:noFill/>
              <a:ln w="381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6958" name="Oval 5"/>
              <p:cNvSpPr>
                <a:spLocks noChangeArrowheads="1"/>
              </p:cNvSpPr>
              <p:nvPr/>
            </p:nvSpPr>
            <p:spPr bwMode="auto">
              <a:xfrm>
                <a:off x="2248" y="1392"/>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6959" name="Oval 6"/>
              <p:cNvSpPr>
                <a:spLocks noChangeArrowheads="1"/>
              </p:cNvSpPr>
              <p:nvPr/>
            </p:nvSpPr>
            <p:spPr bwMode="auto">
              <a:xfrm>
                <a:off x="3064" y="1792"/>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6960" name="Oval 7"/>
              <p:cNvSpPr>
                <a:spLocks noChangeArrowheads="1"/>
              </p:cNvSpPr>
              <p:nvPr/>
            </p:nvSpPr>
            <p:spPr bwMode="auto">
              <a:xfrm>
                <a:off x="2688" y="2568"/>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6961" name="Oval 8"/>
              <p:cNvSpPr>
                <a:spLocks noChangeArrowheads="1"/>
              </p:cNvSpPr>
              <p:nvPr/>
            </p:nvSpPr>
            <p:spPr bwMode="auto">
              <a:xfrm>
                <a:off x="1904" y="2208"/>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grpSp>
        <p:sp>
          <p:nvSpPr>
            <p:cNvPr id="36956" name="Text Box 9"/>
            <p:cNvSpPr txBox="1">
              <a:spLocks noChangeArrowheads="1"/>
            </p:cNvSpPr>
            <p:nvPr/>
          </p:nvSpPr>
          <p:spPr bwMode="auto">
            <a:xfrm>
              <a:off x="1248" y="960"/>
              <a:ext cx="3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b="1">
                  <a:solidFill>
                    <a:srgbClr val="FF3300"/>
                  </a:solidFill>
                  <a:latin typeface="Calibri" panose="020F0502020204030204" pitchFamily="34" charset="0"/>
                </a:rPr>
                <a:t>Si</a:t>
              </a:r>
            </a:p>
          </p:txBody>
        </p:sp>
      </p:grpSp>
      <p:grpSp>
        <p:nvGrpSpPr>
          <p:cNvPr id="4" name="Group 10"/>
          <p:cNvGrpSpPr>
            <a:grpSpLocks/>
          </p:cNvGrpSpPr>
          <p:nvPr/>
        </p:nvGrpSpPr>
        <p:grpSpPr bwMode="auto">
          <a:xfrm>
            <a:off x="1831975" y="2057400"/>
            <a:ext cx="1357313" cy="1285875"/>
            <a:chOff x="1738" y="576"/>
            <a:chExt cx="855" cy="810"/>
          </a:xfrm>
        </p:grpSpPr>
        <p:grpSp>
          <p:nvGrpSpPr>
            <p:cNvPr id="36948" name="Group 11"/>
            <p:cNvGrpSpPr>
              <a:grpSpLocks/>
            </p:cNvGrpSpPr>
            <p:nvPr/>
          </p:nvGrpSpPr>
          <p:grpSpPr bwMode="auto">
            <a:xfrm>
              <a:off x="1738" y="576"/>
              <a:ext cx="855" cy="810"/>
              <a:chOff x="1904" y="1392"/>
              <a:chExt cx="1304" cy="1320"/>
            </a:xfrm>
          </p:grpSpPr>
          <p:sp>
            <p:nvSpPr>
              <p:cNvPr id="36950" name="Oval 12"/>
              <p:cNvSpPr>
                <a:spLocks noChangeArrowheads="1"/>
              </p:cNvSpPr>
              <p:nvPr/>
            </p:nvSpPr>
            <p:spPr bwMode="auto">
              <a:xfrm>
                <a:off x="2208" y="1680"/>
                <a:ext cx="672" cy="720"/>
              </a:xfrm>
              <a:prstGeom prst="ellipse">
                <a:avLst/>
              </a:prstGeom>
              <a:noFill/>
              <a:ln w="381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6951" name="Oval 13"/>
              <p:cNvSpPr>
                <a:spLocks noChangeArrowheads="1"/>
              </p:cNvSpPr>
              <p:nvPr/>
            </p:nvSpPr>
            <p:spPr bwMode="auto">
              <a:xfrm>
                <a:off x="2248" y="1392"/>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6952" name="Oval 14"/>
              <p:cNvSpPr>
                <a:spLocks noChangeArrowheads="1"/>
              </p:cNvSpPr>
              <p:nvPr/>
            </p:nvSpPr>
            <p:spPr bwMode="auto">
              <a:xfrm>
                <a:off x="3064" y="1792"/>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6953" name="Oval 15"/>
              <p:cNvSpPr>
                <a:spLocks noChangeArrowheads="1"/>
              </p:cNvSpPr>
              <p:nvPr/>
            </p:nvSpPr>
            <p:spPr bwMode="auto">
              <a:xfrm>
                <a:off x="2688" y="2568"/>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6954" name="Oval 16"/>
              <p:cNvSpPr>
                <a:spLocks noChangeArrowheads="1"/>
              </p:cNvSpPr>
              <p:nvPr/>
            </p:nvSpPr>
            <p:spPr bwMode="auto">
              <a:xfrm>
                <a:off x="1904" y="2208"/>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grpSp>
        <p:sp>
          <p:nvSpPr>
            <p:cNvPr id="36949" name="Text Box 17"/>
            <p:cNvSpPr txBox="1">
              <a:spLocks noChangeArrowheads="1"/>
            </p:cNvSpPr>
            <p:nvPr/>
          </p:nvSpPr>
          <p:spPr bwMode="auto">
            <a:xfrm>
              <a:off x="2016" y="864"/>
              <a:ext cx="3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b="1">
                  <a:solidFill>
                    <a:srgbClr val="FF3300"/>
                  </a:solidFill>
                  <a:latin typeface="Calibri" panose="020F0502020204030204" pitchFamily="34" charset="0"/>
                </a:rPr>
                <a:t>Si</a:t>
              </a:r>
            </a:p>
          </p:txBody>
        </p:sp>
      </p:grpSp>
      <p:grpSp>
        <p:nvGrpSpPr>
          <p:cNvPr id="6" name="Group 18"/>
          <p:cNvGrpSpPr>
            <a:grpSpLocks/>
          </p:cNvGrpSpPr>
          <p:nvPr/>
        </p:nvGrpSpPr>
        <p:grpSpPr bwMode="auto">
          <a:xfrm>
            <a:off x="3038475" y="2057400"/>
            <a:ext cx="1465263" cy="2428875"/>
            <a:chOff x="2498" y="576"/>
            <a:chExt cx="923" cy="1530"/>
          </a:xfrm>
        </p:grpSpPr>
        <p:grpSp>
          <p:nvGrpSpPr>
            <p:cNvPr id="36933" name="Group 19"/>
            <p:cNvGrpSpPr>
              <a:grpSpLocks/>
            </p:cNvGrpSpPr>
            <p:nvPr/>
          </p:nvGrpSpPr>
          <p:grpSpPr bwMode="auto">
            <a:xfrm>
              <a:off x="2566" y="1297"/>
              <a:ext cx="855" cy="809"/>
              <a:chOff x="1904" y="1392"/>
              <a:chExt cx="1304" cy="1320"/>
            </a:xfrm>
          </p:grpSpPr>
          <p:sp>
            <p:nvSpPr>
              <p:cNvPr id="36943" name="Oval 20"/>
              <p:cNvSpPr>
                <a:spLocks noChangeArrowheads="1"/>
              </p:cNvSpPr>
              <p:nvPr/>
            </p:nvSpPr>
            <p:spPr bwMode="auto">
              <a:xfrm>
                <a:off x="2208" y="1680"/>
                <a:ext cx="672" cy="720"/>
              </a:xfrm>
              <a:prstGeom prst="ellipse">
                <a:avLst/>
              </a:prstGeom>
              <a:noFill/>
              <a:ln w="381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6944" name="Oval 21"/>
              <p:cNvSpPr>
                <a:spLocks noChangeArrowheads="1"/>
              </p:cNvSpPr>
              <p:nvPr/>
            </p:nvSpPr>
            <p:spPr bwMode="auto">
              <a:xfrm>
                <a:off x="2248" y="1392"/>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6945" name="Oval 22"/>
              <p:cNvSpPr>
                <a:spLocks noChangeArrowheads="1"/>
              </p:cNvSpPr>
              <p:nvPr/>
            </p:nvSpPr>
            <p:spPr bwMode="auto">
              <a:xfrm>
                <a:off x="3064" y="1792"/>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6946" name="Oval 23"/>
              <p:cNvSpPr>
                <a:spLocks noChangeArrowheads="1"/>
              </p:cNvSpPr>
              <p:nvPr/>
            </p:nvSpPr>
            <p:spPr bwMode="auto">
              <a:xfrm>
                <a:off x="2688" y="2568"/>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6947" name="Oval 24"/>
              <p:cNvSpPr>
                <a:spLocks noChangeArrowheads="1"/>
              </p:cNvSpPr>
              <p:nvPr/>
            </p:nvSpPr>
            <p:spPr bwMode="auto">
              <a:xfrm>
                <a:off x="1904" y="2208"/>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grpSp>
        <p:grpSp>
          <p:nvGrpSpPr>
            <p:cNvPr id="36934" name="Group 25"/>
            <p:cNvGrpSpPr>
              <a:grpSpLocks/>
            </p:cNvGrpSpPr>
            <p:nvPr/>
          </p:nvGrpSpPr>
          <p:grpSpPr bwMode="auto">
            <a:xfrm>
              <a:off x="2498" y="576"/>
              <a:ext cx="855" cy="810"/>
              <a:chOff x="2498" y="576"/>
              <a:chExt cx="855" cy="810"/>
            </a:xfrm>
          </p:grpSpPr>
          <p:grpSp>
            <p:nvGrpSpPr>
              <p:cNvPr id="36936" name="Group 26"/>
              <p:cNvGrpSpPr>
                <a:grpSpLocks/>
              </p:cNvGrpSpPr>
              <p:nvPr/>
            </p:nvGrpSpPr>
            <p:grpSpPr bwMode="auto">
              <a:xfrm>
                <a:off x="2498" y="576"/>
                <a:ext cx="855" cy="810"/>
                <a:chOff x="1904" y="1392"/>
                <a:chExt cx="1304" cy="1320"/>
              </a:xfrm>
            </p:grpSpPr>
            <p:sp>
              <p:nvSpPr>
                <p:cNvPr id="36938" name="Oval 27"/>
                <p:cNvSpPr>
                  <a:spLocks noChangeArrowheads="1"/>
                </p:cNvSpPr>
                <p:nvPr/>
              </p:nvSpPr>
              <p:spPr bwMode="auto">
                <a:xfrm>
                  <a:off x="2208" y="1680"/>
                  <a:ext cx="672" cy="720"/>
                </a:xfrm>
                <a:prstGeom prst="ellipse">
                  <a:avLst/>
                </a:prstGeom>
                <a:noFill/>
                <a:ln w="381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6939" name="Oval 28"/>
                <p:cNvSpPr>
                  <a:spLocks noChangeArrowheads="1"/>
                </p:cNvSpPr>
                <p:nvPr/>
              </p:nvSpPr>
              <p:spPr bwMode="auto">
                <a:xfrm>
                  <a:off x="2248" y="1392"/>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6940" name="Oval 29"/>
                <p:cNvSpPr>
                  <a:spLocks noChangeArrowheads="1"/>
                </p:cNvSpPr>
                <p:nvPr/>
              </p:nvSpPr>
              <p:spPr bwMode="auto">
                <a:xfrm>
                  <a:off x="3064" y="1792"/>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6941" name="Oval 30"/>
                <p:cNvSpPr>
                  <a:spLocks noChangeArrowheads="1"/>
                </p:cNvSpPr>
                <p:nvPr/>
              </p:nvSpPr>
              <p:spPr bwMode="auto">
                <a:xfrm>
                  <a:off x="2688" y="2568"/>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6942" name="Oval 31"/>
                <p:cNvSpPr>
                  <a:spLocks noChangeArrowheads="1"/>
                </p:cNvSpPr>
                <p:nvPr/>
              </p:nvSpPr>
              <p:spPr bwMode="auto">
                <a:xfrm>
                  <a:off x="1904" y="2208"/>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grpSp>
          <p:sp>
            <p:nvSpPr>
              <p:cNvPr id="36937" name="Text Box 32"/>
              <p:cNvSpPr txBox="1">
                <a:spLocks noChangeArrowheads="1"/>
              </p:cNvSpPr>
              <p:nvPr/>
            </p:nvSpPr>
            <p:spPr bwMode="auto">
              <a:xfrm>
                <a:off x="2784" y="864"/>
                <a:ext cx="3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b="1">
                    <a:solidFill>
                      <a:srgbClr val="FF3300"/>
                    </a:solidFill>
                    <a:latin typeface="Calibri" panose="020F0502020204030204" pitchFamily="34" charset="0"/>
                  </a:rPr>
                  <a:t>Si</a:t>
                </a:r>
              </a:p>
            </p:txBody>
          </p:sp>
        </p:grpSp>
        <p:sp>
          <p:nvSpPr>
            <p:cNvPr id="36935" name="Text Box 33"/>
            <p:cNvSpPr txBox="1">
              <a:spLocks noChangeArrowheads="1"/>
            </p:cNvSpPr>
            <p:nvPr/>
          </p:nvSpPr>
          <p:spPr bwMode="auto">
            <a:xfrm>
              <a:off x="2880" y="1593"/>
              <a:ext cx="3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b="1">
                  <a:solidFill>
                    <a:srgbClr val="FF3300"/>
                  </a:solidFill>
                  <a:latin typeface="Calibri" panose="020F0502020204030204" pitchFamily="34" charset="0"/>
                </a:rPr>
                <a:t>Si</a:t>
              </a:r>
            </a:p>
          </p:txBody>
        </p:sp>
      </p:grpSp>
      <p:grpSp>
        <p:nvGrpSpPr>
          <p:cNvPr id="10" name="Group 34"/>
          <p:cNvGrpSpPr>
            <a:grpSpLocks/>
          </p:cNvGrpSpPr>
          <p:nvPr/>
        </p:nvGrpSpPr>
        <p:grpSpPr bwMode="auto">
          <a:xfrm>
            <a:off x="3278188" y="4356100"/>
            <a:ext cx="1357312" cy="1285875"/>
            <a:chOff x="2649" y="2024"/>
            <a:chExt cx="855" cy="810"/>
          </a:xfrm>
        </p:grpSpPr>
        <p:grpSp>
          <p:nvGrpSpPr>
            <p:cNvPr id="36926" name="Group 35"/>
            <p:cNvGrpSpPr>
              <a:grpSpLocks/>
            </p:cNvGrpSpPr>
            <p:nvPr/>
          </p:nvGrpSpPr>
          <p:grpSpPr bwMode="auto">
            <a:xfrm>
              <a:off x="2649" y="2024"/>
              <a:ext cx="855" cy="810"/>
              <a:chOff x="1904" y="1392"/>
              <a:chExt cx="1304" cy="1320"/>
            </a:xfrm>
          </p:grpSpPr>
          <p:sp>
            <p:nvSpPr>
              <p:cNvPr id="36928" name="Oval 36"/>
              <p:cNvSpPr>
                <a:spLocks noChangeArrowheads="1"/>
              </p:cNvSpPr>
              <p:nvPr/>
            </p:nvSpPr>
            <p:spPr bwMode="auto">
              <a:xfrm>
                <a:off x="2208" y="1680"/>
                <a:ext cx="672" cy="720"/>
              </a:xfrm>
              <a:prstGeom prst="ellipse">
                <a:avLst/>
              </a:prstGeom>
              <a:noFill/>
              <a:ln w="381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6929" name="Oval 37"/>
              <p:cNvSpPr>
                <a:spLocks noChangeArrowheads="1"/>
              </p:cNvSpPr>
              <p:nvPr/>
            </p:nvSpPr>
            <p:spPr bwMode="auto">
              <a:xfrm>
                <a:off x="2248" y="1392"/>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6930" name="Oval 38"/>
              <p:cNvSpPr>
                <a:spLocks noChangeArrowheads="1"/>
              </p:cNvSpPr>
              <p:nvPr/>
            </p:nvSpPr>
            <p:spPr bwMode="auto">
              <a:xfrm>
                <a:off x="3064" y="1792"/>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6931" name="Oval 39"/>
              <p:cNvSpPr>
                <a:spLocks noChangeArrowheads="1"/>
              </p:cNvSpPr>
              <p:nvPr/>
            </p:nvSpPr>
            <p:spPr bwMode="auto">
              <a:xfrm>
                <a:off x="2688" y="2568"/>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6932" name="Oval 40"/>
              <p:cNvSpPr>
                <a:spLocks noChangeArrowheads="1"/>
              </p:cNvSpPr>
              <p:nvPr/>
            </p:nvSpPr>
            <p:spPr bwMode="auto">
              <a:xfrm>
                <a:off x="1904" y="2208"/>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grpSp>
        <p:sp>
          <p:nvSpPr>
            <p:cNvPr id="36927" name="Text Box 41"/>
            <p:cNvSpPr txBox="1">
              <a:spLocks noChangeArrowheads="1"/>
            </p:cNvSpPr>
            <p:nvPr/>
          </p:nvSpPr>
          <p:spPr bwMode="auto">
            <a:xfrm>
              <a:off x="2952" y="2297"/>
              <a:ext cx="3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b="1">
                  <a:solidFill>
                    <a:srgbClr val="FF3300"/>
                  </a:solidFill>
                  <a:latin typeface="Calibri" panose="020F0502020204030204" pitchFamily="34" charset="0"/>
                </a:rPr>
                <a:t>Si</a:t>
              </a:r>
            </a:p>
          </p:txBody>
        </p:sp>
      </p:grpSp>
      <p:grpSp>
        <p:nvGrpSpPr>
          <p:cNvPr id="12" name="Group 42"/>
          <p:cNvGrpSpPr>
            <a:grpSpLocks/>
          </p:cNvGrpSpPr>
          <p:nvPr/>
        </p:nvGrpSpPr>
        <p:grpSpPr bwMode="auto">
          <a:xfrm>
            <a:off x="2032000" y="4418013"/>
            <a:ext cx="1357313" cy="1285875"/>
            <a:chOff x="1864" y="2063"/>
            <a:chExt cx="855" cy="810"/>
          </a:xfrm>
        </p:grpSpPr>
        <p:grpSp>
          <p:nvGrpSpPr>
            <p:cNvPr id="36919" name="Group 43"/>
            <p:cNvGrpSpPr>
              <a:grpSpLocks/>
            </p:cNvGrpSpPr>
            <p:nvPr/>
          </p:nvGrpSpPr>
          <p:grpSpPr bwMode="auto">
            <a:xfrm>
              <a:off x="1864" y="2063"/>
              <a:ext cx="855" cy="810"/>
              <a:chOff x="1904" y="1392"/>
              <a:chExt cx="1304" cy="1320"/>
            </a:xfrm>
          </p:grpSpPr>
          <p:sp>
            <p:nvSpPr>
              <p:cNvPr id="36921" name="Oval 44"/>
              <p:cNvSpPr>
                <a:spLocks noChangeArrowheads="1"/>
              </p:cNvSpPr>
              <p:nvPr/>
            </p:nvSpPr>
            <p:spPr bwMode="auto">
              <a:xfrm>
                <a:off x="2208" y="1680"/>
                <a:ext cx="672" cy="720"/>
              </a:xfrm>
              <a:prstGeom prst="ellipse">
                <a:avLst/>
              </a:prstGeom>
              <a:noFill/>
              <a:ln w="381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6922" name="Oval 45"/>
              <p:cNvSpPr>
                <a:spLocks noChangeArrowheads="1"/>
              </p:cNvSpPr>
              <p:nvPr/>
            </p:nvSpPr>
            <p:spPr bwMode="auto">
              <a:xfrm>
                <a:off x="2248" y="1392"/>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6923" name="Oval 46"/>
              <p:cNvSpPr>
                <a:spLocks noChangeArrowheads="1"/>
              </p:cNvSpPr>
              <p:nvPr/>
            </p:nvSpPr>
            <p:spPr bwMode="auto">
              <a:xfrm>
                <a:off x="3064" y="1792"/>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6924" name="Oval 47"/>
              <p:cNvSpPr>
                <a:spLocks noChangeArrowheads="1"/>
              </p:cNvSpPr>
              <p:nvPr/>
            </p:nvSpPr>
            <p:spPr bwMode="auto">
              <a:xfrm>
                <a:off x="2688" y="2568"/>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6925" name="Oval 48"/>
              <p:cNvSpPr>
                <a:spLocks noChangeArrowheads="1"/>
              </p:cNvSpPr>
              <p:nvPr/>
            </p:nvSpPr>
            <p:spPr bwMode="auto">
              <a:xfrm>
                <a:off x="1904" y="2208"/>
                <a:ext cx="144" cy="144"/>
              </a:xfrm>
              <a:prstGeom prst="ellipse">
                <a:avLst/>
              </a:prstGeom>
              <a:noFill/>
              <a:ln w="381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grpSp>
        <p:sp>
          <p:nvSpPr>
            <p:cNvPr id="36920" name="Text Box 49"/>
            <p:cNvSpPr txBox="1">
              <a:spLocks noChangeArrowheads="1"/>
            </p:cNvSpPr>
            <p:nvPr/>
          </p:nvSpPr>
          <p:spPr bwMode="auto">
            <a:xfrm>
              <a:off x="2136" y="2361"/>
              <a:ext cx="3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b="1">
                  <a:solidFill>
                    <a:srgbClr val="FF3300"/>
                  </a:solidFill>
                  <a:latin typeface="Calibri" panose="020F0502020204030204" pitchFamily="34" charset="0"/>
                </a:rPr>
                <a:t>Si</a:t>
              </a:r>
            </a:p>
          </p:txBody>
        </p:sp>
      </p:grpSp>
      <p:grpSp>
        <p:nvGrpSpPr>
          <p:cNvPr id="14" name="Group 50"/>
          <p:cNvGrpSpPr>
            <a:grpSpLocks/>
          </p:cNvGrpSpPr>
          <p:nvPr/>
        </p:nvGrpSpPr>
        <p:grpSpPr bwMode="auto">
          <a:xfrm>
            <a:off x="709613" y="3333750"/>
            <a:ext cx="1355725" cy="1285875"/>
            <a:chOff x="1031" y="1380"/>
            <a:chExt cx="854" cy="810"/>
          </a:xfrm>
        </p:grpSpPr>
        <p:grpSp>
          <p:nvGrpSpPr>
            <p:cNvPr id="36912" name="Group 51"/>
            <p:cNvGrpSpPr>
              <a:grpSpLocks/>
            </p:cNvGrpSpPr>
            <p:nvPr/>
          </p:nvGrpSpPr>
          <p:grpSpPr bwMode="auto">
            <a:xfrm>
              <a:off x="1031" y="1380"/>
              <a:ext cx="854" cy="810"/>
              <a:chOff x="1904" y="1392"/>
              <a:chExt cx="1304" cy="1320"/>
            </a:xfrm>
          </p:grpSpPr>
          <p:sp>
            <p:nvSpPr>
              <p:cNvPr id="36914" name="Oval 52"/>
              <p:cNvSpPr>
                <a:spLocks noChangeArrowheads="1"/>
              </p:cNvSpPr>
              <p:nvPr/>
            </p:nvSpPr>
            <p:spPr bwMode="auto">
              <a:xfrm>
                <a:off x="2208" y="1680"/>
                <a:ext cx="672" cy="720"/>
              </a:xfrm>
              <a:prstGeom prst="ellipse">
                <a:avLst/>
              </a:prstGeom>
              <a:noFill/>
              <a:ln w="381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6915" name="Oval 53"/>
              <p:cNvSpPr>
                <a:spLocks noChangeArrowheads="1"/>
              </p:cNvSpPr>
              <p:nvPr/>
            </p:nvSpPr>
            <p:spPr bwMode="auto">
              <a:xfrm>
                <a:off x="2248" y="1392"/>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6916" name="Oval 54"/>
              <p:cNvSpPr>
                <a:spLocks noChangeArrowheads="1"/>
              </p:cNvSpPr>
              <p:nvPr/>
            </p:nvSpPr>
            <p:spPr bwMode="auto">
              <a:xfrm>
                <a:off x="3064" y="1792"/>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6917" name="Oval 55"/>
              <p:cNvSpPr>
                <a:spLocks noChangeArrowheads="1"/>
              </p:cNvSpPr>
              <p:nvPr/>
            </p:nvSpPr>
            <p:spPr bwMode="auto">
              <a:xfrm>
                <a:off x="2688" y="2568"/>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6918" name="Oval 56"/>
              <p:cNvSpPr>
                <a:spLocks noChangeArrowheads="1"/>
              </p:cNvSpPr>
              <p:nvPr/>
            </p:nvSpPr>
            <p:spPr bwMode="auto">
              <a:xfrm>
                <a:off x="1904" y="2208"/>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grpSp>
        <p:sp>
          <p:nvSpPr>
            <p:cNvPr id="36913" name="Text Box 57"/>
            <p:cNvSpPr txBox="1">
              <a:spLocks noChangeArrowheads="1"/>
            </p:cNvSpPr>
            <p:nvPr/>
          </p:nvSpPr>
          <p:spPr bwMode="auto">
            <a:xfrm>
              <a:off x="1296" y="1632"/>
              <a:ext cx="3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b="1">
                  <a:solidFill>
                    <a:srgbClr val="FF3300"/>
                  </a:solidFill>
                  <a:latin typeface="Calibri" panose="020F0502020204030204" pitchFamily="34" charset="0"/>
                </a:rPr>
                <a:t>Si</a:t>
              </a:r>
            </a:p>
          </p:txBody>
        </p:sp>
      </p:grpSp>
      <p:grpSp>
        <p:nvGrpSpPr>
          <p:cNvPr id="16" name="Group 58"/>
          <p:cNvGrpSpPr>
            <a:grpSpLocks/>
          </p:cNvGrpSpPr>
          <p:nvPr/>
        </p:nvGrpSpPr>
        <p:grpSpPr bwMode="auto">
          <a:xfrm>
            <a:off x="1931988" y="3249613"/>
            <a:ext cx="1408112" cy="1284287"/>
            <a:chOff x="1801" y="1327"/>
            <a:chExt cx="887" cy="809"/>
          </a:xfrm>
        </p:grpSpPr>
        <p:grpSp>
          <p:nvGrpSpPr>
            <p:cNvPr id="36899" name="Group 59"/>
            <p:cNvGrpSpPr>
              <a:grpSpLocks/>
            </p:cNvGrpSpPr>
            <p:nvPr/>
          </p:nvGrpSpPr>
          <p:grpSpPr bwMode="auto">
            <a:xfrm>
              <a:off x="1801" y="1327"/>
              <a:ext cx="854" cy="809"/>
              <a:chOff x="1801" y="1327"/>
              <a:chExt cx="854" cy="809"/>
            </a:xfrm>
          </p:grpSpPr>
          <p:grpSp>
            <p:nvGrpSpPr>
              <p:cNvPr id="36905" name="Group 60"/>
              <p:cNvGrpSpPr>
                <a:grpSpLocks/>
              </p:cNvGrpSpPr>
              <p:nvPr/>
            </p:nvGrpSpPr>
            <p:grpSpPr bwMode="auto">
              <a:xfrm>
                <a:off x="1801" y="1327"/>
                <a:ext cx="854" cy="809"/>
                <a:chOff x="1904" y="1392"/>
                <a:chExt cx="1304" cy="1320"/>
              </a:xfrm>
            </p:grpSpPr>
            <p:sp>
              <p:nvSpPr>
                <p:cNvPr id="36907" name="Oval 61"/>
                <p:cNvSpPr>
                  <a:spLocks noChangeArrowheads="1"/>
                </p:cNvSpPr>
                <p:nvPr/>
              </p:nvSpPr>
              <p:spPr bwMode="auto">
                <a:xfrm>
                  <a:off x="2208" y="1680"/>
                  <a:ext cx="672" cy="720"/>
                </a:xfrm>
                <a:prstGeom prst="ellipse">
                  <a:avLst/>
                </a:prstGeom>
                <a:noFill/>
                <a:ln w="381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6908" name="Oval 62"/>
                <p:cNvSpPr>
                  <a:spLocks noChangeArrowheads="1"/>
                </p:cNvSpPr>
                <p:nvPr/>
              </p:nvSpPr>
              <p:spPr bwMode="auto">
                <a:xfrm>
                  <a:off x="2248" y="1392"/>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6909" name="Oval 63"/>
                <p:cNvSpPr>
                  <a:spLocks noChangeArrowheads="1"/>
                </p:cNvSpPr>
                <p:nvPr/>
              </p:nvSpPr>
              <p:spPr bwMode="auto">
                <a:xfrm>
                  <a:off x="3064" y="1792"/>
                  <a:ext cx="144" cy="144"/>
                </a:xfrm>
                <a:prstGeom prst="ellipse">
                  <a:avLst/>
                </a:prstGeom>
                <a:noFill/>
                <a:ln w="381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6910" name="Oval 64"/>
                <p:cNvSpPr>
                  <a:spLocks noChangeArrowheads="1"/>
                </p:cNvSpPr>
                <p:nvPr/>
              </p:nvSpPr>
              <p:spPr bwMode="auto">
                <a:xfrm>
                  <a:off x="2688" y="2568"/>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6911" name="Oval 65"/>
                <p:cNvSpPr>
                  <a:spLocks noChangeArrowheads="1"/>
                </p:cNvSpPr>
                <p:nvPr/>
              </p:nvSpPr>
              <p:spPr bwMode="auto">
                <a:xfrm>
                  <a:off x="1904" y="2208"/>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grpSp>
          <p:sp>
            <p:nvSpPr>
              <p:cNvPr id="36906" name="Text Box 66"/>
              <p:cNvSpPr txBox="1">
                <a:spLocks noChangeArrowheads="1"/>
              </p:cNvSpPr>
              <p:nvPr/>
            </p:nvSpPr>
            <p:spPr bwMode="auto">
              <a:xfrm>
                <a:off x="2088" y="1584"/>
                <a:ext cx="3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b="1">
                    <a:solidFill>
                      <a:srgbClr val="FF3300"/>
                    </a:solidFill>
                    <a:latin typeface="Calibri" panose="020F0502020204030204" pitchFamily="34" charset="0"/>
                  </a:rPr>
                  <a:t>Si</a:t>
                </a:r>
              </a:p>
            </p:txBody>
          </p:sp>
        </p:grpSp>
        <p:grpSp>
          <p:nvGrpSpPr>
            <p:cNvPr id="36900" name="Group 67"/>
            <p:cNvGrpSpPr>
              <a:grpSpLocks/>
            </p:cNvGrpSpPr>
            <p:nvPr/>
          </p:nvGrpSpPr>
          <p:grpSpPr bwMode="auto">
            <a:xfrm>
              <a:off x="2544" y="1552"/>
              <a:ext cx="144" cy="129"/>
              <a:chOff x="4240" y="1243"/>
              <a:chExt cx="144" cy="129"/>
            </a:xfrm>
          </p:grpSpPr>
          <p:sp>
            <p:nvSpPr>
              <p:cNvPr id="36901" name="Oval 68"/>
              <p:cNvSpPr>
                <a:spLocks noChangeArrowheads="1"/>
              </p:cNvSpPr>
              <p:nvPr/>
            </p:nvSpPr>
            <p:spPr bwMode="auto">
              <a:xfrm>
                <a:off x="4243" y="1243"/>
                <a:ext cx="137" cy="129"/>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grpSp>
            <p:nvGrpSpPr>
              <p:cNvPr id="36902" name="Group 69"/>
              <p:cNvGrpSpPr>
                <a:grpSpLocks/>
              </p:cNvGrpSpPr>
              <p:nvPr/>
            </p:nvGrpSpPr>
            <p:grpSpPr bwMode="auto">
              <a:xfrm>
                <a:off x="4240" y="1264"/>
                <a:ext cx="144" cy="96"/>
                <a:chOff x="912" y="3312"/>
                <a:chExt cx="192" cy="192"/>
              </a:xfrm>
            </p:grpSpPr>
            <p:sp>
              <p:nvSpPr>
                <p:cNvPr id="36903" name="Line 70"/>
                <p:cNvSpPr>
                  <a:spLocks noChangeShapeType="1"/>
                </p:cNvSpPr>
                <p:nvPr/>
              </p:nvSpPr>
              <p:spPr bwMode="auto">
                <a:xfrm>
                  <a:off x="1008" y="3312"/>
                  <a:ext cx="0" cy="19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04" name="Line 71"/>
                <p:cNvSpPr>
                  <a:spLocks noChangeShapeType="1"/>
                </p:cNvSpPr>
                <p:nvPr/>
              </p:nvSpPr>
              <p:spPr bwMode="auto">
                <a:xfrm>
                  <a:off x="912" y="3408"/>
                  <a:ext cx="192"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grpSp>
        <p:nvGrpSpPr>
          <p:cNvPr id="21" name="Group 72"/>
          <p:cNvGrpSpPr>
            <a:grpSpLocks/>
          </p:cNvGrpSpPr>
          <p:nvPr/>
        </p:nvGrpSpPr>
        <p:grpSpPr bwMode="auto">
          <a:xfrm>
            <a:off x="819150" y="4505325"/>
            <a:ext cx="1403350" cy="1285875"/>
            <a:chOff x="1100" y="2118"/>
            <a:chExt cx="884" cy="810"/>
          </a:xfrm>
        </p:grpSpPr>
        <p:grpSp>
          <p:nvGrpSpPr>
            <p:cNvPr id="36886" name="Group 73"/>
            <p:cNvGrpSpPr>
              <a:grpSpLocks/>
            </p:cNvGrpSpPr>
            <p:nvPr/>
          </p:nvGrpSpPr>
          <p:grpSpPr bwMode="auto">
            <a:xfrm>
              <a:off x="1100" y="2118"/>
              <a:ext cx="855" cy="810"/>
              <a:chOff x="1100" y="2118"/>
              <a:chExt cx="855" cy="810"/>
            </a:xfrm>
          </p:grpSpPr>
          <p:grpSp>
            <p:nvGrpSpPr>
              <p:cNvPr id="36892" name="Group 74"/>
              <p:cNvGrpSpPr>
                <a:grpSpLocks/>
              </p:cNvGrpSpPr>
              <p:nvPr/>
            </p:nvGrpSpPr>
            <p:grpSpPr bwMode="auto">
              <a:xfrm>
                <a:off x="1100" y="2118"/>
                <a:ext cx="855" cy="810"/>
                <a:chOff x="1904" y="1392"/>
                <a:chExt cx="1304" cy="1320"/>
              </a:xfrm>
            </p:grpSpPr>
            <p:sp>
              <p:nvSpPr>
                <p:cNvPr id="36894" name="Oval 75"/>
                <p:cNvSpPr>
                  <a:spLocks noChangeArrowheads="1"/>
                </p:cNvSpPr>
                <p:nvPr/>
              </p:nvSpPr>
              <p:spPr bwMode="auto">
                <a:xfrm>
                  <a:off x="2208" y="1680"/>
                  <a:ext cx="672" cy="720"/>
                </a:xfrm>
                <a:prstGeom prst="ellipse">
                  <a:avLst/>
                </a:prstGeom>
                <a:noFill/>
                <a:ln w="381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6895" name="Oval 76"/>
                <p:cNvSpPr>
                  <a:spLocks noChangeArrowheads="1"/>
                </p:cNvSpPr>
                <p:nvPr/>
              </p:nvSpPr>
              <p:spPr bwMode="auto">
                <a:xfrm>
                  <a:off x="2248" y="1392"/>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6896" name="Oval 77"/>
                <p:cNvSpPr>
                  <a:spLocks noChangeArrowheads="1"/>
                </p:cNvSpPr>
                <p:nvPr/>
              </p:nvSpPr>
              <p:spPr bwMode="auto">
                <a:xfrm>
                  <a:off x="3064" y="1792"/>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6897" name="Oval 78"/>
                <p:cNvSpPr>
                  <a:spLocks noChangeArrowheads="1"/>
                </p:cNvSpPr>
                <p:nvPr/>
              </p:nvSpPr>
              <p:spPr bwMode="auto">
                <a:xfrm>
                  <a:off x="2688" y="2568"/>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6898" name="Oval 79"/>
                <p:cNvSpPr>
                  <a:spLocks noChangeArrowheads="1"/>
                </p:cNvSpPr>
                <p:nvPr/>
              </p:nvSpPr>
              <p:spPr bwMode="auto">
                <a:xfrm>
                  <a:off x="1904" y="2208"/>
                  <a:ext cx="144" cy="144"/>
                </a:xfrm>
                <a:prstGeom prst="ellipse">
                  <a:avLst/>
                </a:prstGeom>
                <a:solidFill>
                  <a:schemeClr val="accent2"/>
                </a:solidFill>
                <a:ln w="38100">
                  <a:solidFill>
                    <a:schemeClr val="accent2"/>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grpSp>
          <p:sp>
            <p:nvSpPr>
              <p:cNvPr id="36893" name="Text Box 80"/>
              <p:cNvSpPr txBox="1">
                <a:spLocks noChangeArrowheads="1"/>
              </p:cNvSpPr>
              <p:nvPr/>
            </p:nvSpPr>
            <p:spPr bwMode="auto">
              <a:xfrm>
                <a:off x="1392" y="2400"/>
                <a:ext cx="3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b="1">
                    <a:solidFill>
                      <a:srgbClr val="FF3300"/>
                    </a:solidFill>
                    <a:latin typeface="Calibri" panose="020F0502020204030204" pitchFamily="34" charset="0"/>
                  </a:rPr>
                  <a:t>Si</a:t>
                </a:r>
              </a:p>
            </p:txBody>
          </p:sp>
        </p:grpSp>
        <p:grpSp>
          <p:nvGrpSpPr>
            <p:cNvPr id="36887" name="Group 81"/>
            <p:cNvGrpSpPr>
              <a:grpSpLocks/>
            </p:cNvGrpSpPr>
            <p:nvPr/>
          </p:nvGrpSpPr>
          <p:grpSpPr bwMode="auto">
            <a:xfrm>
              <a:off x="1840" y="2544"/>
              <a:ext cx="144" cy="129"/>
              <a:chOff x="4240" y="1243"/>
              <a:chExt cx="144" cy="129"/>
            </a:xfrm>
          </p:grpSpPr>
          <p:sp>
            <p:nvSpPr>
              <p:cNvPr id="36888" name="Oval 82"/>
              <p:cNvSpPr>
                <a:spLocks noChangeArrowheads="1"/>
              </p:cNvSpPr>
              <p:nvPr/>
            </p:nvSpPr>
            <p:spPr bwMode="auto">
              <a:xfrm>
                <a:off x="4243" y="1243"/>
                <a:ext cx="137" cy="129"/>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grpSp>
            <p:nvGrpSpPr>
              <p:cNvPr id="36889" name="Group 83"/>
              <p:cNvGrpSpPr>
                <a:grpSpLocks/>
              </p:cNvGrpSpPr>
              <p:nvPr/>
            </p:nvGrpSpPr>
            <p:grpSpPr bwMode="auto">
              <a:xfrm>
                <a:off x="4240" y="1264"/>
                <a:ext cx="144" cy="96"/>
                <a:chOff x="912" y="3312"/>
                <a:chExt cx="192" cy="192"/>
              </a:xfrm>
            </p:grpSpPr>
            <p:sp>
              <p:nvSpPr>
                <p:cNvPr id="36890" name="Line 84"/>
                <p:cNvSpPr>
                  <a:spLocks noChangeShapeType="1"/>
                </p:cNvSpPr>
                <p:nvPr/>
              </p:nvSpPr>
              <p:spPr bwMode="auto">
                <a:xfrm>
                  <a:off x="1008" y="3312"/>
                  <a:ext cx="0" cy="19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91" name="Line 85"/>
                <p:cNvSpPr>
                  <a:spLocks noChangeShapeType="1"/>
                </p:cNvSpPr>
                <p:nvPr/>
              </p:nvSpPr>
              <p:spPr bwMode="auto">
                <a:xfrm>
                  <a:off x="912" y="3408"/>
                  <a:ext cx="192"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grpSp>
        <p:nvGrpSpPr>
          <p:cNvPr id="26" name="Group 86"/>
          <p:cNvGrpSpPr>
            <a:grpSpLocks/>
          </p:cNvGrpSpPr>
          <p:nvPr/>
        </p:nvGrpSpPr>
        <p:grpSpPr bwMode="auto">
          <a:xfrm rot="-1797599">
            <a:off x="2133600" y="1524000"/>
            <a:ext cx="2667000" cy="1676400"/>
            <a:chOff x="1536" y="288"/>
            <a:chExt cx="3216" cy="2640"/>
          </a:xfrm>
        </p:grpSpPr>
        <p:sp>
          <p:nvSpPr>
            <p:cNvPr id="36882" name="Arc 87"/>
            <p:cNvSpPr>
              <a:spLocks/>
            </p:cNvSpPr>
            <p:nvPr/>
          </p:nvSpPr>
          <p:spPr bwMode="auto">
            <a:xfrm rot="10800000">
              <a:off x="3744" y="336"/>
              <a:ext cx="1008" cy="13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762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883" name="Arc 88"/>
            <p:cNvSpPr>
              <a:spLocks/>
            </p:cNvSpPr>
            <p:nvPr/>
          </p:nvSpPr>
          <p:spPr bwMode="auto">
            <a:xfrm rot="10800000">
              <a:off x="3216" y="288"/>
              <a:ext cx="1248" cy="187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762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884" name="Arc 89"/>
            <p:cNvSpPr>
              <a:spLocks/>
            </p:cNvSpPr>
            <p:nvPr/>
          </p:nvSpPr>
          <p:spPr bwMode="auto">
            <a:xfrm rot="10800000">
              <a:off x="2400" y="480"/>
              <a:ext cx="1248" cy="220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762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885" name="Arc 90"/>
            <p:cNvSpPr>
              <a:spLocks/>
            </p:cNvSpPr>
            <p:nvPr/>
          </p:nvSpPr>
          <p:spPr bwMode="auto">
            <a:xfrm rot="10800000">
              <a:off x="1536" y="720"/>
              <a:ext cx="1248" cy="220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762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36875" name="Group 91"/>
          <p:cNvGrpSpPr>
            <a:grpSpLocks/>
          </p:cNvGrpSpPr>
          <p:nvPr/>
        </p:nvGrpSpPr>
        <p:grpSpPr bwMode="auto">
          <a:xfrm>
            <a:off x="3505200" y="0"/>
            <a:ext cx="1447800" cy="1600200"/>
            <a:chOff x="3600" y="1680"/>
            <a:chExt cx="1824" cy="1968"/>
          </a:xfrm>
        </p:grpSpPr>
        <p:sp>
          <p:nvSpPr>
            <p:cNvPr id="36880" name="AutoShape 92"/>
            <p:cNvSpPr>
              <a:spLocks noChangeArrowheads="1"/>
            </p:cNvSpPr>
            <p:nvPr/>
          </p:nvSpPr>
          <p:spPr bwMode="auto">
            <a:xfrm>
              <a:off x="3600" y="1680"/>
              <a:ext cx="1824" cy="1968"/>
            </a:xfrm>
            <a:prstGeom prst="sun">
              <a:avLst>
                <a:gd name="adj" fmla="val 25000"/>
              </a:avLst>
            </a:prstGeom>
            <a:solidFill>
              <a:srgbClr val="FF33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6881" name="AutoShape 93"/>
            <p:cNvSpPr>
              <a:spLocks noChangeArrowheads="1"/>
            </p:cNvSpPr>
            <p:nvPr/>
          </p:nvSpPr>
          <p:spPr bwMode="auto">
            <a:xfrm>
              <a:off x="4016" y="2160"/>
              <a:ext cx="1008" cy="1008"/>
            </a:xfrm>
            <a:prstGeom prst="smileyFace">
              <a:avLst>
                <a:gd name="adj" fmla="val 4653"/>
              </a:avLst>
            </a:prstGeom>
            <a:solidFill>
              <a:srgbClr val="FF33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grpSp>
      <p:pic>
        <p:nvPicPr>
          <p:cNvPr id="36876" name="Picture 9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387350"/>
            <a:ext cx="3352800" cy="327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8271" name="Oval 95"/>
          <p:cNvSpPr>
            <a:spLocks noChangeArrowheads="1"/>
          </p:cNvSpPr>
          <p:nvPr/>
        </p:nvSpPr>
        <p:spPr bwMode="auto">
          <a:xfrm>
            <a:off x="1993900" y="5180013"/>
            <a:ext cx="217488" cy="204787"/>
          </a:xfrm>
          <a:prstGeom prst="ellipse">
            <a:avLst/>
          </a:prstGeom>
          <a:solidFill>
            <a:srgbClr val="008000"/>
          </a:solidFill>
          <a:ln w="28575">
            <a:solidFill>
              <a:srgbClr val="008000"/>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178272" name="Oval 96"/>
          <p:cNvSpPr>
            <a:spLocks noChangeArrowheads="1"/>
          </p:cNvSpPr>
          <p:nvPr/>
        </p:nvSpPr>
        <p:spPr bwMode="auto">
          <a:xfrm>
            <a:off x="3124200" y="3606800"/>
            <a:ext cx="217488" cy="204788"/>
          </a:xfrm>
          <a:prstGeom prst="ellipse">
            <a:avLst/>
          </a:prstGeom>
          <a:solidFill>
            <a:srgbClr val="008000"/>
          </a:solidFill>
          <a:ln w="28575">
            <a:solidFill>
              <a:srgbClr val="008000"/>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36879" name="Text Box 97"/>
          <p:cNvSpPr txBox="1">
            <a:spLocks noChangeArrowheads="1"/>
          </p:cNvSpPr>
          <p:nvPr/>
        </p:nvSpPr>
        <p:spPr bwMode="auto">
          <a:xfrm>
            <a:off x="5196971" y="3707579"/>
            <a:ext cx="3276600" cy="319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sz="1600" dirty="0">
                <a:latin typeface="Calibri" panose="020F0502020204030204" pitchFamily="34" charset="0"/>
              </a:rPr>
              <a:t>At certain instants at certain atoms there is there is enough energy to break the covalent bond and liberate an electron. Once liberated, they wander aimlessly through the crystal, and are said to be in the conduction band, where they can contribute to electric current. Those electrons which still remain bound are said to be in the valence band </a:t>
            </a:r>
          </a:p>
          <a:p>
            <a:pPr eaLnBrk="1" hangingPunct="1">
              <a:spcBef>
                <a:spcPct val="50000"/>
              </a:spcBef>
            </a:pPr>
            <a:r>
              <a:rPr lang="en-US" dirty="0">
                <a:latin typeface="Calibri" panose="020F0502020204030204" pitchFamily="34" charset="0"/>
              </a:rPr>
              <a:t> </a:t>
            </a:r>
          </a:p>
        </p:txBody>
      </p:sp>
    </p:spTree>
    <p:extLst>
      <p:ext uri="{BB962C8B-B14F-4D97-AF65-F5344CB8AC3E}">
        <p14:creationId xmlns:p14="http://schemas.microsoft.com/office/powerpoint/2010/main" val="34826488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mph" presetSubtype="0" repeatCount="indefinite" fill="hold" nodeType="clickEffect">
                                  <p:stCondLst>
                                    <p:cond delay="0"/>
                                  </p:stCondLst>
                                  <p:childTnLst>
                                    <p:animEffect transition="out" filter="fade">
                                      <p:cBhvr>
                                        <p:cTn id="6" dur="2000" tmFilter="0, 0; .2, .5; .8, .5; 1, 0"/>
                                        <p:tgtEl>
                                          <p:spTgt spid="26"/>
                                        </p:tgtEl>
                                      </p:cBhvr>
                                    </p:animEffect>
                                    <p:animScale>
                                      <p:cBhvr>
                                        <p:cTn id="7" dur="1000" autoRev="1" fill="hold"/>
                                        <p:tgtEl>
                                          <p:spTgt spid="26"/>
                                        </p:tgtEl>
                                      </p:cBhvr>
                                      <p:by x="105000" y="105000"/>
                                    </p:animScale>
                                  </p:childTnLst>
                                </p:cTn>
                              </p:par>
                            </p:childTnLst>
                          </p:cTn>
                        </p:par>
                      </p:childTnLst>
                    </p:cTn>
                  </p:par>
                  <p:par>
                    <p:cTn id="8" fill="hold" nodeType="clickPar">
                      <p:stCondLst>
                        <p:cond delay="indefinite"/>
                      </p:stCondLst>
                      <p:childTnLst>
                        <p:par>
                          <p:cTn id="9" fill="hold" nodeType="withGroup">
                            <p:stCondLst>
                              <p:cond delay="0"/>
                            </p:stCondLst>
                            <p:childTnLst>
                              <p:par>
                                <p:cTn id="10" presetID="32" presetClass="emph" presetSubtype="0" repeatCount="indefinite" fill="hold" nodeType="clickEffect">
                                  <p:stCondLst>
                                    <p:cond delay="0"/>
                                  </p:stCondLst>
                                  <p:endCondLst>
                                    <p:cond evt="onNext" delay="0">
                                      <p:tgtEl>
                                        <p:sldTgt/>
                                      </p:tgtEl>
                                    </p:cond>
                                  </p:endCondLst>
                                  <p:childTnLst>
                                    <p:animClr clrSpc="rgb" dir="cw">
                                      <p:cBhvr override="childStyle">
                                        <p:cTn id="11" dur="100" fill="hold"/>
                                        <p:tgtEl>
                                          <p:spTgt spid="2"/>
                                        </p:tgtEl>
                                        <p:attrNameLst>
                                          <p:attrName>style.color</p:attrName>
                                        </p:attrNameLst>
                                      </p:cBhvr>
                                      <p:to>
                                        <a:schemeClr val="accent2"/>
                                      </p:to>
                                    </p:animClr>
                                    <p:animClr clrSpc="rgb" dir="cw">
                                      <p:cBhvr>
                                        <p:cTn id="12" dur="100" fill="hold"/>
                                        <p:tgtEl>
                                          <p:spTgt spid="2"/>
                                        </p:tgtEl>
                                        <p:attrNameLst>
                                          <p:attrName>fillcolor</p:attrName>
                                        </p:attrNameLst>
                                      </p:cBhvr>
                                      <p:to>
                                        <a:schemeClr val="accent2"/>
                                      </p:to>
                                    </p:animClr>
                                    <p:set>
                                      <p:cBhvr>
                                        <p:cTn id="13" dur="100" fill="hold"/>
                                        <p:tgtEl>
                                          <p:spTgt spid="2"/>
                                        </p:tgtEl>
                                        <p:attrNameLst>
                                          <p:attrName>fill.type</p:attrName>
                                        </p:attrNameLst>
                                      </p:cBhvr>
                                      <p:to>
                                        <p:strVal val="solid"/>
                                      </p:to>
                                    </p:set>
                                    <p:set>
                                      <p:cBhvr>
                                        <p:cTn id="14" dur="100" fill="hold"/>
                                        <p:tgtEl>
                                          <p:spTgt spid="2"/>
                                        </p:tgtEl>
                                        <p:attrNameLst>
                                          <p:attrName>fill.on</p:attrName>
                                        </p:attrNameLst>
                                      </p:cBhvr>
                                      <p:to>
                                        <p:strVal val="true"/>
                                      </p:to>
                                    </p:set>
                                    <p:animRot by="120000">
                                      <p:cBhvr>
                                        <p:cTn id="15" dur="100" fill="hold">
                                          <p:stCondLst>
                                            <p:cond delay="0"/>
                                          </p:stCondLst>
                                        </p:cTn>
                                        <p:tgtEl>
                                          <p:spTgt spid="2"/>
                                        </p:tgtEl>
                                        <p:attrNameLst>
                                          <p:attrName>r</p:attrName>
                                        </p:attrNameLst>
                                      </p:cBhvr>
                                    </p:animRot>
                                    <p:animRot by="-240000">
                                      <p:cBhvr>
                                        <p:cTn id="16" dur="200" fill="hold">
                                          <p:stCondLst>
                                            <p:cond delay="200"/>
                                          </p:stCondLst>
                                        </p:cTn>
                                        <p:tgtEl>
                                          <p:spTgt spid="2"/>
                                        </p:tgtEl>
                                        <p:attrNameLst>
                                          <p:attrName>r</p:attrName>
                                        </p:attrNameLst>
                                      </p:cBhvr>
                                    </p:animRot>
                                    <p:animRot by="240000">
                                      <p:cBhvr>
                                        <p:cTn id="17" dur="200" fill="hold">
                                          <p:stCondLst>
                                            <p:cond delay="400"/>
                                          </p:stCondLst>
                                        </p:cTn>
                                        <p:tgtEl>
                                          <p:spTgt spid="2"/>
                                        </p:tgtEl>
                                        <p:attrNameLst>
                                          <p:attrName>r</p:attrName>
                                        </p:attrNameLst>
                                      </p:cBhvr>
                                    </p:animRot>
                                    <p:animRot by="-240000">
                                      <p:cBhvr>
                                        <p:cTn id="18" dur="200" fill="hold">
                                          <p:stCondLst>
                                            <p:cond delay="600"/>
                                          </p:stCondLst>
                                        </p:cTn>
                                        <p:tgtEl>
                                          <p:spTgt spid="2"/>
                                        </p:tgtEl>
                                        <p:attrNameLst>
                                          <p:attrName>r</p:attrName>
                                        </p:attrNameLst>
                                      </p:cBhvr>
                                    </p:animRot>
                                    <p:animRot by="120000">
                                      <p:cBhvr>
                                        <p:cTn id="19" dur="200" fill="hold">
                                          <p:stCondLst>
                                            <p:cond delay="800"/>
                                          </p:stCondLst>
                                        </p:cTn>
                                        <p:tgtEl>
                                          <p:spTgt spid="2"/>
                                        </p:tgtEl>
                                        <p:attrNameLst>
                                          <p:attrName>r</p:attrName>
                                        </p:attrNameLst>
                                      </p:cBhvr>
                                    </p:animRot>
                                  </p:childTnLst>
                                </p:cTn>
                              </p:par>
                              <p:par>
                                <p:cTn id="20" presetID="32" presetClass="emph" presetSubtype="0" repeatCount="indefinite" fill="hold" nodeType="withEffect">
                                  <p:stCondLst>
                                    <p:cond delay="0"/>
                                  </p:stCondLst>
                                  <p:endCondLst>
                                    <p:cond evt="onNext" delay="0">
                                      <p:tgtEl>
                                        <p:sldTgt/>
                                      </p:tgtEl>
                                    </p:cond>
                                  </p:endCondLst>
                                  <p:childTnLst>
                                    <p:animClr clrSpc="rgb" dir="cw">
                                      <p:cBhvr override="childStyle">
                                        <p:cTn id="21" dur="100" fill="hold"/>
                                        <p:tgtEl>
                                          <p:spTgt spid="16"/>
                                        </p:tgtEl>
                                        <p:attrNameLst>
                                          <p:attrName>style.color</p:attrName>
                                        </p:attrNameLst>
                                      </p:cBhvr>
                                      <p:to>
                                        <a:schemeClr val="accent2"/>
                                      </p:to>
                                    </p:animClr>
                                    <p:animClr clrSpc="rgb" dir="cw">
                                      <p:cBhvr>
                                        <p:cTn id="22" dur="100" fill="hold"/>
                                        <p:tgtEl>
                                          <p:spTgt spid="16"/>
                                        </p:tgtEl>
                                        <p:attrNameLst>
                                          <p:attrName>fillcolor</p:attrName>
                                        </p:attrNameLst>
                                      </p:cBhvr>
                                      <p:to>
                                        <a:schemeClr val="accent2"/>
                                      </p:to>
                                    </p:animClr>
                                    <p:set>
                                      <p:cBhvr>
                                        <p:cTn id="23" dur="100" fill="hold"/>
                                        <p:tgtEl>
                                          <p:spTgt spid="16"/>
                                        </p:tgtEl>
                                        <p:attrNameLst>
                                          <p:attrName>fill.type</p:attrName>
                                        </p:attrNameLst>
                                      </p:cBhvr>
                                      <p:to>
                                        <p:strVal val="solid"/>
                                      </p:to>
                                    </p:set>
                                    <p:set>
                                      <p:cBhvr>
                                        <p:cTn id="24" dur="100" fill="hold"/>
                                        <p:tgtEl>
                                          <p:spTgt spid="16"/>
                                        </p:tgtEl>
                                        <p:attrNameLst>
                                          <p:attrName>fill.on</p:attrName>
                                        </p:attrNameLst>
                                      </p:cBhvr>
                                      <p:to>
                                        <p:strVal val="true"/>
                                      </p:to>
                                    </p:set>
                                    <p:animRot by="120000">
                                      <p:cBhvr>
                                        <p:cTn id="25" dur="100" fill="hold">
                                          <p:stCondLst>
                                            <p:cond delay="0"/>
                                          </p:stCondLst>
                                        </p:cTn>
                                        <p:tgtEl>
                                          <p:spTgt spid="16"/>
                                        </p:tgtEl>
                                        <p:attrNameLst>
                                          <p:attrName>r</p:attrName>
                                        </p:attrNameLst>
                                      </p:cBhvr>
                                    </p:animRot>
                                    <p:animRot by="-240000">
                                      <p:cBhvr>
                                        <p:cTn id="26" dur="200" fill="hold">
                                          <p:stCondLst>
                                            <p:cond delay="200"/>
                                          </p:stCondLst>
                                        </p:cTn>
                                        <p:tgtEl>
                                          <p:spTgt spid="16"/>
                                        </p:tgtEl>
                                        <p:attrNameLst>
                                          <p:attrName>r</p:attrName>
                                        </p:attrNameLst>
                                      </p:cBhvr>
                                    </p:animRot>
                                    <p:animRot by="240000">
                                      <p:cBhvr>
                                        <p:cTn id="27" dur="200" fill="hold">
                                          <p:stCondLst>
                                            <p:cond delay="400"/>
                                          </p:stCondLst>
                                        </p:cTn>
                                        <p:tgtEl>
                                          <p:spTgt spid="16"/>
                                        </p:tgtEl>
                                        <p:attrNameLst>
                                          <p:attrName>r</p:attrName>
                                        </p:attrNameLst>
                                      </p:cBhvr>
                                    </p:animRot>
                                    <p:animRot by="-240000">
                                      <p:cBhvr>
                                        <p:cTn id="28" dur="200" fill="hold">
                                          <p:stCondLst>
                                            <p:cond delay="600"/>
                                          </p:stCondLst>
                                        </p:cTn>
                                        <p:tgtEl>
                                          <p:spTgt spid="16"/>
                                        </p:tgtEl>
                                        <p:attrNameLst>
                                          <p:attrName>r</p:attrName>
                                        </p:attrNameLst>
                                      </p:cBhvr>
                                    </p:animRot>
                                    <p:animRot by="120000">
                                      <p:cBhvr>
                                        <p:cTn id="29" dur="200" fill="hold">
                                          <p:stCondLst>
                                            <p:cond delay="800"/>
                                          </p:stCondLst>
                                        </p:cTn>
                                        <p:tgtEl>
                                          <p:spTgt spid="16"/>
                                        </p:tgtEl>
                                        <p:attrNameLst>
                                          <p:attrName>r</p:attrName>
                                        </p:attrNameLst>
                                      </p:cBhvr>
                                    </p:animRot>
                                  </p:childTnLst>
                                </p:cTn>
                              </p:par>
                              <p:par>
                                <p:cTn id="30" presetID="32" presetClass="emph" presetSubtype="0" repeatCount="indefinite" fill="hold" nodeType="withEffect">
                                  <p:stCondLst>
                                    <p:cond delay="0"/>
                                  </p:stCondLst>
                                  <p:endCondLst>
                                    <p:cond evt="onNext" delay="0">
                                      <p:tgtEl>
                                        <p:sldTgt/>
                                      </p:tgtEl>
                                    </p:cond>
                                  </p:endCondLst>
                                  <p:childTnLst>
                                    <p:animClr clrSpc="rgb" dir="cw">
                                      <p:cBhvr override="childStyle">
                                        <p:cTn id="31" dur="100" fill="hold"/>
                                        <p:tgtEl>
                                          <p:spTgt spid="6"/>
                                        </p:tgtEl>
                                        <p:attrNameLst>
                                          <p:attrName>style.color</p:attrName>
                                        </p:attrNameLst>
                                      </p:cBhvr>
                                      <p:to>
                                        <a:schemeClr val="accent2"/>
                                      </p:to>
                                    </p:animClr>
                                    <p:animClr clrSpc="rgb" dir="cw">
                                      <p:cBhvr>
                                        <p:cTn id="32" dur="100" fill="hold"/>
                                        <p:tgtEl>
                                          <p:spTgt spid="6"/>
                                        </p:tgtEl>
                                        <p:attrNameLst>
                                          <p:attrName>fillcolor</p:attrName>
                                        </p:attrNameLst>
                                      </p:cBhvr>
                                      <p:to>
                                        <a:schemeClr val="accent2"/>
                                      </p:to>
                                    </p:animClr>
                                    <p:set>
                                      <p:cBhvr>
                                        <p:cTn id="33" dur="100" fill="hold"/>
                                        <p:tgtEl>
                                          <p:spTgt spid="6"/>
                                        </p:tgtEl>
                                        <p:attrNameLst>
                                          <p:attrName>fill.type</p:attrName>
                                        </p:attrNameLst>
                                      </p:cBhvr>
                                      <p:to>
                                        <p:strVal val="solid"/>
                                      </p:to>
                                    </p:set>
                                    <p:set>
                                      <p:cBhvr>
                                        <p:cTn id="34" dur="100" fill="hold"/>
                                        <p:tgtEl>
                                          <p:spTgt spid="6"/>
                                        </p:tgtEl>
                                        <p:attrNameLst>
                                          <p:attrName>fill.on</p:attrName>
                                        </p:attrNameLst>
                                      </p:cBhvr>
                                      <p:to>
                                        <p:strVal val="true"/>
                                      </p:to>
                                    </p:set>
                                    <p:animRot by="120000">
                                      <p:cBhvr>
                                        <p:cTn id="35" dur="100" fill="hold">
                                          <p:stCondLst>
                                            <p:cond delay="0"/>
                                          </p:stCondLst>
                                        </p:cTn>
                                        <p:tgtEl>
                                          <p:spTgt spid="6"/>
                                        </p:tgtEl>
                                        <p:attrNameLst>
                                          <p:attrName>r</p:attrName>
                                        </p:attrNameLst>
                                      </p:cBhvr>
                                    </p:animRot>
                                    <p:animRot by="-240000">
                                      <p:cBhvr>
                                        <p:cTn id="36" dur="200" fill="hold">
                                          <p:stCondLst>
                                            <p:cond delay="200"/>
                                          </p:stCondLst>
                                        </p:cTn>
                                        <p:tgtEl>
                                          <p:spTgt spid="6"/>
                                        </p:tgtEl>
                                        <p:attrNameLst>
                                          <p:attrName>r</p:attrName>
                                        </p:attrNameLst>
                                      </p:cBhvr>
                                    </p:animRot>
                                    <p:animRot by="240000">
                                      <p:cBhvr>
                                        <p:cTn id="37" dur="200" fill="hold">
                                          <p:stCondLst>
                                            <p:cond delay="400"/>
                                          </p:stCondLst>
                                        </p:cTn>
                                        <p:tgtEl>
                                          <p:spTgt spid="6"/>
                                        </p:tgtEl>
                                        <p:attrNameLst>
                                          <p:attrName>r</p:attrName>
                                        </p:attrNameLst>
                                      </p:cBhvr>
                                    </p:animRot>
                                    <p:animRot by="-240000">
                                      <p:cBhvr>
                                        <p:cTn id="38" dur="200" fill="hold">
                                          <p:stCondLst>
                                            <p:cond delay="600"/>
                                          </p:stCondLst>
                                        </p:cTn>
                                        <p:tgtEl>
                                          <p:spTgt spid="6"/>
                                        </p:tgtEl>
                                        <p:attrNameLst>
                                          <p:attrName>r</p:attrName>
                                        </p:attrNameLst>
                                      </p:cBhvr>
                                    </p:animRot>
                                    <p:animRot by="120000">
                                      <p:cBhvr>
                                        <p:cTn id="39" dur="200" fill="hold">
                                          <p:stCondLst>
                                            <p:cond delay="800"/>
                                          </p:stCondLst>
                                        </p:cTn>
                                        <p:tgtEl>
                                          <p:spTgt spid="6"/>
                                        </p:tgtEl>
                                        <p:attrNameLst>
                                          <p:attrName>r</p:attrName>
                                        </p:attrNameLst>
                                      </p:cBhvr>
                                    </p:animRot>
                                  </p:childTnLst>
                                </p:cTn>
                              </p:par>
                              <p:par>
                                <p:cTn id="40" presetID="32" presetClass="emph" presetSubtype="0" repeatCount="indefinite" fill="hold" nodeType="withEffect">
                                  <p:stCondLst>
                                    <p:cond delay="0"/>
                                  </p:stCondLst>
                                  <p:endCondLst>
                                    <p:cond evt="onNext" delay="0">
                                      <p:tgtEl>
                                        <p:sldTgt/>
                                      </p:tgtEl>
                                    </p:cond>
                                  </p:endCondLst>
                                  <p:childTnLst>
                                    <p:animClr clrSpc="rgb" dir="cw">
                                      <p:cBhvr override="childStyle">
                                        <p:cTn id="41" dur="100" fill="hold"/>
                                        <p:tgtEl>
                                          <p:spTgt spid="4"/>
                                        </p:tgtEl>
                                        <p:attrNameLst>
                                          <p:attrName>style.color</p:attrName>
                                        </p:attrNameLst>
                                      </p:cBhvr>
                                      <p:to>
                                        <a:schemeClr val="accent2"/>
                                      </p:to>
                                    </p:animClr>
                                    <p:animClr clrSpc="rgb" dir="cw">
                                      <p:cBhvr>
                                        <p:cTn id="42" dur="100" fill="hold"/>
                                        <p:tgtEl>
                                          <p:spTgt spid="4"/>
                                        </p:tgtEl>
                                        <p:attrNameLst>
                                          <p:attrName>fillcolor</p:attrName>
                                        </p:attrNameLst>
                                      </p:cBhvr>
                                      <p:to>
                                        <a:schemeClr val="accent2"/>
                                      </p:to>
                                    </p:animClr>
                                    <p:set>
                                      <p:cBhvr>
                                        <p:cTn id="43" dur="100" fill="hold"/>
                                        <p:tgtEl>
                                          <p:spTgt spid="4"/>
                                        </p:tgtEl>
                                        <p:attrNameLst>
                                          <p:attrName>fill.type</p:attrName>
                                        </p:attrNameLst>
                                      </p:cBhvr>
                                      <p:to>
                                        <p:strVal val="solid"/>
                                      </p:to>
                                    </p:set>
                                    <p:set>
                                      <p:cBhvr>
                                        <p:cTn id="44" dur="100" fill="hold"/>
                                        <p:tgtEl>
                                          <p:spTgt spid="4"/>
                                        </p:tgtEl>
                                        <p:attrNameLst>
                                          <p:attrName>fill.on</p:attrName>
                                        </p:attrNameLst>
                                      </p:cBhvr>
                                      <p:to>
                                        <p:strVal val="true"/>
                                      </p:to>
                                    </p:set>
                                    <p:animRot by="120000">
                                      <p:cBhvr>
                                        <p:cTn id="45" dur="100" fill="hold">
                                          <p:stCondLst>
                                            <p:cond delay="0"/>
                                          </p:stCondLst>
                                        </p:cTn>
                                        <p:tgtEl>
                                          <p:spTgt spid="4"/>
                                        </p:tgtEl>
                                        <p:attrNameLst>
                                          <p:attrName>r</p:attrName>
                                        </p:attrNameLst>
                                      </p:cBhvr>
                                    </p:animRot>
                                    <p:animRot by="-240000">
                                      <p:cBhvr>
                                        <p:cTn id="46" dur="200" fill="hold">
                                          <p:stCondLst>
                                            <p:cond delay="200"/>
                                          </p:stCondLst>
                                        </p:cTn>
                                        <p:tgtEl>
                                          <p:spTgt spid="4"/>
                                        </p:tgtEl>
                                        <p:attrNameLst>
                                          <p:attrName>r</p:attrName>
                                        </p:attrNameLst>
                                      </p:cBhvr>
                                    </p:animRot>
                                    <p:animRot by="240000">
                                      <p:cBhvr>
                                        <p:cTn id="47" dur="200" fill="hold">
                                          <p:stCondLst>
                                            <p:cond delay="400"/>
                                          </p:stCondLst>
                                        </p:cTn>
                                        <p:tgtEl>
                                          <p:spTgt spid="4"/>
                                        </p:tgtEl>
                                        <p:attrNameLst>
                                          <p:attrName>r</p:attrName>
                                        </p:attrNameLst>
                                      </p:cBhvr>
                                    </p:animRot>
                                    <p:animRot by="-240000">
                                      <p:cBhvr>
                                        <p:cTn id="48" dur="200" fill="hold">
                                          <p:stCondLst>
                                            <p:cond delay="600"/>
                                          </p:stCondLst>
                                        </p:cTn>
                                        <p:tgtEl>
                                          <p:spTgt spid="4"/>
                                        </p:tgtEl>
                                        <p:attrNameLst>
                                          <p:attrName>r</p:attrName>
                                        </p:attrNameLst>
                                      </p:cBhvr>
                                    </p:animRot>
                                    <p:animRot by="120000">
                                      <p:cBhvr>
                                        <p:cTn id="49" dur="200" fill="hold">
                                          <p:stCondLst>
                                            <p:cond delay="800"/>
                                          </p:stCondLst>
                                        </p:cTn>
                                        <p:tgtEl>
                                          <p:spTgt spid="4"/>
                                        </p:tgtEl>
                                        <p:attrNameLst>
                                          <p:attrName>r</p:attrName>
                                        </p:attrNameLst>
                                      </p:cBhvr>
                                    </p:animRot>
                                  </p:childTnLst>
                                </p:cTn>
                              </p:par>
                              <p:par>
                                <p:cTn id="50" presetID="32" presetClass="emph" presetSubtype="0" repeatCount="indefinite" fill="hold" nodeType="withEffect">
                                  <p:stCondLst>
                                    <p:cond delay="0"/>
                                  </p:stCondLst>
                                  <p:endCondLst>
                                    <p:cond evt="onNext" delay="0">
                                      <p:tgtEl>
                                        <p:sldTgt/>
                                      </p:tgtEl>
                                    </p:cond>
                                  </p:endCondLst>
                                  <p:childTnLst>
                                    <p:animClr clrSpc="rgb" dir="cw">
                                      <p:cBhvr override="childStyle">
                                        <p:cTn id="51" dur="100" fill="hold"/>
                                        <p:tgtEl>
                                          <p:spTgt spid="14"/>
                                        </p:tgtEl>
                                        <p:attrNameLst>
                                          <p:attrName>style.color</p:attrName>
                                        </p:attrNameLst>
                                      </p:cBhvr>
                                      <p:to>
                                        <a:schemeClr val="accent2"/>
                                      </p:to>
                                    </p:animClr>
                                    <p:animClr clrSpc="rgb" dir="cw">
                                      <p:cBhvr>
                                        <p:cTn id="52" dur="100" fill="hold"/>
                                        <p:tgtEl>
                                          <p:spTgt spid="14"/>
                                        </p:tgtEl>
                                        <p:attrNameLst>
                                          <p:attrName>fillcolor</p:attrName>
                                        </p:attrNameLst>
                                      </p:cBhvr>
                                      <p:to>
                                        <a:schemeClr val="accent2"/>
                                      </p:to>
                                    </p:animClr>
                                    <p:set>
                                      <p:cBhvr>
                                        <p:cTn id="53" dur="100" fill="hold"/>
                                        <p:tgtEl>
                                          <p:spTgt spid="14"/>
                                        </p:tgtEl>
                                        <p:attrNameLst>
                                          <p:attrName>fill.type</p:attrName>
                                        </p:attrNameLst>
                                      </p:cBhvr>
                                      <p:to>
                                        <p:strVal val="solid"/>
                                      </p:to>
                                    </p:set>
                                    <p:set>
                                      <p:cBhvr>
                                        <p:cTn id="54" dur="100" fill="hold"/>
                                        <p:tgtEl>
                                          <p:spTgt spid="14"/>
                                        </p:tgtEl>
                                        <p:attrNameLst>
                                          <p:attrName>fill.on</p:attrName>
                                        </p:attrNameLst>
                                      </p:cBhvr>
                                      <p:to>
                                        <p:strVal val="true"/>
                                      </p:to>
                                    </p:set>
                                    <p:animRot by="120000">
                                      <p:cBhvr>
                                        <p:cTn id="55" dur="100" fill="hold">
                                          <p:stCondLst>
                                            <p:cond delay="0"/>
                                          </p:stCondLst>
                                        </p:cTn>
                                        <p:tgtEl>
                                          <p:spTgt spid="14"/>
                                        </p:tgtEl>
                                        <p:attrNameLst>
                                          <p:attrName>r</p:attrName>
                                        </p:attrNameLst>
                                      </p:cBhvr>
                                    </p:animRot>
                                    <p:animRot by="-240000">
                                      <p:cBhvr>
                                        <p:cTn id="56" dur="200" fill="hold">
                                          <p:stCondLst>
                                            <p:cond delay="200"/>
                                          </p:stCondLst>
                                        </p:cTn>
                                        <p:tgtEl>
                                          <p:spTgt spid="14"/>
                                        </p:tgtEl>
                                        <p:attrNameLst>
                                          <p:attrName>r</p:attrName>
                                        </p:attrNameLst>
                                      </p:cBhvr>
                                    </p:animRot>
                                    <p:animRot by="240000">
                                      <p:cBhvr>
                                        <p:cTn id="57" dur="200" fill="hold">
                                          <p:stCondLst>
                                            <p:cond delay="400"/>
                                          </p:stCondLst>
                                        </p:cTn>
                                        <p:tgtEl>
                                          <p:spTgt spid="14"/>
                                        </p:tgtEl>
                                        <p:attrNameLst>
                                          <p:attrName>r</p:attrName>
                                        </p:attrNameLst>
                                      </p:cBhvr>
                                    </p:animRot>
                                    <p:animRot by="-240000">
                                      <p:cBhvr>
                                        <p:cTn id="58" dur="200" fill="hold">
                                          <p:stCondLst>
                                            <p:cond delay="600"/>
                                          </p:stCondLst>
                                        </p:cTn>
                                        <p:tgtEl>
                                          <p:spTgt spid="14"/>
                                        </p:tgtEl>
                                        <p:attrNameLst>
                                          <p:attrName>r</p:attrName>
                                        </p:attrNameLst>
                                      </p:cBhvr>
                                    </p:animRot>
                                    <p:animRot by="120000">
                                      <p:cBhvr>
                                        <p:cTn id="59" dur="200" fill="hold">
                                          <p:stCondLst>
                                            <p:cond delay="800"/>
                                          </p:stCondLst>
                                        </p:cTn>
                                        <p:tgtEl>
                                          <p:spTgt spid="14"/>
                                        </p:tgtEl>
                                        <p:attrNameLst>
                                          <p:attrName>r</p:attrName>
                                        </p:attrNameLst>
                                      </p:cBhvr>
                                    </p:animRot>
                                  </p:childTnLst>
                                </p:cTn>
                              </p:par>
                              <p:par>
                                <p:cTn id="60" presetID="32" presetClass="emph" presetSubtype="0" repeatCount="indefinite" fill="hold" nodeType="withEffect">
                                  <p:stCondLst>
                                    <p:cond delay="0"/>
                                  </p:stCondLst>
                                  <p:endCondLst>
                                    <p:cond evt="onNext" delay="0">
                                      <p:tgtEl>
                                        <p:sldTgt/>
                                      </p:tgtEl>
                                    </p:cond>
                                  </p:endCondLst>
                                  <p:childTnLst>
                                    <p:animClr clrSpc="rgb" dir="cw">
                                      <p:cBhvr override="childStyle">
                                        <p:cTn id="61" dur="100" fill="hold"/>
                                        <p:tgtEl>
                                          <p:spTgt spid="21"/>
                                        </p:tgtEl>
                                        <p:attrNameLst>
                                          <p:attrName>style.color</p:attrName>
                                        </p:attrNameLst>
                                      </p:cBhvr>
                                      <p:to>
                                        <a:schemeClr val="accent2"/>
                                      </p:to>
                                    </p:animClr>
                                    <p:animClr clrSpc="rgb" dir="cw">
                                      <p:cBhvr>
                                        <p:cTn id="62" dur="100" fill="hold"/>
                                        <p:tgtEl>
                                          <p:spTgt spid="21"/>
                                        </p:tgtEl>
                                        <p:attrNameLst>
                                          <p:attrName>fillcolor</p:attrName>
                                        </p:attrNameLst>
                                      </p:cBhvr>
                                      <p:to>
                                        <a:schemeClr val="accent2"/>
                                      </p:to>
                                    </p:animClr>
                                    <p:set>
                                      <p:cBhvr>
                                        <p:cTn id="63" dur="100" fill="hold"/>
                                        <p:tgtEl>
                                          <p:spTgt spid="21"/>
                                        </p:tgtEl>
                                        <p:attrNameLst>
                                          <p:attrName>fill.type</p:attrName>
                                        </p:attrNameLst>
                                      </p:cBhvr>
                                      <p:to>
                                        <p:strVal val="solid"/>
                                      </p:to>
                                    </p:set>
                                    <p:set>
                                      <p:cBhvr>
                                        <p:cTn id="64" dur="100" fill="hold"/>
                                        <p:tgtEl>
                                          <p:spTgt spid="21"/>
                                        </p:tgtEl>
                                        <p:attrNameLst>
                                          <p:attrName>fill.on</p:attrName>
                                        </p:attrNameLst>
                                      </p:cBhvr>
                                      <p:to>
                                        <p:strVal val="true"/>
                                      </p:to>
                                    </p:set>
                                    <p:animRot by="120000">
                                      <p:cBhvr>
                                        <p:cTn id="65" dur="100" fill="hold">
                                          <p:stCondLst>
                                            <p:cond delay="0"/>
                                          </p:stCondLst>
                                        </p:cTn>
                                        <p:tgtEl>
                                          <p:spTgt spid="21"/>
                                        </p:tgtEl>
                                        <p:attrNameLst>
                                          <p:attrName>r</p:attrName>
                                        </p:attrNameLst>
                                      </p:cBhvr>
                                    </p:animRot>
                                    <p:animRot by="-240000">
                                      <p:cBhvr>
                                        <p:cTn id="66" dur="200" fill="hold">
                                          <p:stCondLst>
                                            <p:cond delay="200"/>
                                          </p:stCondLst>
                                        </p:cTn>
                                        <p:tgtEl>
                                          <p:spTgt spid="21"/>
                                        </p:tgtEl>
                                        <p:attrNameLst>
                                          <p:attrName>r</p:attrName>
                                        </p:attrNameLst>
                                      </p:cBhvr>
                                    </p:animRot>
                                    <p:animRot by="240000">
                                      <p:cBhvr>
                                        <p:cTn id="67" dur="200" fill="hold">
                                          <p:stCondLst>
                                            <p:cond delay="400"/>
                                          </p:stCondLst>
                                        </p:cTn>
                                        <p:tgtEl>
                                          <p:spTgt spid="21"/>
                                        </p:tgtEl>
                                        <p:attrNameLst>
                                          <p:attrName>r</p:attrName>
                                        </p:attrNameLst>
                                      </p:cBhvr>
                                    </p:animRot>
                                    <p:animRot by="-240000">
                                      <p:cBhvr>
                                        <p:cTn id="68" dur="200" fill="hold">
                                          <p:stCondLst>
                                            <p:cond delay="600"/>
                                          </p:stCondLst>
                                        </p:cTn>
                                        <p:tgtEl>
                                          <p:spTgt spid="21"/>
                                        </p:tgtEl>
                                        <p:attrNameLst>
                                          <p:attrName>r</p:attrName>
                                        </p:attrNameLst>
                                      </p:cBhvr>
                                    </p:animRot>
                                    <p:animRot by="120000">
                                      <p:cBhvr>
                                        <p:cTn id="69" dur="200" fill="hold">
                                          <p:stCondLst>
                                            <p:cond delay="800"/>
                                          </p:stCondLst>
                                        </p:cTn>
                                        <p:tgtEl>
                                          <p:spTgt spid="21"/>
                                        </p:tgtEl>
                                        <p:attrNameLst>
                                          <p:attrName>r</p:attrName>
                                        </p:attrNameLst>
                                      </p:cBhvr>
                                    </p:animRot>
                                  </p:childTnLst>
                                </p:cTn>
                              </p:par>
                              <p:par>
                                <p:cTn id="70" presetID="32" presetClass="emph" presetSubtype="0" repeatCount="indefinite" fill="hold" nodeType="withEffect">
                                  <p:stCondLst>
                                    <p:cond delay="0"/>
                                  </p:stCondLst>
                                  <p:endCondLst>
                                    <p:cond evt="onNext" delay="0">
                                      <p:tgtEl>
                                        <p:sldTgt/>
                                      </p:tgtEl>
                                    </p:cond>
                                  </p:endCondLst>
                                  <p:childTnLst>
                                    <p:animClr clrSpc="rgb" dir="cw">
                                      <p:cBhvr override="childStyle">
                                        <p:cTn id="71" dur="100" fill="hold"/>
                                        <p:tgtEl>
                                          <p:spTgt spid="12"/>
                                        </p:tgtEl>
                                        <p:attrNameLst>
                                          <p:attrName>style.color</p:attrName>
                                        </p:attrNameLst>
                                      </p:cBhvr>
                                      <p:to>
                                        <a:schemeClr val="accent2"/>
                                      </p:to>
                                    </p:animClr>
                                    <p:animClr clrSpc="rgb" dir="cw">
                                      <p:cBhvr>
                                        <p:cTn id="72" dur="100" fill="hold"/>
                                        <p:tgtEl>
                                          <p:spTgt spid="12"/>
                                        </p:tgtEl>
                                        <p:attrNameLst>
                                          <p:attrName>fillcolor</p:attrName>
                                        </p:attrNameLst>
                                      </p:cBhvr>
                                      <p:to>
                                        <a:schemeClr val="accent2"/>
                                      </p:to>
                                    </p:animClr>
                                    <p:set>
                                      <p:cBhvr>
                                        <p:cTn id="73" dur="100" fill="hold"/>
                                        <p:tgtEl>
                                          <p:spTgt spid="12"/>
                                        </p:tgtEl>
                                        <p:attrNameLst>
                                          <p:attrName>fill.type</p:attrName>
                                        </p:attrNameLst>
                                      </p:cBhvr>
                                      <p:to>
                                        <p:strVal val="solid"/>
                                      </p:to>
                                    </p:set>
                                    <p:set>
                                      <p:cBhvr>
                                        <p:cTn id="74" dur="100" fill="hold"/>
                                        <p:tgtEl>
                                          <p:spTgt spid="12"/>
                                        </p:tgtEl>
                                        <p:attrNameLst>
                                          <p:attrName>fill.on</p:attrName>
                                        </p:attrNameLst>
                                      </p:cBhvr>
                                      <p:to>
                                        <p:strVal val="true"/>
                                      </p:to>
                                    </p:set>
                                    <p:animRot by="120000">
                                      <p:cBhvr>
                                        <p:cTn id="75" dur="100" fill="hold">
                                          <p:stCondLst>
                                            <p:cond delay="0"/>
                                          </p:stCondLst>
                                        </p:cTn>
                                        <p:tgtEl>
                                          <p:spTgt spid="12"/>
                                        </p:tgtEl>
                                        <p:attrNameLst>
                                          <p:attrName>r</p:attrName>
                                        </p:attrNameLst>
                                      </p:cBhvr>
                                    </p:animRot>
                                    <p:animRot by="-240000">
                                      <p:cBhvr>
                                        <p:cTn id="76" dur="200" fill="hold">
                                          <p:stCondLst>
                                            <p:cond delay="200"/>
                                          </p:stCondLst>
                                        </p:cTn>
                                        <p:tgtEl>
                                          <p:spTgt spid="12"/>
                                        </p:tgtEl>
                                        <p:attrNameLst>
                                          <p:attrName>r</p:attrName>
                                        </p:attrNameLst>
                                      </p:cBhvr>
                                    </p:animRot>
                                    <p:animRot by="240000">
                                      <p:cBhvr>
                                        <p:cTn id="77" dur="200" fill="hold">
                                          <p:stCondLst>
                                            <p:cond delay="400"/>
                                          </p:stCondLst>
                                        </p:cTn>
                                        <p:tgtEl>
                                          <p:spTgt spid="12"/>
                                        </p:tgtEl>
                                        <p:attrNameLst>
                                          <p:attrName>r</p:attrName>
                                        </p:attrNameLst>
                                      </p:cBhvr>
                                    </p:animRot>
                                    <p:animRot by="-240000">
                                      <p:cBhvr>
                                        <p:cTn id="78" dur="200" fill="hold">
                                          <p:stCondLst>
                                            <p:cond delay="600"/>
                                          </p:stCondLst>
                                        </p:cTn>
                                        <p:tgtEl>
                                          <p:spTgt spid="12"/>
                                        </p:tgtEl>
                                        <p:attrNameLst>
                                          <p:attrName>r</p:attrName>
                                        </p:attrNameLst>
                                      </p:cBhvr>
                                    </p:animRot>
                                    <p:animRot by="120000">
                                      <p:cBhvr>
                                        <p:cTn id="79" dur="200" fill="hold">
                                          <p:stCondLst>
                                            <p:cond delay="800"/>
                                          </p:stCondLst>
                                        </p:cTn>
                                        <p:tgtEl>
                                          <p:spTgt spid="12"/>
                                        </p:tgtEl>
                                        <p:attrNameLst>
                                          <p:attrName>r</p:attrName>
                                        </p:attrNameLst>
                                      </p:cBhvr>
                                    </p:animRot>
                                  </p:childTnLst>
                                </p:cTn>
                              </p:par>
                              <p:par>
                                <p:cTn id="80" presetID="32" presetClass="emph" presetSubtype="0" repeatCount="indefinite" fill="hold" nodeType="withEffect">
                                  <p:stCondLst>
                                    <p:cond delay="0"/>
                                  </p:stCondLst>
                                  <p:endCondLst>
                                    <p:cond evt="onNext" delay="0">
                                      <p:tgtEl>
                                        <p:sldTgt/>
                                      </p:tgtEl>
                                    </p:cond>
                                  </p:endCondLst>
                                  <p:childTnLst>
                                    <p:animClr clrSpc="rgb" dir="cw">
                                      <p:cBhvr override="childStyle">
                                        <p:cTn id="81" dur="100" fill="hold"/>
                                        <p:tgtEl>
                                          <p:spTgt spid="10"/>
                                        </p:tgtEl>
                                        <p:attrNameLst>
                                          <p:attrName>style.color</p:attrName>
                                        </p:attrNameLst>
                                      </p:cBhvr>
                                      <p:to>
                                        <a:schemeClr val="accent2"/>
                                      </p:to>
                                    </p:animClr>
                                    <p:animClr clrSpc="rgb" dir="cw">
                                      <p:cBhvr>
                                        <p:cTn id="82" dur="100" fill="hold"/>
                                        <p:tgtEl>
                                          <p:spTgt spid="10"/>
                                        </p:tgtEl>
                                        <p:attrNameLst>
                                          <p:attrName>fillcolor</p:attrName>
                                        </p:attrNameLst>
                                      </p:cBhvr>
                                      <p:to>
                                        <a:schemeClr val="accent2"/>
                                      </p:to>
                                    </p:animClr>
                                    <p:set>
                                      <p:cBhvr>
                                        <p:cTn id="83" dur="100" fill="hold"/>
                                        <p:tgtEl>
                                          <p:spTgt spid="10"/>
                                        </p:tgtEl>
                                        <p:attrNameLst>
                                          <p:attrName>fill.type</p:attrName>
                                        </p:attrNameLst>
                                      </p:cBhvr>
                                      <p:to>
                                        <p:strVal val="solid"/>
                                      </p:to>
                                    </p:set>
                                    <p:set>
                                      <p:cBhvr>
                                        <p:cTn id="84" dur="100" fill="hold"/>
                                        <p:tgtEl>
                                          <p:spTgt spid="10"/>
                                        </p:tgtEl>
                                        <p:attrNameLst>
                                          <p:attrName>fill.on</p:attrName>
                                        </p:attrNameLst>
                                      </p:cBhvr>
                                      <p:to>
                                        <p:strVal val="true"/>
                                      </p:to>
                                    </p:set>
                                    <p:animRot by="120000">
                                      <p:cBhvr>
                                        <p:cTn id="85" dur="100" fill="hold">
                                          <p:stCondLst>
                                            <p:cond delay="0"/>
                                          </p:stCondLst>
                                        </p:cTn>
                                        <p:tgtEl>
                                          <p:spTgt spid="10"/>
                                        </p:tgtEl>
                                        <p:attrNameLst>
                                          <p:attrName>r</p:attrName>
                                        </p:attrNameLst>
                                      </p:cBhvr>
                                    </p:animRot>
                                    <p:animRot by="-240000">
                                      <p:cBhvr>
                                        <p:cTn id="86" dur="200" fill="hold">
                                          <p:stCondLst>
                                            <p:cond delay="200"/>
                                          </p:stCondLst>
                                        </p:cTn>
                                        <p:tgtEl>
                                          <p:spTgt spid="10"/>
                                        </p:tgtEl>
                                        <p:attrNameLst>
                                          <p:attrName>r</p:attrName>
                                        </p:attrNameLst>
                                      </p:cBhvr>
                                    </p:animRot>
                                    <p:animRot by="240000">
                                      <p:cBhvr>
                                        <p:cTn id="87" dur="200" fill="hold">
                                          <p:stCondLst>
                                            <p:cond delay="400"/>
                                          </p:stCondLst>
                                        </p:cTn>
                                        <p:tgtEl>
                                          <p:spTgt spid="10"/>
                                        </p:tgtEl>
                                        <p:attrNameLst>
                                          <p:attrName>r</p:attrName>
                                        </p:attrNameLst>
                                      </p:cBhvr>
                                    </p:animRot>
                                    <p:animRot by="-240000">
                                      <p:cBhvr>
                                        <p:cTn id="88" dur="200" fill="hold">
                                          <p:stCondLst>
                                            <p:cond delay="600"/>
                                          </p:stCondLst>
                                        </p:cTn>
                                        <p:tgtEl>
                                          <p:spTgt spid="10"/>
                                        </p:tgtEl>
                                        <p:attrNameLst>
                                          <p:attrName>r</p:attrName>
                                        </p:attrNameLst>
                                      </p:cBhvr>
                                    </p:animRot>
                                    <p:animRot by="120000">
                                      <p:cBhvr>
                                        <p:cTn id="89" dur="200" fill="hold">
                                          <p:stCondLst>
                                            <p:cond delay="800"/>
                                          </p:stCondLst>
                                        </p:cTn>
                                        <p:tgtEl>
                                          <p:spTgt spid="10"/>
                                        </p:tgtEl>
                                        <p:attrNameLst>
                                          <p:attrName>r</p:attrName>
                                        </p:attrNameLst>
                                      </p:cBhvr>
                                    </p:animRot>
                                  </p:childTnLst>
                                </p:cTn>
                              </p:par>
                              <p:par>
                                <p:cTn id="90" presetID="2" presetClass="path" presetSubtype="0" repeatCount="indefinite" accel="50000" decel="50000" fill="hold" grpId="0" nodeType="withEffect">
                                  <p:stCondLst>
                                    <p:cond delay="0"/>
                                  </p:stCondLst>
                                  <p:endCondLst>
                                    <p:cond evt="onNext" delay="0">
                                      <p:tgtEl>
                                        <p:sldTgt/>
                                      </p:tgtEl>
                                    </p:cond>
                                  </p:endCondLst>
                                  <p:childTnLst>
                                    <p:animMotion origin="layout" path="M 0 0  L 0 -0.19582  L 0.25 0  L 0 0  Z" pathEditMode="relative" ptsTypes="">
                                      <p:cBhvr>
                                        <p:cTn id="91" dur="2000" fill="hold"/>
                                        <p:tgtEl>
                                          <p:spTgt spid="178271"/>
                                        </p:tgtEl>
                                        <p:attrNameLst>
                                          <p:attrName>ppt_x</p:attrName>
                                          <p:attrName>ppt_y</p:attrName>
                                        </p:attrNameLst>
                                      </p:cBhvr>
                                    </p:animMotion>
                                  </p:childTnLst>
                                </p:cTn>
                              </p:par>
                              <p:par>
                                <p:cTn id="92" presetID="41" presetClass="path" presetSubtype="0" repeatCount="indefinite" accel="50000" decel="50000" fill="hold" grpId="0" nodeType="withEffect">
                                  <p:stCondLst>
                                    <p:cond delay="0"/>
                                  </p:stCondLst>
                                  <p:endCondLst>
                                    <p:cond evt="onNext" delay="0">
                                      <p:tgtEl>
                                        <p:sldTgt/>
                                      </p:tgtEl>
                                    </p:cond>
                                  </p:endCondLst>
                                  <p:childTnLst>
                                    <p:animMotion origin="layout" path="M 0 0  c -0.004 -0.01066  -0.018 -0.02131  -0.023 -0.02131  c -0.031 0  -0.063 0.16651  -0.063 0.33302  c 0 -0.08392  -0.016 -0.16651  -0.031 -0.16651  c -0.016 0  -0.031 0.08392  -0.031 0.16651  c 0 -0.0413  -0.008 -0.08392  -0.016 -0.08392  c -0.008 0  -0.016 0.0413  -0.016 0.08392  c 0 -0.02131  -0.004 -0.0413  -0.008 -0.0413  c -0.004 0  -0.008 0.02131  -0.008 0.0413  c 0 -0.01066  -0.002 -0.02131  -0.004 -0.02131  c -0.001 0  -0.004 0.01066  -0.004 0.02131  c 0 -0.00533  -0.001 -0.01066  -0.002 -0.01066  c 0 -0.00133  -0.002 0.00533  -0.002 0.01066  c 0 -0.00266  0 -0.00533  -0.001 -0.00533  c 0 0.00133  -0.001 0.00266  -0.001 0.00533  c 0 -0.00133  0 -0.00266  0 -0.004  c -0.001 0  -0.001 0.00133  -0.001 0.00266  c -0.001 0  -0.001 -0.00133  -0.001 -0.00266  c -0.001 0  -0.001 0.00133  -0.001 0.00266  E" pathEditMode="relative" ptsTypes="">
                                      <p:cBhvr>
                                        <p:cTn id="93" dur="2000" fill="hold"/>
                                        <p:tgtEl>
                                          <p:spTgt spid="17827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271" grpId="0" animBg="1"/>
      <p:bldP spid="17827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5725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45587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4"/>
          <p:cNvSpPr>
            <a:spLocks noGrp="1" noChangeArrowheads="1"/>
          </p:cNvSpPr>
          <p:nvPr>
            <p:ph type="title"/>
          </p:nvPr>
        </p:nvSpPr>
        <p:spPr>
          <a:solidFill>
            <a:srgbClr val="FFFF00"/>
          </a:solidFill>
        </p:spPr>
        <p:txBody>
          <a:bodyPr/>
          <a:lstStyle/>
          <a:p>
            <a:pPr eaLnBrk="1" hangingPunct="1"/>
            <a:r>
              <a:rPr lang="en-US" smtClean="0"/>
              <a:t>So what can we say about this?</a:t>
            </a:r>
          </a:p>
        </p:txBody>
      </p:sp>
      <p:sp>
        <p:nvSpPr>
          <p:cNvPr id="37891" name="Rectangle 3"/>
          <p:cNvSpPr>
            <a:spLocks noGrp="1" noChangeArrowheads="1"/>
          </p:cNvSpPr>
          <p:nvPr>
            <p:ph type="body" sz="half" idx="1"/>
          </p:nvPr>
        </p:nvSpPr>
        <p:spPr>
          <a:xfrm>
            <a:off x="76200" y="1600200"/>
            <a:ext cx="4724400" cy="4525963"/>
          </a:xfrm>
        </p:spPr>
        <p:txBody>
          <a:bodyPr/>
          <a:lstStyle/>
          <a:p>
            <a:pPr eaLnBrk="1" hangingPunct="1">
              <a:lnSpc>
                <a:spcPct val="80000"/>
              </a:lnSpc>
            </a:pPr>
            <a:r>
              <a:rPr lang="en-US" altLang="ko-KR" sz="2000" dirty="0" smtClean="0">
                <a:solidFill>
                  <a:schemeClr val="accent2"/>
                </a:solidFill>
                <a:ea typeface="Gulim" panose="020B0600000101010101" pitchFamily="34" charset="-127"/>
              </a:rPr>
              <a:t>We may say that all the electrons are in the valence band at 0</a:t>
            </a:r>
            <a:r>
              <a:rPr lang="en-US" altLang="ko-KR" sz="2000" baseline="30000" dirty="0" smtClean="0">
                <a:solidFill>
                  <a:schemeClr val="accent2"/>
                </a:solidFill>
                <a:ea typeface="Gulim" panose="020B0600000101010101" pitchFamily="34" charset="-127"/>
              </a:rPr>
              <a:t>o</a:t>
            </a:r>
            <a:r>
              <a:rPr lang="en-US" altLang="ko-KR" sz="2000" dirty="0" smtClean="0">
                <a:solidFill>
                  <a:schemeClr val="accent2"/>
                </a:solidFill>
                <a:ea typeface="Gulim" panose="020B0600000101010101" pitchFamily="34" charset="-127"/>
              </a:rPr>
              <a:t>K (that is all electrons remain bound to their parent atom).</a:t>
            </a:r>
            <a:r>
              <a:rPr lang="en-US" altLang="ko-KR" sz="2000" dirty="0" smtClean="0">
                <a:ea typeface="Gulim" panose="020B0600000101010101" pitchFamily="34" charset="-127"/>
              </a:rPr>
              <a:t> </a:t>
            </a:r>
          </a:p>
          <a:p>
            <a:pPr eaLnBrk="1" hangingPunct="1">
              <a:lnSpc>
                <a:spcPct val="80000"/>
              </a:lnSpc>
            </a:pPr>
            <a:r>
              <a:rPr lang="en-US" altLang="ko-KR" sz="2000" dirty="0" smtClean="0">
                <a:solidFill>
                  <a:srgbClr val="008000"/>
                </a:solidFill>
                <a:ea typeface="Gulim" panose="020B0600000101010101" pitchFamily="34" charset="-127"/>
              </a:rPr>
              <a:t>There is an energy gap above the valence band before the conduction band starts.</a:t>
            </a:r>
            <a:r>
              <a:rPr lang="en-US" altLang="ko-KR" sz="2000" dirty="0" smtClean="0">
                <a:ea typeface="Gulim" panose="020B0600000101010101" pitchFamily="34" charset="-127"/>
              </a:rPr>
              <a:t> </a:t>
            </a:r>
          </a:p>
          <a:p>
            <a:pPr eaLnBrk="1" hangingPunct="1">
              <a:lnSpc>
                <a:spcPct val="80000"/>
              </a:lnSpc>
            </a:pPr>
            <a:r>
              <a:rPr lang="en-US" altLang="ko-KR" sz="2000" dirty="0" smtClean="0">
                <a:solidFill>
                  <a:srgbClr val="C00000"/>
                </a:solidFill>
                <a:ea typeface="Gulim" panose="020B0600000101010101" pitchFamily="34" charset="-127"/>
              </a:rPr>
              <a:t>This means that for an electron to be in the conduction band; that is, to get an electron in a state in which it can take up kinetic energy from an electric field and can contribute to an electric current, we first have to give it a package of energy. </a:t>
            </a:r>
          </a:p>
          <a:p>
            <a:pPr eaLnBrk="1" hangingPunct="1">
              <a:lnSpc>
                <a:spcPct val="80000"/>
              </a:lnSpc>
            </a:pPr>
            <a:r>
              <a:rPr lang="en-US" altLang="ko-KR" sz="2000" dirty="0" smtClean="0">
                <a:solidFill>
                  <a:schemeClr val="accent2"/>
                </a:solidFill>
                <a:ea typeface="Gulim" panose="020B0600000101010101" pitchFamily="34" charset="-127"/>
              </a:rPr>
              <a:t>This can come from thermal excitation, or by photon excitation quite independently of temperature </a:t>
            </a:r>
            <a:endParaRPr lang="en-US" sz="2000" dirty="0" smtClean="0">
              <a:solidFill>
                <a:schemeClr val="accent2"/>
              </a:solidFill>
            </a:endParaRPr>
          </a:p>
        </p:txBody>
      </p:sp>
      <p:pic>
        <p:nvPicPr>
          <p:cNvPr id="37892" name="Picture 47"/>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876800" y="1676400"/>
            <a:ext cx="4114800" cy="4022725"/>
          </a:xfrm>
          <a:noFill/>
        </p:spPr>
      </p:pic>
    </p:spTree>
    <p:extLst>
      <p:ext uri="{BB962C8B-B14F-4D97-AF65-F5344CB8AC3E}">
        <p14:creationId xmlns:p14="http://schemas.microsoft.com/office/powerpoint/2010/main" val="22604777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smtClean="0"/>
              <a:t>Textbooks </a:t>
            </a:r>
          </a:p>
        </p:txBody>
      </p:sp>
      <p:sp>
        <p:nvSpPr>
          <p:cNvPr id="9219" name="Rectangle 3"/>
          <p:cNvSpPr>
            <a:spLocks noGrp="1" noChangeArrowheads="1"/>
          </p:cNvSpPr>
          <p:nvPr>
            <p:ph idx="1"/>
          </p:nvPr>
        </p:nvSpPr>
        <p:spPr>
          <a:xfrm>
            <a:off x="566738" y="1752600"/>
            <a:ext cx="5681662" cy="4267200"/>
          </a:xfrm>
        </p:spPr>
        <p:txBody>
          <a:bodyPr/>
          <a:lstStyle/>
          <a:p>
            <a:r>
              <a:rPr lang="en-US" sz="2600" smtClean="0"/>
              <a:t>Microelectronic circuits ------(Engineering library) By Sedra and Smith 3rd or higher editions</a:t>
            </a:r>
          </a:p>
          <a:p>
            <a:endParaRPr lang="en-US" sz="2600" smtClean="0"/>
          </a:p>
          <a:p>
            <a:r>
              <a:rPr lang="en-US" sz="2600" smtClean="0"/>
              <a:t>The Science of Electronics Analog Devices By Thomas L. Floyd David M. Buchla</a:t>
            </a:r>
          </a:p>
        </p:txBody>
      </p:sp>
      <p:pic>
        <p:nvPicPr>
          <p:cNvPr id="9220" name="Picture 4" descr="41WB6G82PF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9850" y="3810000"/>
            <a:ext cx="2266950"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Picture 5" descr="51SHNKE26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713" y="609600"/>
            <a:ext cx="2628900"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59531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pPr eaLnBrk="1" hangingPunct="1"/>
            <a:r>
              <a:rPr lang="en-US" b="0" smtClean="0"/>
              <a:t>3.1:</a:t>
            </a:r>
            <a:r>
              <a:rPr lang="en-US" smtClean="0"/>
              <a:t> Intrinsic Semiconductors</a:t>
            </a:r>
          </a:p>
        </p:txBody>
      </p:sp>
      <p:sp>
        <p:nvSpPr>
          <p:cNvPr id="11268" name="Rectangle 3"/>
          <p:cNvSpPr>
            <a:spLocks noGrp="1" noChangeArrowheads="1"/>
          </p:cNvSpPr>
          <p:nvPr>
            <p:ph sz="half" idx="1"/>
          </p:nvPr>
        </p:nvSpPr>
        <p:spPr>
          <a:xfrm>
            <a:off x="152400" y="2057400"/>
            <a:ext cx="4302125" cy="4038600"/>
          </a:xfrm>
        </p:spPr>
        <p:txBody>
          <a:bodyPr/>
          <a:lstStyle/>
          <a:p>
            <a:pPr eaLnBrk="1" hangingPunct="1"/>
            <a:r>
              <a:rPr lang="en-US" sz="2000" b="1" smtClean="0"/>
              <a:t>silicon at low temps:</a:t>
            </a:r>
          </a:p>
          <a:p>
            <a:pPr lvl="1" eaLnBrk="1" hangingPunct="1"/>
            <a:r>
              <a:rPr lang="en-US" sz="2000" smtClean="0"/>
              <a:t>all covalent bonds are intact</a:t>
            </a:r>
          </a:p>
          <a:p>
            <a:pPr lvl="1" eaLnBrk="1" hangingPunct="1"/>
            <a:r>
              <a:rPr lang="en-US" sz="2000" smtClean="0"/>
              <a:t>no electrons are available for conduction</a:t>
            </a:r>
          </a:p>
          <a:p>
            <a:pPr lvl="1" eaLnBrk="1" hangingPunct="1"/>
            <a:r>
              <a:rPr lang="en-US" sz="2000" smtClean="0">
                <a:solidFill>
                  <a:srgbClr val="FF0000"/>
                </a:solidFill>
              </a:rPr>
              <a:t>conducitivity is zero</a:t>
            </a:r>
          </a:p>
        </p:txBody>
      </p:sp>
      <p:sp>
        <p:nvSpPr>
          <p:cNvPr id="11269" name="Rectangle 4"/>
          <p:cNvSpPr>
            <a:spLocks noGrp="1" noChangeArrowheads="1"/>
          </p:cNvSpPr>
          <p:nvPr>
            <p:ph sz="half" idx="2"/>
          </p:nvPr>
        </p:nvSpPr>
        <p:spPr>
          <a:xfrm>
            <a:off x="4613275" y="2057400"/>
            <a:ext cx="4302125" cy="4038600"/>
          </a:xfrm>
        </p:spPr>
        <p:txBody>
          <a:bodyPr/>
          <a:lstStyle/>
          <a:p>
            <a:pPr eaLnBrk="1" hangingPunct="1"/>
            <a:r>
              <a:rPr lang="en-US" sz="2000" b="1" smtClean="0"/>
              <a:t>silicon at room temp:</a:t>
            </a:r>
          </a:p>
          <a:p>
            <a:pPr lvl="1" eaLnBrk="1" hangingPunct="1"/>
            <a:r>
              <a:rPr lang="en-US" sz="2000" smtClean="0"/>
              <a:t>sufficient thermal energy exists to break some covalent bonds, freeing an electron and creating hole</a:t>
            </a:r>
          </a:p>
          <a:p>
            <a:pPr lvl="1" eaLnBrk="1" hangingPunct="1"/>
            <a:r>
              <a:rPr lang="en-US" sz="2000" smtClean="0"/>
              <a:t>a </a:t>
            </a:r>
            <a:r>
              <a:rPr lang="en-US" sz="2000" smtClean="0">
                <a:solidFill>
                  <a:srgbClr val="FF0000"/>
                </a:solidFill>
              </a:rPr>
              <a:t>free electron</a:t>
            </a:r>
            <a:r>
              <a:rPr lang="en-US" sz="2000" smtClean="0"/>
              <a:t> may wander from its parent atom</a:t>
            </a:r>
          </a:p>
          <a:p>
            <a:pPr lvl="1" eaLnBrk="1" hangingPunct="1"/>
            <a:r>
              <a:rPr lang="en-US" sz="2000" smtClean="0"/>
              <a:t>a </a:t>
            </a:r>
            <a:r>
              <a:rPr lang="en-US" sz="2000" smtClean="0">
                <a:solidFill>
                  <a:srgbClr val="FF0000"/>
                </a:solidFill>
              </a:rPr>
              <a:t>hole</a:t>
            </a:r>
            <a:r>
              <a:rPr lang="en-US" sz="2000" smtClean="0"/>
              <a:t> will attract neighboring electrons</a:t>
            </a:r>
          </a:p>
        </p:txBody>
      </p:sp>
      <p:sp>
        <p:nvSpPr>
          <p:cNvPr id="11266" name="Footer Placeholder 4"/>
          <p:cNvSpPr>
            <a:spLocks noGrp="1"/>
          </p:cNvSpPr>
          <p:nvPr>
            <p:ph type="ftr" sz="quarter" idx="10"/>
          </p:nvPr>
        </p:nvSpPr>
        <p:spPr>
          <a:noFill/>
        </p:spPr>
        <p:txBody>
          <a:bodyPr/>
          <a:lstStyle>
            <a:lvl1pPr>
              <a:spcBef>
                <a:spcPct val="20000"/>
              </a:spcBef>
              <a:buFont typeface="Wingdings" panose="05000000000000000000" pitchFamily="2" charset="2"/>
              <a:buChar char="§"/>
              <a:defRPr sz="2400">
                <a:solidFill>
                  <a:schemeClr val="tx1"/>
                </a:solidFill>
                <a:latin typeface="Calibri" panose="020F0502020204030204" pitchFamily="34" charset="0"/>
              </a:defRPr>
            </a:lvl1pPr>
            <a:lvl2pPr marL="742950" indent="-285750">
              <a:spcBef>
                <a:spcPct val="20000"/>
              </a:spcBef>
              <a:buFont typeface="Wingdings" panose="05000000000000000000" pitchFamily="2" charset="2"/>
              <a:buChar char="§"/>
              <a:defRPr sz="2400">
                <a:solidFill>
                  <a:schemeClr val="tx1"/>
                </a:solidFill>
                <a:latin typeface="Calibri" panose="020F0502020204030204" pitchFamily="34" charset="0"/>
              </a:defRPr>
            </a:lvl2pPr>
            <a:lvl3pPr marL="1143000" indent="-228600">
              <a:spcBef>
                <a:spcPct val="20000"/>
              </a:spcBef>
              <a:buFont typeface="Wingdings" panose="05000000000000000000" pitchFamily="2" charset="2"/>
              <a:buChar char="§"/>
              <a:defRPr sz="2000">
                <a:solidFill>
                  <a:schemeClr val="tx1"/>
                </a:solidFill>
                <a:latin typeface="Calibri" panose="020F0502020204030204" pitchFamily="34" charset="0"/>
              </a:defRPr>
            </a:lvl3pPr>
            <a:lvl4pPr marL="1600200" indent="-228600">
              <a:spcBef>
                <a:spcPct val="20000"/>
              </a:spcBef>
              <a:buFont typeface="Wingdings" panose="05000000000000000000" pitchFamily="2" charset="2"/>
              <a:buChar char="§"/>
              <a:defRPr sz="2000">
                <a:solidFill>
                  <a:schemeClr val="tx1"/>
                </a:solidFill>
                <a:latin typeface="Calibri" panose="020F0502020204030204" pitchFamily="34" charset="0"/>
              </a:defRPr>
            </a:lvl4pPr>
            <a:lvl5pPr marL="2057400" indent="-228600">
              <a:spcBef>
                <a:spcPct val="20000"/>
              </a:spcBef>
              <a:buFont typeface="Wingdings" panose="05000000000000000000" pitchFamily="2" charset="2"/>
              <a:buChar char="§"/>
              <a:defRPr sz="16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9pPr>
          </a:lstStyle>
          <a:p>
            <a:pPr>
              <a:spcBef>
                <a:spcPct val="0"/>
              </a:spcBef>
              <a:buFontTx/>
              <a:buNone/>
            </a:pPr>
            <a:endParaRPr lang="en-US" sz="1000" smtClean="0"/>
          </a:p>
          <a:p>
            <a:pPr>
              <a:spcBef>
                <a:spcPct val="0"/>
              </a:spcBef>
              <a:buFontTx/>
              <a:buNone/>
            </a:pPr>
            <a:r>
              <a:rPr lang="en-US" sz="1000" smtClean="0"/>
              <a:t>Oxford University Publishing</a:t>
            </a:r>
          </a:p>
          <a:p>
            <a:pPr>
              <a:spcBef>
                <a:spcPct val="0"/>
              </a:spcBef>
              <a:buFontTx/>
              <a:buNone/>
            </a:pPr>
            <a:r>
              <a:rPr lang="en-US" sz="1000" smtClean="0"/>
              <a:t>Microelectronic Circuits by Adel S. Sedra and Kenneth C. Smith (0195323033)</a:t>
            </a:r>
          </a:p>
        </p:txBody>
      </p:sp>
      <p:sp>
        <p:nvSpPr>
          <p:cNvPr id="11270" name="Text Box 5"/>
          <p:cNvSpPr txBox="1">
            <a:spLocks noChangeArrowheads="1"/>
          </p:cNvSpPr>
          <p:nvPr/>
        </p:nvSpPr>
        <p:spPr bwMode="auto">
          <a:xfrm>
            <a:off x="228600" y="3800475"/>
            <a:ext cx="8686800" cy="1076325"/>
          </a:xfrm>
          <a:prstGeom prst="rect">
            <a:avLst/>
          </a:prstGeom>
          <a:solidFill>
            <a:srgbClr val="FFFF99"/>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2400">
                <a:solidFill>
                  <a:schemeClr val="tx1"/>
                </a:solidFill>
                <a:latin typeface="Calibri" panose="020F0502020204030204" pitchFamily="34" charset="0"/>
              </a:defRPr>
            </a:lvl1pPr>
            <a:lvl2pPr marL="742950" indent="-285750">
              <a:spcBef>
                <a:spcPct val="20000"/>
              </a:spcBef>
              <a:buFont typeface="Wingdings" panose="05000000000000000000" pitchFamily="2" charset="2"/>
              <a:buChar char="§"/>
              <a:defRPr sz="2400">
                <a:solidFill>
                  <a:schemeClr val="tx1"/>
                </a:solidFill>
                <a:latin typeface="Calibri" panose="020F0502020204030204" pitchFamily="34" charset="0"/>
              </a:defRPr>
            </a:lvl2pPr>
            <a:lvl3pPr marL="1143000" indent="-228600">
              <a:spcBef>
                <a:spcPct val="20000"/>
              </a:spcBef>
              <a:buFont typeface="Wingdings" panose="05000000000000000000" pitchFamily="2" charset="2"/>
              <a:buChar char="§"/>
              <a:defRPr sz="2000">
                <a:solidFill>
                  <a:schemeClr val="tx1"/>
                </a:solidFill>
                <a:latin typeface="Calibri" panose="020F0502020204030204" pitchFamily="34" charset="0"/>
              </a:defRPr>
            </a:lvl3pPr>
            <a:lvl4pPr marL="1600200" indent="-228600">
              <a:spcBef>
                <a:spcPct val="20000"/>
              </a:spcBef>
              <a:buFont typeface="Wingdings" panose="05000000000000000000" pitchFamily="2" charset="2"/>
              <a:buChar char="§"/>
              <a:defRPr sz="2000">
                <a:solidFill>
                  <a:schemeClr val="tx1"/>
                </a:solidFill>
                <a:latin typeface="Calibri" panose="020F0502020204030204" pitchFamily="34" charset="0"/>
              </a:defRPr>
            </a:lvl4pPr>
            <a:lvl5pPr marL="2057400" indent="-228600">
              <a:spcBef>
                <a:spcPct val="20000"/>
              </a:spcBef>
              <a:buFont typeface="Wingdings" panose="05000000000000000000" pitchFamily="2" charset="2"/>
              <a:buChar char="§"/>
              <a:defRPr sz="16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9pPr>
          </a:lstStyle>
          <a:p>
            <a:pPr algn="ctr" eaLnBrk="1" hangingPunct="1">
              <a:spcBef>
                <a:spcPct val="50000"/>
              </a:spcBef>
              <a:buFontTx/>
              <a:buNone/>
            </a:pPr>
            <a:r>
              <a:rPr lang="en-US" sz="3200" b="1">
                <a:solidFill>
                  <a:srgbClr val="FF0000"/>
                </a:solidFill>
              </a:rPr>
              <a:t>the process of freeing electrons, creating holes, and filling them facilitates current flow</a:t>
            </a:r>
          </a:p>
        </p:txBody>
      </p:sp>
      <p:sp>
        <p:nvSpPr>
          <p:cNvPr id="11271" name="Freeform 6"/>
          <p:cNvSpPr>
            <a:spLocks/>
          </p:cNvSpPr>
          <p:nvPr/>
        </p:nvSpPr>
        <p:spPr bwMode="auto">
          <a:xfrm>
            <a:off x="4572000" y="3124200"/>
            <a:ext cx="762000" cy="609600"/>
          </a:xfrm>
          <a:custGeom>
            <a:avLst/>
            <a:gdLst>
              <a:gd name="T0" fmla="*/ 0 w 480"/>
              <a:gd name="T1" fmla="*/ 2147483646 h 384"/>
              <a:gd name="T2" fmla="*/ 0 w 480"/>
              <a:gd name="T3" fmla="*/ 0 h 384"/>
              <a:gd name="T4" fmla="*/ 2147483646 w 480"/>
              <a:gd name="T5" fmla="*/ 0 h 384"/>
              <a:gd name="T6" fmla="*/ 0 60000 65536"/>
              <a:gd name="T7" fmla="*/ 0 60000 65536"/>
              <a:gd name="T8" fmla="*/ 0 60000 65536"/>
            </a:gdLst>
            <a:ahLst/>
            <a:cxnLst>
              <a:cxn ang="T6">
                <a:pos x="T0" y="T1"/>
              </a:cxn>
              <a:cxn ang="T7">
                <a:pos x="T2" y="T3"/>
              </a:cxn>
              <a:cxn ang="T8">
                <a:pos x="T4" y="T5"/>
              </a:cxn>
            </a:cxnLst>
            <a:rect l="0" t="0" r="r" b="b"/>
            <a:pathLst>
              <a:path w="480" h="384">
                <a:moveTo>
                  <a:pt x="0" y="384"/>
                </a:moveTo>
                <a:lnTo>
                  <a:pt x="0" y="0"/>
                </a:lnTo>
                <a:lnTo>
                  <a:pt x="480" y="0"/>
                </a:lnTo>
              </a:path>
            </a:pathLst>
          </a:custGeom>
          <a:noFill/>
          <a:ln w="3175" cmpd="sng">
            <a:solidFill>
              <a:srgbClr val="FF0000"/>
            </a:solidFill>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72" name="Rectangle 7"/>
          <p:cNvSpPr>
            <a:spLocks noChangeArrowheads="1"/>
          </p:cNvSpPr>
          <p:nvPr/>
        </p:nvSpPr>
        <p:spPr bwMode="auto">
          <a:xfrm>
            <a:off x="0" y="0"/>
            <a:ext cx="9144000" cy="6858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
              <a:defRPr sz="2400">
                <a:solidFill>
                  <a:schemeClr val="tx1"/>
                </a:solidFill>
                <a:latin typeface="Calibri" panose="020F0502020204030204" pitchFamily="34" charset="0"/>
              </a:defRPr>
            </a:lvl1pPr>
            <a:lvl2pPr marL="742950" indent="-285750">
              <a:spcBef>
                <a:spcPct val="20000"/>
              </a:spcBef>
              <a:buFont typeface="Wingdings" panose="05000000000000000000" pitchFamily="2" charset="2"/>
              <a:buChar char="§"/>
              <a:defRPr sz="2400">
                <a:solidFill>
                  <a:schemeClr val="tx1"/>
                </a:solidFill>
                <a:latin typeface="Calibri" panose="020F0502020204030204" pitchFamily="34" charset="0"/>
              </a:defRPr>
            </a:lvl2pPr>
            <a:lvl3pPr marL="1143000" indent="-228600">
              <a:spcBef>
                <a:spcPct val="20000"/>
              </a:spcBef>
              <a:buFont typeface="Wingdings" panose="05000000000000000000" pitchFamily="2" charset="2"/>
              <a:buChar char="§"/>
              <a:defRPr sz="2000">
                <a:solidFill>
                  <a:schemeClr val="tx1"/>
                </a:solidFill>
                <a:latin typeface="Calibri" panose="020F0502020204030204" pitchFamily="34" charset="0"/>
              </a:defRPr>
            </a:lvl3pPr>
            <a:lvl4pPr marL="1600200" indent="-228600">
              <a:spcBef>
                <a:spcPct val="20000"/>
              </a:spcBef>
              <a:buFont typeface="Wingdings" panose="05000000000000000000" pitchFamily="2" charset="2"/>
              <a:buChar char="§"/>
              <a:defRPr sz="2000">
                <a:solidFill>
                  <a:schemeClr val="tx1"/>
                </a:solidFill>
                <a:latin typeface="Calibri" panose="020F0502020204030204" pitchFamily="34" charset="0"/>
              </a:defRPr>
            </a:lvl4pPr>
            <a:lvl5pPr marL="2057400" indent="-228600">
              <a:spcBef>
                <a:spcPct val="20000"/>
              </a:spcBef>
              <a:buFont typeface="Wingdings" panose="05000000000000000000" pitchFamily="2" charset="2"/>
              <a:buChar char="§"/>
              <a:defRPr sz="16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9pPr>
          </a:lstStyle>
          <a:p>
            <a:pPr algn="r" eaLnBrk="1" hangingPunct="1">
              <a:spcBef>
                <a:spcPct val="0"/>
              </a:spcBef>
              <a:buFontTx/>
              <a:buNone/>
            </a:pPr>
            <a:endParaRPr lang="en-US" sz="1600"/>
          </a:p>
        </p:txBody>
      </p:sp>
      <p:pic>
        <p:nvPicPr>
          <p:cNvPr id="11273" name="Picture 7" descr="se03F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000" y="1981200"/>
            <a:ext cx="6197600" cy="450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4" name="Text Box 5"/>
          <p:cNvSpPr txBox="1">
            <a:spLocks noChangeArrowheads="1"/>
          </p:cNvSpPr>
          <p:nvPr/>
        </p:nvSpPr>
        <p:spPr bwMode="auto">
          <a:xfrm>
            <a:off x="228600" y="152400"/>
            <a:ext cx="86868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2400">
                <a:solidFill>
                  <a:schemeClr val="tx1"/>
                </a:solidFill>
                <a:latin typeface="Calibri" panose="020F0502020204030204" pitchFamily="34" charset="0"/>
              </a:defRPr>
            </a:lvl1pPr>
            <a:lvl2pPr marL="742950" indent="-285750">
              <a:spcBef>
                <a:spcPct val="20000"/>
              </a:spcBef>
              <a:buFont typeface="Wingdings" panose="05000000000000000000" pitchFamily="2" charset="2"/>
              <a:buChar char="§"/>
              <a:defRPr sz="2400">
                <a:solidFill>
                  <a:schemeClr val="tx1"/>
                </a:solidFill>
                <a:latin typeface="Calibri" panose="020F0502020204030204" pitchFamily="34" charset="0"/>
              </a:defRPr>
            </a:lvl2pPr>
            <a:lvl3pPr marL="1143000" indent="-228600">
              <a:spcBef>
                <a:spcPct val="20000"/>
              </a:spcBef>
              <a:buFont typeface="Wingdings" panose="05000000000000000000" pitchFamily="2" charset="2"/>
              <a:buChar char="§"/>
              <a:defRPr sz="2000">
                <a:solidFill>
                  <a:schemeClr val="tx1"/>
                </a:solidFill>
                <a:latin typeface="Calibri" panose="020F0502020204030204" pitchFamily="34" charset="0"/>
              </a:defRPr>
            </a:lvl3pPr>
            <a:lvl4pPr marL="1600200" indent="-228600">
              <a:spcBef>
                <a:spcPct val="20000"/>
              </a:spcBef>
              <a:buFont typeface="Wingdings" panose="05000000000000000000" pitchFamily="2" charset="2"/>
              <a:buChar char="§"/>
              <a:defRPr sz="2000">
                <a:solidFill>
                  <a:schemeClr val="tx1"/>
                </a:solidFill>
                <a:latin typeface="Calibri" panose="020F0502020204030204" pitchFamily="34" charset="0"/>
              </a:defRPr>
            </a:lvl4pPr>
            <a:lvl5pPr marL="2057400" indent="-228600">
              <a:spcBef>
                <a:spcPct val="20000"/>
              </a:spcBef>
              <a:buFont typeface="Wingdings" panose="05000000000000000000" pitchFamily="2" charset="2"/>
              <a:buChar char="§"/>
              <a:defRPr sz="16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9pPr>
          </a:lstStyle>
          <a:p>
            <a:pPr algn="ctr" eaLnBrk="1" hangingPunct="1">
              <a:spcBef>
                <a:spcPct val="0"/>
              </a:spcBef>
              <a:buFontTx/>
              <a:buNone/>
            </a:pPr>
            <a:r>
              <a:rPr lang="en-US" b="1"/>
              <a:t>Figure 3.2:</a:t>
            </a:r>
            <a:r>
              <a:rPr lang="en-US"/>
              <a:t> At room temperature, some of the covalent bonds are broken by thermal generation.  Each broken bond gives rise to a free electron and a hole, both of which become available for current conduction.</a:t>
            </a:r>
          </a:p>
        </p:txBody>
      </p:sp>
      <p:grpSp>
        <p:nvGrpSpPr>
          <p:cNvPr id="2092042" name="Group 10"/>
          <p:cNvGrpSpPr>
            <a:grpSpLocks/>
          </p:cNvGrpSpPr>
          <p:nvPr/>
        </p:nvGrpSpPr>
        <p:grpSpPr bwMode="auto">
          <a:xfrm>
            <a:off x="-533400" y="762000"/>
            <a:ext cx="304800" cy="304800"/>
            <a:chOff x="576" y="2160"/>
            <a:chExt cx="192" cy="192"/>
          </a:xfrm>
        </p:grpSpPr>
        <p:sp>
          <p:nvSpPr>
            <p:cNvPr id="11279" name="Oval 11"/>
            <p:cNvSpPr>
              <a:spLocks noChangeArrowheads="1"/>
            </p:cNvSpPr>
            <p:nvPr/>
          </p:nvSpPr>
          <p:spPr bwMode="auto">
            <a:xfrm>
              <a:off x="576" y="2160"/>
              <a:ext cx="192" cy="192"/>
            </a:xfrm>
            <a:prstGeom prst="ellipse">
              <a:avLst/>
            </a:prstGeom>
            <a:solidFill>
              <a:srgbClr val="CCECFF"/>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
                <a:defRPr sz="2400">
                  <a:solidFill>
                    <a:schemeClr val="tx1"/>
                  </a:solidFill>
                  <a:latin typeface="Calibri" panose="020F0502020204030204" pitchFamily="34" charset="0"/>
                </a:defRPr>
              </a:lvl1pPr>
              <a:lvl2pPr marL="742950" indent="-285750">
                <a:spcBef>
                  <a:spcPct val="20000"/>
                </a:spcBef>
                <a:buFont typeface="Wingdings" panose="05000000000000000000" pitchFamily="2" charset="2"/>
                <a:buChar char="§"/>
                <a:defRPr sz="2400">
                  <a:solidFill>
                    <a:schemeClr val="tx1"/>
                  </a:solidFill>
                  <a:latin typeface="Calibri" panose="020F0502020204030204" pitchFamily="34" charset="0"/>
                </a:defRPr>
              </a:lvl2pPr>
              <a:lvl3pPr marL="1143000" indent="-228600">
                <a:spcBef>
                  <a:spcPct val="20000"/>
                </a:spcBef>
                <a:buFont typeface="Wingdings" panose="05000000000000000000" pitchFamily="2" charset="2"/>
                <a:buChar char="§"/>
                <a:defRPr sz="2000">
                  <a:solidFill>
                    <a:schemeClr val="tx1"/>
                  </a:solidFill>
                  <a:latin typeface="Calibri" panose="020F0502020204030204" pitchFamily="34" charset="0"/>
                </a:defRPr>
              </a:lvl3pPr>
              <a:lvl4pPr marL="1600200" indent="-228600">
                <a:spcBef>
                  <a:spcPct val="20000"/>
                </a:spcBef>
                <a:buFont typeface="Wingdings" panose="05000000000000000000" pitchFamily="2" charset="2"/>
                <a:buChar char="§"/>
                <a:defRPr sz="2000">
                  <a:solidFill>
                    <a:schemeClr val="tx1"/>
                  </a:solidFill>
                  <a:latin typeface="Calibri" panose="020F0502020204030204" pitchFamily="34" charset="0"/>
                </a:defRPr>
              </a:lvl4pPr>
              <a:lvl5pPr marL="2057400" indent="-228600">
                <a:spcBef>
                  <a:spcPct val="20000"/>
                </a:spcBef>
                <a:buFont typeface="Wingdings" panose="05000000000000000000" pitchFamily="2" charset="2"/>
                <a:buChar char="§"/>
                <a:defRPr sz="16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9pPr>
            </a:lstStyle>
            <a:p>
              <a:pPr algn="r" eaLnBrk="1" hangingPunct="1">
                <a:spcBef>
                  <a:spcPct val="0"/>
                </a:spcBef>
                <a:buFontTx/>
                <a:buNone/>
              </a:pPr>
              <a:endParaRPr lang="en-US" sz="1600"/>
            </a:p>
          </p:txBody>
        </p:sp>
        <p:sp>
          <p:nvSpPr>
            <p:cNvPr id="11280" name="Line 12"/>
            <p:cNvSpPr>
              <a:spLocks noChangeShapeType="1"/>
            </p:cNvSpPr>
            <p:nvPr/>
          </p:nvSpPr>
          <p:spPr bwMode="auto">
            <a:xfrm>
              <a:off x="624" y="2256"/>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092045" name="Group 13"/>
          <p:cNvGrpSpPr>
            <a:grpSpLocks/>
          </p:cNvGrpSpPr>
          <p:nvPr/>
        </p:nvGrpSpPr>
        <p:grpSpPr bwMode="auto">
          <a:xfrm>
            <a:off x="5181600" y="3733800"/>
            <a:ext cx="304800" cy="304800"/>
            <a:chOff x="576" y="2160"/>
            <a:chExt cx="192" cy="192"/>
          </a:xfrm>
        </p:grpSpPr>
        <p:sp>
          <p:nvSpPr>
            <p:cNvPr id="11277" name="Oval 14"/>
            <p:cNvSpPr>
              <a:spLocks noChangeArrowheads="1"/>
            </p:cNvSpPr>
            <p:nvPr/>
          </p:nvSpPr>
          <p:spPr bwMode="auto">
            <a:xfrm>
              <a:off x="576" y="2160"/>
              <a:ext cx="192" cy="192"/>
            </a:xfrm>
            <a:prstGeom prst="ellipse">
              <a:avLst/>
            </a:prstGeom>
            <a:solidFill>
              <a:srgbClr val="CCECFF"/>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
                <a:defRPr sz="2400">
                  <a:solidFill>
                    <a:schemeClr val="tx1"/>
                  </a:solidFill>
                  <a:latin typeface="Calibri" panose="020F0502020204030204" pitchFamily="34" charset="0"/>
                </a:defRPr>
              </a:lvl1pPr>
              <a:lvl2pPr marL="742950" indent="-285750">
                <a:spcBef>
                  <a:spcPct val="20000"/>
                </a:spcBef>
                <a:buFont typeface="Wingdings" panose="05000000000000000000" pitchFamily="2" charset="2"/>
                <a:buChar char="§"/>
                <a:defRPr sz="2400">
                  <a:solidFill>
                    <a:schemeClr val="tx1"/>
                  </a:solidFill>
                  <a:latin typeface="Calibri" panose="020F0502020204030204" pitchFamily="34" charset="0"/>
                </a:defRPr>
              </a:lvl2pPr>
              <a:lvl3pPr marL="1143000" indent="-228600">
                <a:spcBef>
                  <a:spcPct val="20000"/>
                </a:spcBef>
                <a:buFont typeface="Wingdings" panose="05000000000000000000" pitchFamily="2" charset="2"/>
                <a:buChar char="§"/>
                <a:defRPr sz="2000">
                  <a:solidFill>
                    <a:schemeClr val="tx1"/>
                  </a:solidFill>
                  <a:latin typeface="Calibri" panose="020F0502020204030204" pitchFamily="34" charset="0"/>
                </a:defRPr>
              </a:lvl3pPr>
              <a:lvl4pPr marL="1600200" indent="-228600">
                <a:spcBef>
                  <a:spcPct val="20000"/>
                </a:spcBef>
                <a:buFont typeface="Wingdings" panose="05000000000000000000" pitchFamily="2" charset="2"/>
                <a:buChar char="§"/>
                <a:defRPr sz="2000">
                  <a:solidFill>
                    <a:schemeClr val="tx1"/>
                  </a:solidFill>
                  <a:latin typeface="Calibri" panose="020F0502020204030204" pitchFamily="34" charset="0"/>
                </a:defRPr>
              </a:lvl4pPr>
              <a:lvl5pPr marL="2057400" indent="-228600">
                <a:spcBef>
                  <a:spcPct val="20000"/>
                </a:spcBef>
                <a:buFont typeface="Wingdings" panose="05000000000000000000" pitchFamily="2" charset="2"/>
                <a:buChar char="§"/>
                <a:defRPr sz="16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9pPr>
            </a:lstStyle>
            <a:p>
              <a:pPr algn="r" eaLnBrk="1" hangingPunct="1">
                <a:spcBef>
                  <a:spcPct val="0"/>
                </a:spcBef>
                <a:buFontTx/>
                <a:buNone/>
              </a:pPr>
              <a:endParaRPr lang="en-US" sz="1600"/>
            </a:p>
          </p:txBody>
        </p:sp>
        <p:sp>
          <p:nvSpPr>
            <p:cNvPr id="11278" name="Line 15"/>
            <p:cNvSpPr>
              <a:spLocks noChangeShapeType="1"/>
            </p:cNvSpPr>
            <p:nvPr/>
          </p:nvSpPr>
          <p:spPr bwMode="auto">
            <a:xfrm>
              <a:off x="624" y="2256"/>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3869661381"/>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6" presetClass="path" presetSubtype="0" repeatCount="indefinite" accel="50000" decel="50000" fill="hold" nodeType="withEffect">
                                  <p:stCondLst>
                                    <p:cond delay="0"/>
                                  </p:stCondLst>
                                  <p:childTnLst>
                                    <p:animMotion origin="layout" path="M -3.33333E-6 3.33333E-6 L 0.45 -0.38889 " pathEditMode="relative" rAng="0" ptsTypes="AA">
                                      <p:cBhvr>
                                        <p:cTn id="6" dur="5000" fill="hold"/>
                                        <p:tgtEl>
                                          <p:spTgt spid="2092045"/>
                                        </p:tgtEl>
                                        <p:attrNameLst>
                                          <p:attrName>ppt_x</p:attrName>
                                          <p:attrName>ppt_y</p:attrName>
                                        </p:attrNameLst>
                                      </p:cBhvr>
                                      <p:rCtr x="22500" y="-19444"/>
                                    </p:animMotion>
                                  </p:childTnLst>
                                </p:cTn>
                              </p:par>
                              <p:par>
                                <p:cTn id="7" presetID="49" presetClass="path" presetSubtype="0" repeatCount="indefinite" accel="50000" decel="50000" fill="hold" nodeType="withEffect">
                                  <p:stCondLst>
                                    <p:cond delay="0"/>
                                  </p:stCondLst>
                                  <p:childTnLst>
                                    <p:animMotion origin="layout" path="M -3.33333E-6 -3.33333E-6 L 0.54167 0.48889 " pathEditMode="relative" rAng="0" ptsTypes="AA">
                                      <p:cBhvr>
                                        <p:cTn id="8" dur="5000" fill="hold"/>
                                        <p:tgtEl>
                                          <p:spTgt spid="2092042"/>
                                        </p:tgtEl>
                                        <p:attrNameLst>
                                          <p:attrName>ppt_x</p:attrName>
                                          <p:attrName>ppt_y</p:attrName>
                                        </p:attrNameLst>
                                      </p:cBhvr>
                                      <p:rCtr x="27083" y="24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1524000"/>
            <a:ext cx="2338388"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Rectangle 3"/>
          <p:cNvSpPr>
            <a:spLocks noGrp="1" noChangeArrowheads="1"/>
          </p:cNvSpPr>
          <p:nvPr>
            <p:ph type="title"/>
          </p:nvPr>
        </p:nvSpPr>
        <p:spPr/>
        <p:txBody>
          <a:bodyPr/>
          <a:lstStyle/>
          <a:p>
            <a:pPr eaLnBrk="1" hangingPunct="1"/>
            <a:r>
              <a:rPr lang="en-US" smtClean="0">
                <a:solidFill>
                  <a:schemeClr val="accent2"/>
                </a:solidFill>
              </a:rPr>
              <a:t>Questions ?</a:t>
            </a:r>
          </a:p>
        </p:txBody>
      </p:sp>
      <p:sp>
        <p:nvSpPr>
          <p:cNvPr id="38916" name="Text Box 4"/>
          <p:cNvSpPr txBox="1">
            <a:spLocks noChangeArrowheads="1"/>
          </p:cNvSpPr>
          <p:nvPr/>
        </p:nvSpPr>
        <p:spPr bwMode="auto">
          <a:xfrm>
            <a:off x="762000" y="1828800"/>
            <a:ext cx="3886200" cy="35036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sz="3200">
                <a:latin typeface="Calibri" panose="020F0502020204030204" pitchFamily="34" charset="0"/>
              </a:rPr>
              <a:t>Can you think of a device that generates free electrons when external energy such as light is applied to it?</a:t>
            </a:r>
          </a:p>
        </p:txBody>
      </p:sp>
    </p:spTree>
    <p:extLst>
      <p:ext uri="{BB962C8B-B14F-4D97-AF65-F5344CB8AC3E}">
        <p14:creationId xmlns:p14="http://schemas.microsoft.com/office/powerpoint/2010/main" val="976039145"/>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846138"/>
            <a:ext cx="8382000" cy="557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42395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noFill/>
          <a:ln/>
        </p:spPr>
        <p:txBody>
          <a:bodyPr/>
          <a:lstStyle/>
          <a:p>
            <a:r>
              <a:rPr lang="en-GB" altLang="en-US"/>
              <a:t>Energy-band Diagram</a:t>
            </a:r>
            <a:endParaRPr lang="en-GB" altLang="en-US">
              <a:latin typeface="Times New Roman CE" panose="02020603050405020304" pitchFamily="18" charset="0"/>
            </a:endParaRPr>
          </a:p>
        </p:txBody>
      </p:sp>
      <p:sp>
        <p:nvSpPr>
          <p:cNvPr id="7171" name="Rectangle 3"/>
          <p:cNvSpPr>
            <a:spLocks noGrp="1" noChangeArrowheads="1"/>
          </p:cNvSpPr>
          <p:nvPr>
            <p:ph type="body" idx="1"/>
          </p:nvPr>
        </p:nvSpPr>
        <p:spPr>
          <a:xfrm>
            <a:off x="230188" y="1449388"/>
            <a:ext cx="8683625" cy="4762500"/>
          </a:xfrm>
          <a:noFill/>
          <a:ln/>
        </p:spPr>
        <p:txBody>
          <a:bodyPr/>
          <a:lstStyle/>
          <a:p>
            <a:r>
              <a:rPr lang="en-GB" altLang="en-US"/>
              <a:t>A very important concept in the study of semiconductors is the energy-band diagram</a:t>
            </a:r>
          </a:p>
          <a:p>
            <a:r>
              <a:rPr lang="en-GB" altLang="en-US"/>
              <a:t>It is used to represent the range of energy a valence electron can have</a:t>
            </a:r>
          </a:p>
          <a:p>
            <a:r>
              <a:rPr lang="en-GB" altLang="en-US"/>
              <a:t>For semiconductors the electrons can have any one value of a continuous range of energy levels while they occupy the valence shell of the atom</a:t>
            </a:r>
          </a:p>
          <a:p>
            <a:pPr lvl="1"/>
            <a:r>
              <a:rPr lang="en-GB" altLang="en-US"/>
              <a:t>That band of energy levels is called the </a:t>
            </a:r>
            <a:r>
              <a:rPr lang="en-GB" altLang="en-US" b="1" i="1"/>
              <a:t>valence band</a:t>
            </a:r>
          </a:p>
          <a:p>
            <a:r>
              <a:rPr lang="en-GB" altLang="en-US"/>
              <a:t>Within the same valence shell, but at a slightly higher energy level, is yet another band of continuously variable, allowed energy levels</a:t>
            </a:r>
          </a:p>
          <a:p>
            <a:pPr lvl="1"/>
            <a:r>
              <a:rPr lang="en-GB" altLang="en-US"/>
              <a:t>This is the </a:t>
            </a:r>
            <a:r>
              <a:rPr lang="en-GB" altLang="en-US" b="1" i="1"/>
              <a:t>conduction band</a:t>
            </a:r>
            <a:endParaRPr lang="en-GB" altLang="en-US" b="1" i="1">
              <a:latin typeface="Times New Roman CE" panose="02020603050405020304" pitchFamily="18" charset="0"/>
            </a:endParaRPr>
          </a:p>
        </p:txBody>
      </p:sp>
    </p:spTree>
    <p:extLst>
      <p:ext uri="{BB962C8B-B14F-4D97-AF65-F5344CB8AC3E}">
        <p14:creationId xmlns:p14="http://schemas.microsoft.com/office/powerpoint/2010/main" val="196806308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sz="4000" b="1" dirty="0" smtClean="0">
                <a:solidFill>
                  <a:srgbClr val="002060"/>
                </a:solidFill>
              </a:rPr>
              <a:t>Energy-band diagram – classification of materials</a:t>
            </a:r>
          </a:p>
        </p:txBody>
      </p:sp>
      <p:sp>
        <p:nvSpPr>
          <p:cNvPr id="40963" name="Rectangle 3" descr="Light upward diagonal"/>
          <p:cNvSpPr>
            <a:spLocks noChangeArrowheads="1"/>
          </p:cNvSpPr>
          <p:nvPr/>
        </p:nvSpPr>
        <p:spPr bwMode="auto">
          <a:xfrm>
            <a:off x="4713288" y="3048000"/>
            <a:ext cx="1476375" cy="533400"/>
          </a:xfrm>
          <a:prstGeom prst="rect">
            <a:avLst/>
          </a:prstGeom>
          <a:pattFill prst="ltUpDiag">
            <a:fgClr>
              <a:srgbClr val="5F5F5F"/>
            </a:fgClr>
            <a:bgClr>
              <a:schemeClr val="bg1"/>
            </a:bgClr>
          </a:patt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40964" name="Line 4"/>
          <p:cNvSpPr>
            <a:spLocks noChangeShapeType="1"/>
          </p:cNvSpPr>
          <p:nvPr/>
        </p:nvSpPr>
        <p:spPr bwMode="auto">
          <a:xfrm flipV="1">
            <a:off x="4713288" y="3048000"/>
            <a:ext cx="1476375"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965" name="Line 5"/>
          <p:cNvSpPr>
            <a:spLocks noChangeShapeType="1"/>
          </p:cNvSpPr>
          <p:nvPr/>
        </p:nvSpPr>
        <p:spPr bwMode="auto">
          <a:xfrm>
            <a:off x="4713288" y="3884613"/>
            <a:ext cx="1476375"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966" name="Text Box 6"/>
          <p:cNvSpPr txBox="1">
            <a:spLocks noChangeArrowheads="1"/>
          </p:cNvSpPr>
          <p:nvPr/>
        </p:nvSpPr>
        <p:spPr bwMode="auto">
          <a:xfrm>
            <a:off x="4833938" y="3060700"/>
            <a:ext cx="1195387"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1400" b="1">
                <a:solidFill>
                  <a:srgbClr val="023C70"/>
                </a:solidFill>
                <a:latin typeface="Calibri" panose="020F0502020204030204" pitchFamily="34" charset="0"/>
              </a:rPr>
              <a:t>Conduction Band</a:t>
            </a:r>
          </a:p>
        </p:txBody>
      </p:sp>
      <p:sp>
        <p:nvSpPr>
          <p:cNvPr id="40967" name="Rectangle 7"/>
          <p:cNvSpPr>
            <a:spLocks noChangeArrowheads="1"/>
          </p:cNvSpPr>
          <p:nvPr/>
        </p:nvSpPr>
        <p:spPr bwMode="auto">
          <a:xfrm>
            <a:off x="4713288" y="3581400"/>
            <a:ext cx="1476375" cy="304800"/>
          </a:xfrm>
          <a:prstGeom prst="rect">
            <a:avLst/>
          </a:prstGeom>
          <a:solidFill>
            <a:srgbClr val="FF0000">
              <a:alpha val="50195"/>
            </a:srgbClr>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grpSp>
        <p:nvGrpSpPr>
          <p:cNvPr id="40968" name="Group 8"/>
          <p:cNvGrpSpPr>
            <a:grpSpLocks/>
          </p:cNvGrpSpPr>
          <p:nvPr/>
        </p:nvGrpSpPr>
        <p:grpSpPr bwMode="auto">
          <a:xfrm>
            <a:off x="492125" y="2133600"/>
            <a:ext cx="1477963" cy="2667000"/>
            <a:chOff x="336" y="2160"/>
            <a:chExt cx="1008" cy="1680"/>
          </a:xfrm>
        </p:grpSpPr>
        <p:sp>
          <p:nvSpPr>
            <p:cNvPr id="41009" name="Line 9"/>
            <p:cNvSpPr>
              <a:spLocks noChangeShapeType="1"/>
            </p:cNvSpPr>
            <p:nvPr/>
          </p:nvSpPr>
          <p:spPr bwMode="auto">
            <a:xfrm flipV="1">
              <a:off x="336" y="3504"/>
              <a:ext cx="1008"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010" name="Line 10"/>
            <p:cNvSpPr>
              <a:spLocks noChangeShapeType="1"/>
            </p:cNvSpPr>
            <p:nvPr/>
          </p:nvSpPr>
          <p:spPr bwMode="auto">
            <a:xfrm>
              <a:off x="336" y="3839"/>
              <a:ext cx="1008"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011" name="Rectangle 11"/>
            <p:cNvSpPr>
              <a:spLocks noChangeArrowheads="1"/>
            </p:cNvSpPr>
            <p:nvPr/>
          </p:nvSpPr>
          <p:spPr bwMode="auto">
            <a:xfrm>
              <a:off x="336" y="3504"/>
              <a:ext cx="1008" cy="336"/>
            </a:xfrm>
            <a:prstGeom prst="rect">
              <a:avLst/>
            </a:prstGeom>
            <a:solidFill>
              <a:srgbClr val="FF0000">
                <a:alpha val="50195"/>
              </a:srgbClr>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41012" name="Rectangle 12" descr="Light upward diagonal"/>
            <p:cNvSpPr>
              <a:spLocks noChangeArrowheads="1"/>
            </p:cNvSpPr>
            <p:nvPr/>
          </p:nvSpPr>
          <p:spPr bwMode="auto">
            <a:xfrm>
              <a:off x="336" y="2160"/>
              <a:ext cx="1008" cy="528"/>
            </a:xfrm>
            <a:prstGeom prst="rect">
              <a:avLst/>
            </a:prstGeom>
            <a:pattFill prst="ltUpDiag">
              <a:fgClr>
                <a:srgbClr val="5F5F5F"/>
              </a:fgClr>
              <a:bgClr>
                <a:schemeClr val="bg1"/>
              </a:bgClr>
            </a:patt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41013" name="Line 13"/>
            <p:cNvSpPr>
              <a:spLocks noChangeShapeType="1"/>
            </p:cNvSpPr>
            <p:nvPr/>
          </p:nvSpPr>
          <p:spPr bwMode="auto">
            <a:xfrm flipV="1">
              <a:off x="336" y="2160"/>
              <a:ext cx="1008"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014" name="Line 14"/>
            <p:cNvSpPr>
              <a:spLocks noChangeShapeType="1"/>
            </p:cNvSpPr>
            <p:nvPr/>
          </p:nvSpPr>
          <p:spPr bwMode="auto">
            <a:xfrm>
              <a:off x="336" y="2687"/>
              <a:ext cx="1008"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015" name="Text Box 15"/>
            <p:cNvSpPr txBox="1">
              <a:spLocks noChangeArrowheads="1"/>
            </p:cNvSpPr>
            <p:nvPr/>
          </p:nvSpPr>
          <p:spPr bwMode="auto">
            <a:xfrm>
              <a:off x="432" y="3504"/>
              <a:ext cx="816"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1400" b="1">
                  <a:solidFill>
                    <a:srgbClr val="023C70"/>
                  </a:solidFill>
                  <a:latin typeface="Calibri" panose="020F0502020204030204" pitchFamily="34" charset="0"/>
                </a:rPr>
                <a:t>Valence Band</a:t>
              </a:r>
            </a:p>
          </p:txBody>
        </p:sp>
        <p:sp>
          <p:nvSpPr>
            <p:cNvPr id="41016" name="Text Box 16"/>
            <p:cNvSpPr txBox="1">
              <a:spLocks noChangeArrowheads="1"/>
            </p:cNvSpPr>
            <p:nvPr/>
          </p:nvSpPr>
          <p:spPr bwMode="auto">
            <a:xfrm>
              <a:off x="432" y="2256"/>
              <a:ext cx="816"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1400" b="1">
                  <a:solidFill>
                    <a:srgbClr val="023C70"/>
                  </a:solidFill>
                  <a:latin typeface="Calibri" panose="020F0502020204030204" pitchFamily="34" charset="0"/>
                </a:rPr>
                <a:t>Conduction Band</a:t>
              </a:r>
            </a:p>
          </p:txBody>
        </p:sp>
        <p:sp>
          <p:nvSpPr>
            <p:cNvPr id="41017" name="Text Box 17"/>
            <p:cNvSpPr txBox="1">
              <a:spLocks noChangeArrowheads="1"/>
            </p:cNvSpPr>
            <p:nvPr/>
          </p:nvSpPr>
          <p:spPr bwMode="auto">
            <a:xfrm>
              <a:off x="528" y="2928"/>
              <a:ext cx="624"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1400" b="1">
                  <a:solidFill>
                    <a:srgbClr val="023C70"/>
                  </a:solidFill>
                  <a:latin typeface="Calibri" panose="020F0502020204030204" pitchFamily="34" charset="0"/>
                </a:rPr>
                <a:t>Energy Gap</a:t>
              </a:r>
            </a:p>
          </p:txBody>
        </p:sp>
        <p:sp>
          <p:nvSpPr>
            <p:cNvPr id="41018" name="Line 18"/>
            <p:cNvSpPr>
              <a:spLocks noChangeShapeType="1"/>
            </p:cNvSpPr>
            <p:nvPr/>
          </p:nvSpPr>
          <p:spPr bwMode="auto">
            <a:xfrm>
              <a:off x="480" y="2688"/>
              <a:ext cx="0" cy="816"/>
            </a:xfrm>
            <a:prstGeom prst="line">
              <a:avLst/>
            </a:prstGeom>
            <a:noFill/>
            <a:ln w="19050">
              <a:solidFill>
                <a:srgbClr val="004172"/>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0969" name="Group 19"/>
          <p:cNvGrpSpPr>
            <a:grpSpLocks/>
          </p:cNvGrpSpPr>
          <p:nvPr/>
        </p:nvGrpSpPr>
        <p:grpSpPr bwMode="auto">
          <a:xfrm>
            <a:off x="2601913" y="2514600"/>
            <a:ext cx="1477962" cy="1828800"/>
            <a:chOff x="1776" y="2688"/>
            <a:chExt cx="1008" cy="1152"/>
          </a:xfrm>
        </p:grpSpPr>
        <p:sp>
          <p:nvSpPr>
            <p:cNvPr id="40999" name="Line 20"/>
            <p:cNvSpPr>
              <a:spLocks noChangeShapeType="1"/>
            </p:cNvSpPr>
            <p:nvPr/>
          </p:nvSpPr>
          <p:spPr bwMode="auto">
            <a:xfrm flipV="1">
              <a:off x="1776" y="3504"/>
              <a:ext cx="1008"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000" name="Line 21"/>
            <p:cNvSpPr>
              <a:spLocks noChangeShapeType="1"/>
            </p:cNvSpPr>
            <p:nvPr/>
          </p:nvSpPr>
          <p:spPr bwMode="auto">
            <a:xfrm>
              <a:off x="1776" y="3839"/>
              <a:ext cx="1008"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001" name="Rectangle 22"/>
            <p:cNvSpPr>
              <a:spLocks noChangeArrowheads="1"/>
            </p:cNvSpPr>
            <p:nvPr/>
          </p:nvSpPr>
          <p:spPr bwMode="auto">
            <a:xfrm>
              <a:off x="1776" y="3504"/>
              <a:ext cx="1008" cy="336"/>
            </a:xfrm>
            <a:prstGeom prst="rect">
              <a:avLst/>
            </a:prstGeom>
            <a:solidFill>
              <a:srgbClr val="FF0000">
                <a:alpha val="50195"/>
              </a:srgbClr>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41002" name="Rectangle 23" descr="Light upward diagonal"/>
            <p:cNvSpPr>
              <a:spLocks noChangeArrowheads="1"/>
            </p:cNvSpPr>
            <p:nvPr/>
          </p:nvSpPr>
          <p:spPr bwMode="auto">
            <a:xfrm>
              <a:off x="1776" y="2688"/>
              <a:ext cx="1008" cy="528"/>
            </a:xfrm>
            <a:prstGeom prst="rect">
              <a:avLst/>
            </a:prstGeom>
            <a:pattFill prst="ltUpDiag">
              <a:fgClr>
                <a:srgbClr val="5F5F5F"/>
              </a:fgClr>
              <a:bgClr>
                <a:schemeClr val="bg1"/>
              </a:bgClr>
            </a:patt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41003" name="Line 24"/>
            <p:cNvSpPr>
              <a:spLocks noChangeShapeType="1"/>
            </p:cNvSpPr>
            <p:nvPr/>
          </p:nvSpPr>
          <p:spPr bwMode="auto">
            <a:xfrm flipV="1">
              <a:off x="1776" y="2688"/>
              <a:ext cx="1008"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004" name="Line 25"/>
            <p:cNvSpPr>
              <a:spLocks noChangeShapeType="1"/>
            </p:cNvSpPr>
            <p:nvPr/>
          </p:nvSpPr>
          <p:spPr bwMode="auto">
            <a:xfrm>
              <a:off x="1776" y="3215"/>
              <a:ext cx="1008"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005" name="Text Box 26"/>
            <p:cNvSpPr txBox="1">
              <a:spLocks noChangeArrowheads="1"/>
            </p:cNvSpPr>
            <p:nvPr/>
          </p:nvSpPr>
          <p:spPr bwMode="auto">
            <a:xfrm>
              <a:off x="1872" y="3504"/>
              <a:ext cx="816"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1400" b="1">
                  <a:solidFill>
                    <a:srgbClr val="023C70"/>
                  </a:solidFill>
                  <a:latin typeface="Calibri" panose="020F0502020204030204" pitchFamily="34" charset="0"/>
                </a:rPr>
                <a:t>Valence Band</a:t>
              </a:r>
            </a:p>
          </p:txBody>
        </p:sp>
        <p:sp>
          <p:nvSpPr>
            <p:cNvPr id="41006" name="Text Box 27"/>
            <p:cNvSpPr txBox="1">
              <a:spLocks noChangeArrowheads="1"/>
            </p:cNvSpPr>
            <p:nvPr/>
          </p:nvSpPr>
          <p:spPr bwMode="auto">
            <a:xfrm>
              <a:off x="1872" y="2784"/>
              <a:ext cx="816"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1400" b="1">
                  <a:solidFill>
                    <a:srgbClr val="023C70"/>
                  </a:solidFill>
                  <a:latin typeface="Calibri" panose="020F0502020204030204" pitchFamily="34" charset="0"/>
                </a:rPr>
                <a:t>Conduction Band</a:t>
              </a:r>
            </a:p>
          </p:txBody>
        </p:sp>
        <p:sp>
          <p:nvSpPr>
            <p:cNvPr id="41007" name="Text Box 28"/>
            <p:cNvSpPr txBox="1">
              <a:spLocks noChangeArrowheads="1"/>
            </p:cNvSpPr>
            <p:nvPr/>
          </p:nvSpPr>
          <p:spPr bwMode="auto">
            <a:xfrm>
              <a:off x="1776" y="3264"/>
              <a:ext cx="10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1400" b="1">
                  <a:solidFill>
                    <a:srgbClr val="023C70"/>
                  </a:solidFill>
                  <a:latin typeface="Calibri" panose="020F0502020204030204" pitchFamily="34" charset="0"/>
                </a:rPr>
                <a:t>Energy Gap</a:t>
              </a:r>
            </a:p>
          </p:txBody>
        </p:sp>
        <p:sp>
          <p:nvSpPr>
            <p:cNvPr id="41008" name="Line 29"/>
            <p:cNvSpPr>
              <a:spLocks noChangeShapeType="1"/>
            </p:cNvSpPr>
            <p:nvPr/>
          </p:nvSpPr>
          <p:spPr bwMode="auto">
            <a:xfrm>
              <a:off x="1872" y="3216"/>
              <a:ext cx="0" cy="288"/>
            </a:xfrm>
            <a:prstGeom prst="line">
              <a:avLst/>
            </a:prstGeom>
            <a:noFill/>
            <a:ln w="19050">
              <a:solidFill>
                <a:srgbClr val="004172"/>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0970" name="Group 30"/>
          <p:cNvGrpSpPr>
            <a:grpSpLocks/>
          </p:cNvGrpSpPr>
          <p:nvPr/>
        </p:nvGrpSpPr>
        <p:grpSpPr bwMode="auto">
          <a:xfrm>
            <a:off x="6532563" y="2209800"/>
            <a:ext cx="2182812" cy="2498725"/>
            <a:chOff x="4506" y="2256"/>
            <a:chExt cx="1490" cy="1574"/>
          </a:xfrm>
        </p:grpSpPr>
        <p:sp>
          <p:nvSpPr>
            <p:cNvPr id="40983" name="Line 31"/>
            <p:cNvSpPr>
              <a:spLocks noChangeShapeType="1"/>
            </p:cNvSpPr>
            <p:nvPr/>
          </p:nvSpPr>
          <p:spPr bwMode="auto">
            <a:xfrm>
              <a:off x="4752" y="3407"/>
              <a:ext cx="1008"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984" name="Rectangle 32" descr="Light upward diagonal"/>
            <p:cNvSpPr>
              <a:spLocks noChangeArrowheads="1"/>
            </p:cNvSpPr>
            <p:nvPr/>
          </p:nvSpPr>
          <p:spPr bwMode="auto">
            <a:xfrm>
              <a:off x="4752" y="2688"/>
              <a:ext cx="1008" cy="384"/>
            </a:xfrm>
            <a:prstGeom prst="rect">
              <a:avLst/>
            </a:prstGeom>
            <a:pattFill prst="ltUpDiag">
              <a:fgClr>
                <a:srgbClr val="5F5F5F"/>
              </a:fgClr>
              <a:bgClr>
                <a:schemeClr val="bg1"/>
              </a:bgClr>
            </a:patt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40985" name="Line 33"/>
            <p:cNvSpPr>
              <a:spLocks noChangeShapeType="1"/>
            </p:cNvSpPr>
            <p:nvPr/>
          </p:nvSpPr>
          <p:spPr bwMode="auto">
            <a:xfrm flipV="1">
              <a:off x="4752" y="2688"/>
              <a:ext cx="1008"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986" name="Line 34"/>
            <p:cNvSpPr>
              <a:spLocks noChangeShapeType="1"/>
            </p:cNvSpPr>
            <p:nvPr/>
          </p:nvSpPr>
          <p:spPr bwMode="auto">
            <a:xfrm>
              <a:off x="4752" y="3215"/>
              <a:ext cx="1008"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987" name="Text Box 35"/>
            <p:cNvSpPr txBox="1">
              <a:spLocks noChangeArrowheads="1"/>
            </p:cNvSpPr>
            <p:nvPr/>
          </p:nvSpPr>
          <p:spPr bwMode="auto">
            <a:xfrm>
              <a:off x="4848" y="3504"/>
              <a:ext cx="816"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1400" b="1">
                  <a:solidFill>
                    <a:srgbClr val="023C70"/>
                  </a:solidFill>
                  <a:latin typeface="Calibri" panose="020F0502020204030204" pitchFamily="34" charset="0"/>
                </a:rPr>
                <a:t>Valence Band</a:t>
              </a:r>
            </a:p>
          </p:txBody>
        </p:sp>
        <p:sp>
          <p:nvSpPr>
            <p:cNvPr id="40988" name="Text Box 36"/>
            <p:cNvSpPr txBox="1">
              <a:spLocks noChangeArrowheads="1"/>
            </p:cNvSpPr>
            <p:nvPr/>
          </p:nvSpPr>
          <p:spPr bwMode="auto">
            <a:xfrm>
              <a:off x="4848" y="2256"/>
              <a:ext cx="816"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1400" b="1">
                  <a:solidFill>
                    <a:srgbClr val="023C70"/>
                  </a:solidFill>
                  <a:latin typeface="Calibri" panose="020F0502020204030204" pitchFamily="34" charset="0"/>
                </a:rPr>
                <a:t>Conduction Band</a:t>
              </a:r>
            </a:p>
          </p:txBody>
        </p:sp>
        <p:sp>
          <p:nvSpPr>
            <p:cNvPr id="40989" name="Rectangle 37"/>
            <p:cNvSpPr>
              <a:spLocks noChangeArrowheads="1"/>
            </p:cNvSpPr>
            <p:nvPr/>
          </p:nvSpPr>
          <p:spPr bwMode="auto">
            <a:xfrm>
              <a:off x="4752" y="3072"/>
              <a:ext cx="1008" cy="336"/>
            </a:xfrm>
            <a:prstGeom prst="rect">
              <a:avLst/>
            </a:prstGeom>
            <a:solidFill>
              <a:srgbClr val="FF0000">
                <a:alpha val="50195"/>
              </a:srgbClr>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40990" name="Line 38"/>
            <p:cNvSpPr>
              <a:spLocks noChangeShapeType="1"/>
            </p:cNvSpPr>
            <p:nvPr/>
          </p:nvSpPr>
          <p:spPr bwMode="auto">
            <a:xfrm flipV="1">
              <a:off x="4752" y="3072"/>
              <a:ext cx="1008"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991" name="AutoShape 39"/>
            <p:cNvSpPr>
              <a:spLocks/>
            </p:cNvSpPr>
            <p:nvPr/>
          </p:nvSpPr>
          <p:spPr bwMode="auto">
            <a:xfrm>
              <a:off x="4608" y="2688"/>
              <a:ext cx="96" cy="528"/>
            </a:xfrm>
            <a:prstGeom prst="leftBrace">
              <a:avLst>
                <a:gd name="adj1" fmla="val 45833"/>
                <a:gd name="adj2" fmla="val 50000"/>
              </a:avLst>
            </a:prstGeom>
            <a:noFill/>
            <a:ln w="19050">
              <a:solidFill>
                <a:srgbClr val="00417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40992" name="AutoShape 40"/>
            <p:cNvSpPr>
              <a:spLocks/>
            </p:cNvSpPr>
            <p:nvPr/>
          </p:nvSpPr>
          <p:spPr bwMode="auto">
            <a:xfrm>
              <a:off x="5808" y="3072"/>
              <a:ext cx="96" cy="336"/>
            </a:xfrm>
            <a:prstGeom prst="rightBrace">
              <a:avLst>
                <a:gd name="adj1" fmla="val 29167"/>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40993" name="Line 41"/>
            <p:cNvSpPr>
              <a:spLocks noChangeShapeType="1"/>
            </p:cNvSpPr>
            <p:nvPr/>
          </p:nvSpPr>
          <p:spPr bwMode="auto">
            <a:xfrm flipH="1">
              <a:off x="5922" y="3239"/>
              <a:ext cx="68" cy="0"/>
            </a:xfrm>
            <a:prstGeom prst="line">
              <a:avLst/>
            </a:prstGeom>
            <a:noFill/>
            <a:ln w="19050">
              <a:solidFill>
                <a:srgbClr val="00417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994" name="Line 42"/>
            <p:cNvSpPr>
              <a:spLocks noChangeShapeType="1"/>
            </p:cNvSpPr>
            <p:nvPr/>
          </p:nvSpPr>
          <p:spPr bwMode="auto">
            <a:xfrm flipV="1">
              <a:off x="4512" y="2432"/>
              <a:ext cx="0" cy="522"/>
            </a:xfrm>
            <a:prstGeom prst="line">
              <a:avLst/>
            </a:prstGeom>
            <a:noFill/>
            <a:ln w="19050">
              <a:solidFill>
                <a:srgbClr val="00417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995" name="Line 43"/>
            <p:cNvSpPr>
              <a:spLocks noChangeShapeType="1"/>
            </p:cNvSpPr>
            <p:nvPr/>
          </p:nvSpPr>
          <p:spPr bwMode="auto">
            <a:xfrm>
              <a:off x="4506" y="2428"/>
              <a:ext cx="360" cy="0"/>
            </a:xfrm>
            <a:prstGeom prst="line">
              <a:avLst/>
            </a:prstGeom>
            <a:noFill/>
            <a:ln w="19050">
              <a:solidFill>
                <a:srgbClr val="00417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0996" name="Line 44"/>
            <p:cNvSpPr>
              <a:spLocks noChangeShapeType="1"/>
            </p:cNvSpPr>
            <p:nvPr/>
          </p:nvSpPr>
          <p:spPr bwMode="auto">
            <a:xfrm flipH="1">
              <a:off x="4506" y="2953"/>
              <a:ext cx="68" cy="0"/>
            </a:xfrm>
            <a:prstGeom prst="line">
              <a:avLst/>
            </a:prstGeom>
            <a:noFill/>
            <a:ln w="19050">
              <a:solidFill>
                <a:srgbClr val="00417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997" name="Line 45"/>
            <p:cNvSpPr>
              <a:spLocks noChangeShapeType="1"/>
            </p:cNvSpPr>
            <p:nvPr/>
          </p:nvSpPr>
          <p:spPr bwMode="auto">
            <a:xfrm flipV="1">
              <a:off x="5990" y="3234"/>
              <a:ext cx="0" cy="455"/>
            </a:xfrm>
            <a:prstGeom prst="line">
              <a:avLst/>
            </a:prstGeom>
            <a:noFill/>
            <a:ln w="19050">
              <a:solidFill>
                <a:srgbClr val="00417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998" name="Line 46"/>
            <p:cNvSpPr>
              <a:spLocks noChangeShapeType="1"/>
            </p:cNvSpPr>
            <p:nvPr/>
          </p:nvSpPr>
          <p:spPr bwMode="auto">
            <a:xfrm flipH="1">
              <a:off x="5636" y="3685"/>
              <a:ext cx="360" cy="0"/>
            </a:xfrm>
            <a:prstGeom prst="line">
              <a:avLst/>
            </a:prstGeom>
            <a:noFill/>
            <a:ln w="19050">
              <a:solidFill>
                <a:srgbClr val="00417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0971" name="Text Box 47"/>
          <p:cNvSpPr txBox="1">
            <a:spLocks noChangeArrowheads="1"/>
          </p:cNvSpPr>
          <p:nvPr/>
        </p:nvSpPr>
        <p:spPr bwMode="auto">
          <a:xfrm>
            <a:off x="492125" y="1524000"/>
            <a:ext cx="1422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2000" b="1">
                <a:solidFill>
                  <a:srgbClr val="023C70"/>
                </a:solidFill>
                <a:latin typeface="Calibri" panose="020F0502020204030204" pitchFamily="34" charset="0"/>
              </a:rPr>
              <a:t>Insulator</a:t>
            </a:r>
          </a:p>
        </p:txBody>
      </p:sp>
      <p:sp>
        <p:nvSpPr>
          <p:cNvPr id="40972" name="Text Box 48"/>
          <p:cNvSpPr txBox="1">
            <a:spLocks noChangeArrowheads="1"/>
          </p:cNvSpPr>
          <p:nvPr/>
        </p:nvSpPr>
        <p:spPr bwMode="auto">
          <a:xfrm>
            <a:off x="2320925" y="1524000"/>
            <a:ext cx="20399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2000" b="1">
                <a:solidFill>
                  <a:srgbClr val="023C70"/>
                </a:solidFill>
                <a:latin typeface="Calibri" panose="020F0502020204030204" pitchFamily="34" charset="0"/>
              </a:rPr>
              <a:t>Semiconductor</a:t>
            </a:r>
          </a:p>
        </p:txBody>
      </p:sp>
      <p:sp>
        <p:nvSpPr>
          <p:cNvPr id="40973" name="Text Box 49"/>
          <p:cNvSpPr txBox="1">
            <a:spLocks noChangeArrowheads="1"/>
          </p:cNvSpPr>
          <p:nvPr/>
        </p:nvSpPr>
        <p:spPr bwMode="auto">
          <a:xfrm>
            <a:off x="4713288" y="1524000"/>
            <a:ext cx="1476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2000" b="1">
                <a:solidFill>
                  <a:srgbClr val="023C70"/>
                </a:solidFill>
                <a:latin typeface="Calibri" panose="020F0502020204030204" pitchFamily="34" charset="0"/>
              </a:rPr>
              <a:t>Conductor</a:t>
            </a:r>
          </a:p>
        </p:txBody>
      </p:sp>
      <p:sp>
        <p:nvSpPr>
          <p:cNvPr id="40974" name="Text Box 50"/>
          <p:cNvSpPr txBox="1">
            <a:spLocks noChangeArrowheads="1"/>
          </p:cNvSpPr>
          <p:nvPr/>
        </p:nvSpPr>
        <p:spPr bwMode="auto">
          <a:xfrm>
            <a:off x="6823075" y="1524000"/>
            <a:ext cx="1476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2000" b="1">
                <a:solidFill>
                  <a:srgbClr val="023C70"/>
                </a:solidFill>
                <a:latin typeface="Calibri" panose="020F0502020204030204" pitchFamily="34" charset="0"/>
              </a:rPr>
              <a:t>Conductor</a:t>
            </a:r>
          </a:p>
        </p:txBody>
      </p:sp>
      <p:sp>
        <p:nvSpPr>
          <p:cNvPr id="40975" name="Rectangle 51" descr="Light upward diagonal"/>
          <p:cNvSpPr>
            <a:spLocks noChangeArrowheads="1"/>
          </p:cNvSpPr>
          <p:nvPr/>
        </p:nvSpPr>
        <p:spPr bwMode="auto">
          <a:xfrm>
            <a:off x="703263" y="5486400"/>
            <a:ext cx="1125537" cy="457200"/>
          </a:xfrm>
          <a:prstGeom prst="rect">
            <a:avLst/>
          </a:prstGeom>
          <a:pattFill prst="ltUpDiag">
            <a:fgClr>
              <a:schemeClr val="tx1"/>
            </a:fgClr>
            <a:bgClr>
              <a:schemeClr val="bg1"/>
            </a:bgClr>
          </a:patt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
        <p:nvSpPr>
          <p:cNvPr id="40976" name="Line 52"/>
          <p:cNvSpPr>
            <a:spLocks noChangeShapeType="1"/>
          </p:cNvSpPr>
          <p:nvPr/>
        </p:nvSpPr>
        <p:spPr bwMode="auto">
          <a:xfrm>
            <a:off x="703263" y="5486400"/>
            <a:ext cx="1125537"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977" name="Line 53"/>
          <p:cNvSpPr>
            <a:spLocks noChangeShapeType="1"/>
          </p:cNvSpPr>
          <p:nvPr/>
        </p:nvSpPr>
        <p:spPr bwMode="auto">
          <a:xfrm>
            <a:off x="703263" y="5943600"/>
            <a:ext cx="1125537"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978" name="Text Box 54"/>
          <p:cNvSpPr txBox="1">
            <a:spLocks noChangeArrowheads="1"/>
          </p:cNvSpPr>
          <p:nvPr/>
        </p:nvSpPr>
        <p:spPr bwMode="auto">
          <a:xfrm>
            <a:off x="2109788" y="5410200"/>
            <a:ext cx="19002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b="1">
                <a:solidFill>
                  <a:srgbClr val="023C70"/>
                </a:solidFill>
                <a:latin typeface="Calibri" panose="020F0502020204030204" pitchFamily="34" charset="0"/>
              </a:rPr>
              <a:t>Empty allowed energy band </a:t>
            </a:r>
          </a:p>
        </p:txBody>
      </p:sp>
      <p:sp>
        <p:nvSpPr>
          <p:cNvPr id="40979" name="Line 55"/>
          <p:cNvSpPr>
            <a:spLocks noChangeShapeType="1"/>
          </p:cNvSpPr>
          <p:nvPr/>
        </p:nvSpPr>
        <p:spPr bwMode="auto">
          <a:xfrm>
            <a:off x="5133975" y="5486400"/>
            <a:ext cx="1125538"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980" name="Line 56"/>
          <p:cNvSpPr>
            <a:spLocks noChangeShapeType="1"/>
          </p:cNvSpPr>
          <p:nvPr/>
        </p:nvSpPr>
        <p:spPr bwMode="auto">
          <a:xfrm>
            <a:off x="5133975" y="5943600"/>
            <a:ext cx="1125538"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981" name="Text Box 57"/>
          <p:cNvSpPr txBox="1">
            <a:spLocks noChangeArrowheads="1"/>
          </p:cNvSpPr>
          <p:nvPr/>
        </p:nvSpPr>
        <p:spPr bwMode="auto">
          <a:xfrm>
            <a:off x="6542088" y="5410200"/>
            <a:ext cx="1898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b="1">
                <a:solidFill>
                  <a:srgbClr val="023C70"/>
                </a:solidFill>
                <a:latin typeface="Calibri" panose="020F0502020204030204" pitchFamily="34" charset="0"/>
              </a:rPr>
              <a:t>Full allowed energy band </a:t>
            </a:r>
          </a:p>
        </p:txBody>
      </p:sp>
      <p:sp>
        <p:nvSpPr>
          <p:cNvPr id="40982" name="Rectangle 58"/>
          <p:cNvSpPr>
            <a:spLocks noChangeArrowheads="1"/>
          </p:cNvSpPr>
          <p:nvPr/>
        </p:nvSpPr>
        <p:spPr bwMode="auto">
          <a:xfrm>
            <a:off x="5133975" y="5486400"/>
            <a:ext cx="1125538" cy="457200"/>
          </a:xfrm>
          <a:prstGeom prst="rect">
            <a:avLst/>
          </a:prstGeom>
          <a:solidFill>
            <a:srgbClr val="FF0000">
              <a:alpha val="50195"/>
            </a:srgbClr>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atin typeface="Calibri" panose="020F0502020204030204" pitchFamily="34" charset="0"/>
            </a:endParaRPr>
          </a:p>
        </p:txBody>
      </p:sp>
    </p:spTree>
    <p:extLst>
      <p:ext uri="{BB962C8B-B14F-4D97-AF65-F5344CB8AC3E}">
        <p14:creationId xmlns:p14="http://schemas.microsoft.com/office/powerpoint/2010/main" val="11229734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noFill/>
          <a:ln/>
        </p:spPr>
        <p:txBody>
          <a:bodyPr/>
          <a:lstStyle/>
          <a:p>
            <a:r>
              <a:rPr lang="en-GB" altLang="en-US"/>
              <a:t>Band Gap</a:t>
            </a:r>
            <a:endParaRPr lang="en-GB" altLang="en-US">
              <a:latin typeface="Times New Roman CE" panose="02020603050405020304" pitchFamily="18" charset="0"/>
            </a:endParaRPr>
          </a:p>
        </p:txBody>
      </p:sp>
      <p:sp>
        <p:nvSpPr>
          <p:cNvPr id="8195" name="Rectangle 3"/>
          <p:cNvSpPr>
            <a:spLocks noGrp="1" noChangeArrowheads="1"/>
          </p:cNvSpPr>
          <p:nvPr>
            <p:ph type="body" idx="1"/>
          </p:nvPr>
        </p:nvSpPr>
        <p:spPr>
          <a:xfrm>
            <a:off x="230188" y="1677988"/>
            <a:ext cx="8683625" cy="2498725"/>
          </a:xfrm>
          <a:noFill/>
          <a:ln/>
        </p:spPr>
        <p:txBody>
          <a:bodyPr/>
          <a:lstStyle/>
          <a:p>
            <a:r>
              <a:rPr lang="en-GB" altLang="en-US"/>
              <a:t>Between the valence and the conduction band is a range of energy levels where there are no allowed states for an electron</a:t>
            </a:r>
          </a:p>
          <a:p>
            <a:r>
              <a:rPr lang="en-GB" altLang="en-US"/>
              <a:t>This is the band gap</a:t>
            </a:r>
          </a:p>
          <a:p>
            <a:r>
              <a:rPr lang="en-GB" altLang="en-US"/>
              <a:t> In silicon at room temperature [in electron volts]:  </a:t>
            </a:r>
          </a:p>
          <a:p>
            <a:r>
              <a:rPr lang="en-GB" altLang="en-US" b="1" i="1"/>
              <a:t>Electron volt </a:t>
            </a:r>
            <a:r>
              <a:rPr lang="en-GB" altLang="en-US"/>
              <a:t>is an atomic measurement unit, 1 eV energy is necessary to decrease of the potential of the electron with 1 V.</a:t>
            </a:r>
            <a:endParaRPr lang="en-GB" altLang="en-US">
              <a:latin typeface="Times New Roman CE" panose="02020603050405020304" pitchFamily="18" charset="0"/>
            </a:endParaRPr>
          </a:p>
        </p:txBody>
      </p:sp>
      <p:grpSp>
        <p:nvGrpSpPr>
          <p:cNvPr id="8198" name="Group 6"/>
          <p:cNvGrpSpPr>
            <a:grpSpLocks/>
          </p:cNvGrpSpPr>
          <p:nvPr/>
        </p:nvGrpSpPr>
        <p:grpSpPr bwMode="auto">
          <a:xfrm>
            <a:off x="2133600" y="2568575"/>
            <a:ext cx="444500" cy="449262"/>
            <a:chOff x="2020" y="1585"/>
            <a:chExt cx="280" cy="283"/>
          </a:xfrm>
          <a:solidFill>
            <a:schemeClr val="accent1"/>
          </a:solidFill>
        </p:grpSpPr>
        <p:sp>
          <p:nvSpPr>
            <p:cNvPr id="8196" name="Rectangle 4"/>
            <p:cNvSpPr>
              <a:spLocks noChangeArrowheads="1"/>
            </p:cNvSpPr>
            <p:nvPr/>
          </p:nvSpPr>
          <p:spPr bwMode="auto">
            <a:xfrm>
              <a:off x="2020" y="1588"/>
              <a:ext cx="280" cy="280"/>
            </a:xfrm>
            <a:prstGeom prst="rect">
              <a:avLst/>
            </a:prstGeom>
            <a:gr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8197" name="Object 5">
              <a:hlinkClick r:id="" action="ppaction://ole?verb=0"/>
            </p:cNvPr>
            <p:cNvGraphicFramePr>
              <a:graphicFrameLocks/>
            </p:cNvGraphicFramePr>
            <p:nvPr/>
          </p:nvGraphicFramePr>
          <p:xfrm>
            <a:off x="2020" y="1585"/>
            <a:ext cx="274" cy="239"/>
          </p:xfrm>
          <a:graphic>
            <a:graphicData uri="http://schemas.openxmlformats.org/presentationml/2006/ole">
              <mc:AlternateContent xmlns:mc="http://schemas.openxmlformats.org/markup-compatibility/2006">
                <mc:Choice xmlns:v="urn:schemas-microsoft-com:vml" Requires="v">
                  <p:oleObj spid="_x0000_s121948" name="Egyenlet" r:id="rId3" imgW="227711" imgH="202409" progId="">
                    <p:embed/>
                  </p:oleObj>
                </mc:Choice>
                <mc:Fallback>
                  <p:oleObj name="Egyenlet" r:id="rId3" imgW="227711" imgH="202409" progId="">
                    <p:embed/>
                    <p:pic>
                      <p:nvPicPr>
                        <p:cNvPr id="0" name="Picture 8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0" y="1585"/>
                          <a:ext cx="274"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8201" name="Group 9"/>
          <p:cNvGrpSpPr>
            <a:grpSpLocks/>
          </p:cNvGrpSpPr>
          <p:nvPr/>
        </p:nvGrpSpPr>
        <p:grpSpPr bwMode="auto">
          <a:xfrm>
            <a:off x="3778250" y="3017837"/>
            <a:ext cx="1587500" cy="450850"/>
            <a:chOff x="4324" y="1828"/>
            <a:chExt cx="1000" cy="284"/>
          </a:xfrm>
        </p:grpSpPr>
        <p:sp>
          <p:nvSpPr>
            <p:cNvPr id="8199" name="Rectangle 7"/>
            <p:cNvSpPr>
              <a:spLocks noChangeArrowheads="1"/>
            </p:cNvSpPr>
            <p:nvPr/>
          </p:nvSpPr>
          <p:spPr bwMode="auto">
            <a:xfrm>
              <a:off x="4324" y="1828"/>
              <a:ext cx="1000" cy="280"/>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8200" name="Object 8">
              <a:hlinkClick r:id="" action="ppaction://ole?verb=0"/>
            </p:cNvPr>
            <p:cNvGraphicFramePr>
              <a:graphicFrameLocks/>
            </p:cNvGraphicFramePr>
            <p:nvPr>
              <p:extLst>
                <p:ext uri="{D42A27DB-BD31-4B8C-83A1-F6EECF244321}">
                  <p14:modId xmlns:p14="http://schemas.microsoft.com/office/powerpoint/2010/main" val="4222156656"/>
                </p:ext>
              </p:extLst>
            </p:nvPr>
          </p:nvGraphicFramePr>
          <p:xfrm>
            <a:off x="4326" y="1860"/>
            <a:ext cx="954" cy="252"/>
          </p:xfrm>
          <a:graphic>
            <a:graphicData uri="http://schemas.openxmlformats.org/presentationml/2006/ole">
              <mc:AlternateContent xmlns:mc="http://schemas.openxmlformats.org/markup-compatibility/2006">
                <mc:Choice xmlns:v="urn:schemas-microsoft-com:vml" Requires="v">
                  <p:oleObj spid="_x0000_s121949" name="Equation" r:id="rId5" imgW="734051" imgH="202497" progId="">
                    <p:embed/>
                  </p:oleObj>
                </mc:Choice>
                <mc:Fallback>
                  <p:oleObj name="Equation" r:id="rId5" imgW="734051" imgH="202497" progId="">
                    <p:embed/>
                    <p:pic>
                      <p:nvPicPr>
                        <p:cNvPr id="0" name="Picture 8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6" y="1860"/>
                          <a:ext cx="954" cy="252"/>
                        </a:xfrm>
                        <a:prstGeom prst="rect">
                          <a:avLst/>
                        </a:prstGeom>
                        <a:solidFill>
                          <a:schemeClr val="accent1"/>
                        </a:solidFill>
                      </p:spPr>
                    </p:pic>
                  </p:oleObj>
                </mc:Fallback>
              </mc:AlternateContent>
            </a:graphicData>
          </a:graphic>
        </p:graphicFrame>
      </p:grpSp>
      <p:grpSp>
        <p:nvGrpSpPr>
          <p:cNvPr id="8204" name="Group 12"/>
          <p:cNvGrpSpPr>
            <a:grpSpLocks/>
          </p:cNvGrpSpPr>
          <p:nvPr/>
        </p:nvGrpSpPr>
        <p:grpSpPr bwMode="auto">
          <a:xfrm>
            <a:off x="3206750" y="5486400"/>
            <a:ext cx="2501900" cy="382588"/>
            <a:chOff x="1876" y="2784"/>
            <a:chExt cx="1576" cy="241"/>
          </a:xfrm>
          <a:solidFill>
            <a:srgbClr val="00B0F0"/>
          </a:solidFill>
        </p:grpSpPr>
        <p:sp>
          <p:nvSpPr>
            <p:cNvPr id="8202" name="Rectangle 10"/>
            <p:cNvSpPr>
              <a:spLocks noChangeArrowheads="1"/>
            </p:cNvSpPr>
            <p:nvPr/>
          </p:nvSpPr>
          <p:spPr bwMode="auto">
            <a:xfrm>
              <a:off x="1876" y="2788"/>
              <a:ext cx="1576" cy="232"/>
            </a:xfrm>
            <a:prstGeom prst="rect">
              <a:avLst/>
            </a:prstGeom>
            <a:gr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8203" name="Object 11">
              <a:hlinkClick r:id="" action="ppaction://ole?verb=0"/>
            </p:cNvPr>
            <p:cNvGraphicFramePr>
              <a:graphicFrameLocks/>
            </p:cNvGraphicFramePr>
            <p:nvPr/>
          </p:nvGraphicFramePr>
          <p:xfrm>
            <a:off x="1884" y="2784"/>
            <a:ext cx="1537" cy="241"/>
          </p:xfrm>
          <a:graphic>
            <a:graphicData uri="http://schemas.openxmlformats.org/presentationml/2006/ole">
              <mc:AlternateContent xmlns:mc="http://schemas.openxmlformats.org/markup-compatibility/2006">
                <mc:Choice xmlns:v="urn:schemas-microsoft-com:vml" Requires="v">
                  <p:oleObj spid="_x0000_s121950" name="Egyenlet" r:id="rId7" imgW="1482682" imgH="240777" progId="">
                    <p:embed/>
                  </p:oleObj>
                </mc:Choice>
                <mc:Fallback>
                  <p:oleObj name="Egyenlet" r:id="rId7" imgW="1482682" imgH="240777" progId="">
                    <p:embed/>
                    <p:pic>
                      <p:nvPicPr>
                        <p:cNvPr id="0" name="Picture 8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4" y="2784"/>
                          <a:ext cx="1537"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extLst>
      <p:ext uri="{BB962C8B-B14F-4D97-AF65-F5344CB8AC3E}">
        <p14:creationId xmlns:p14="http://schemas.microsoft.com/office/powerpoint/2010/main" val="2238648626"/>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026"/>
          <p:cNvSpPr>
            <a:spLocks noGrp="1" noChangeArrowheads="1"/>
          </p:cNvSpPr>
          <p:nvPr>
            <p:ph type="title"/>
          </p:nvPr>
        </p:nvSpPr>
        <p:spPr>
          <a:noFill/>
          <a:ln/>
        </p:spPr>
        <p:txBody>
          <a:bodyPr lIns="92075" tIns="46038" rIns="92075" bIns="46038"/>
          <a:lstStyle/>
          <a:p>
            <a:r>
              <a:rPr lang="en-US" altLang="en-US"/>
              <a:t>Insulators, Semiconductors</a:t>
            </a:r>
            <a:r>
              <a:rPr lang="hu-HU" altLang="en-US"/>
              <a:t>,</a:t>
            </a:r>
            <a:r>
              <a:rPr lang="en-US" altLang="en-US"/>
              <a:t> and Metals</a:t>
            </a:r>
          </a:p>
        </p:txBody>
      </p:sp>
      <p:sp>
        <p:nvSpPr>
          <p:cNvPr id="172035" name="Rectangle 1027"/>
          <p:cNvSpPr>
            <a:spLocks noGrp="1" noChangeArrowheads="1"/>
          </p:cNvSpPr>
          <p:nvPr>
            <p:ph type="body" idx="1"/>
          </p:nvPr>
        </p:nvSpPr>
        <p:spPr>
          <a:noFill/>
          <a:ln/>
        </p:spPr>
        <p:txBody>
          <a:bodyPr lIns="92075" tIns="46038" rIns="92075" bIns="46038"/>
          <a:lstStyle/>
          <a:p>
            <a:pPr marL="285750" indent="-285750">
              <a:lnSpc>
                <a:spcPct val="65000"/>
              </a:lnSpc>
            </a:pPr>
            <a:r>
              <a:rPr lang="en-US" altLang="en-US" dirty="0"/>
              <a:t>This separation of the valence and conduction bands determines the electrical properties of the material</a:t>
            </a:r>
          </a:p>
          <a:p>
            <a:pPr marL="285750" indent="-285750">
              <a:lnSpc>
                <a:spcPct val="65000"/>
              </a:lnSpc>
            </a:pPr>
            <a:r>
              <a:rPr lang="en-US" altLang="en-US" dirty="0">
                <a:solidFill>
                  <a:srgbClr val="FC0128"/>
                </a:solidFill>
              </a:rPr>
              <a:t>Insulators</a:t>
            </a:r>
            <a:r>
              <a:rPr lang="en-US" altLang="en-US" dirty="0"/>
              <a:t> have a large energy gap</a:t>
            </a:r>
          </a:p>
          <a:p>
            <a:pPr marL="685800" lvl="1" indent="-228600">
              <a:lnSpc>
                <a:spcPct val="65000"/>
              </a:lnSpc>
            </a:pPr>
            <a:r>
              <a:rPr lang="en-US" altLang="en-US" sz="2400" dirty="0"/>
              <a:t>electrons can’t jump from valence to conduction bands</a:t>
            </a:r>
          </a:p>
          <a:p>
            <a:pPr marL="685800" lvl="1" indent="-228600">
              <a:lnSpc>
                <a:spcPct val="65000"/>
              </a:lnSpc>
            </a:pPr>
            <a:r>
              <a:rPr lang="en-US" altLang="en-US" sz="2400" dirty="0"/>
              <a:t>no current flows</a:t>
            </a:r>
          </a:p>
          <a:p>
            <a:pPr marL="285750" indent="-285750">
              <a:lnSpc>
                <a:spcPct val="65000"/>
              </a:lnSpc>
            </a:pPr>
            <a:r>
              <a:rPr lang="en-US" altLang="en-US" dirty="0">
                <a:solidFill>
                  <a:srgbClr val="FC0128"/>
                </a:solidFill>
              </a:rPr>
              <a:t>Conductors</a:t>
            </a:r>
            <a:r>
              <a:rPr lang="en-US" altLang="en-US" dirty="0"/>
              <a:t> (metals) have a very small (or nonexistent) energy gap</a:t>
            </a:r>
          </a:p>
          <a:p>
            <a:pPr marL="685800" lvl="1" indent="-228600">
              <a:lnSpc>
                <a:spcPct val="65000"/>
              </a:lnSpc>
            </a:pPr>
            <a:r>
              <a:rPr lang="en-US" altLang="en-US" sz="2400" dirty="0"/>
              <a:t>electrons easily jump to conduction bands due to thermal excitation</a:t>
            </a:r>
          </a:p>
          <a:p>
            <a:pPr marL="685800" lvl="1" indent="-228600">
              <a:lnSpc>
                <a:spcPct val="65000"/>
              </a:lnSpc>
            </a:pPr>
            <a:r>
              <a:rPr lang="en-US" altLang="en-US" sz="2400" dirty="0"/>
              <a:t>current flows easily</a:t>
            </a:r>
          </a:p>
          <a:p>
            <a:pPr marL="285750" indent="-285750">
              <a:lnSpc>
                <a:spcPct val="65000"/>
              </a:lnSpc>
            </a:pPr>
            <a:r>
              <a:rPr lang="en-US" altLang="en-US" dirty="0">
                <a:solidFill>
                  <a:srgbClr val="FC0128"/>
                </a:solidFill>
              </a:rPr>
              <a:t>Semiconductors</a:t>
            </a:r>
            <a:r>
              <a:rPr lang="en-US" altLang="en-US" dirty="0"/>
              <a:t> have a moderate energy gap</a:t>
            </a:r>
          </a:p>
          <a:p>
            <a:pPr marL="685800" lvl="1" indent="-228600">
              <a:lnSpc>
                <a:spcPct val="65000"/>
              </a:lnSpc>
            </a:pPr>
            <a:r>
              <a:rPr lang="en-US" altLang="en-US" sz="2400" dirty="0"/>
              <a:t>only a few electrons can jump to the conduction band</a:t>
            </a:r>
          </a:p>
          <a:p>
            <a:pPr lvl="2">
              <a:lnSpc>
                <a:spcPct val="65000"/>
              </a:lnSpc>
            </a:pPr>
            <a:r>
              <a:rPr lang="en-US" altLang="en-US" sz="2400" dirty="0"/>
              <a:t>leaving “</a:t>
            </a:r>
            <a:r>
              <a:rPr lang="en-US" altLang="en-US" sz="2400" dirty="0">
                <a:solidFill>
                  <a:srgbClr val="FC0128"/>
                </a:solidFill>
              </a:rPr>
              <a:t>holes</a:t>
            </a:r>
            <a:r>
              <a:rPr lang="en-US" altLang="en-US" sz="2400" dirty="0"/>
              <a:t>”</a:t>
            </a:r>
          </a:p>
          <a:p>
            <a:pPr marL="685800" lvl="1" indent="-228600">
              <a:lnSpc>
                <a:spcPct val="65000"/>
              </a:lnSpc>
            </a:pPr>
            <a:r>
              <a:rPr lang="en-US" altLang="en-US" sz="2400" dirty="0"/>
              <a:t>only a little current can flow</a:t>
            </a:r>
          </a:p>
        </p:txBody>
      </p:sp>
    </p:spTree>
    <p:extLst>
      <p:ext uri="{BB962C8B-B14F-4D97-AF65-F5344CB8AC3E}">
        <p14:creationId xmlns:p14="http://schemas.microsoft.com/office/powerpoint/2010/main" val="1726273491"/>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2"/>
          <p:cNvSpPr>
            <a:spLocks noGrp="1" noChangeArrowheads="1"/>
          </p:cNvSpPr>
          <p:nvPr>
            <p:ph type="title"/>
          </p:nvPr>
        </p:nvSpPr>
        <p:spPr>
          <a:xfrm>
            <a:off x="685800" y="0"/>
            <a:ext cx="7772400" cy="990600"/>
          </a:xfrm>
        </p:spPr>
        <p:txBody>
          <a:bodyPr/>
          <a:lstStyle/>
          <a:p>
            <a:pPr eaLnBrk="1" hangingPunct="1"/>
            <a:r>
              <a:rPr lang="en-US" dirty="0" smtClean="0">
                <a:ea typeface="ＭＳ Ｐゴシック" pitchFamily="34" charset="-128"/>
              </a:rPr>
              <a:t>Semiconductor Energy Band Model</a:t>
            </a:r>
          </a:p>
        </p:txBody>
      </p:sp>
      <p:sp>
        <p:nvSpPr>
          <p:cNvPr id="55298" name="Footer Placeholder 3"/>
          <p:cNvSpPr>
            <a:spLocks noGrp="1"/>
          </p:cNvSpPr>
          <p:nvPr>
            <p:ph type="ftr" sz="quarter" idx="10"/>
          </p:nvPr>
        </p:nvSpPr>
        <p:spPr>
          <a:noFill/>
        </p:spPr>
        <p:txBody>
          <a:bodyPr/>
          <a:lstStyle/>
          <a:p>
            <a:r>
              <a:rPr lang="nl-NL" smtClean="0">
                <a:ea typeface="ＭＳ Ｐゴシック" pitchFamily="34" charset="-128"/>
              </a:rPr>
              <a:t>NJIT ECE-271 Dr. S. Levkov</a:t>
            </a:r>
            <a:endParaRPr lang="en-US" smtClean="0">
              <a:ea typeface="ＭＳ Ｐゴシック" pitchFamily="34" charset="-128"/>
            </a:endParaRPr>
          </a:p>
        </p:txBody>
      </p:sp>
      <p:sp>
        <p:nvSpPr>
          <p:cNvPr id="55299" name="Slide Number Placeholder 4"/>
          <p:cNvSpPr>
            <a:spLocks noGrp="1"/>
          </p:cNvSpPr>
          <p:nvPr>
            <p:ph type="sldNum" sz="quarter" idx="11"/>
          </p:nvPr>
        </p:nvSpPr>
        <p:spPr>
          <a:noFill/>
        </p:spPr>
        <p:txBody>
          <a:bodyPr/>
          <a:lstStyle/>
          <a:p>
            <a:r>
              <a:rPr lang="en-US" smtClean="0">
                <a:ea typeface="ＭＳ Ｐゴシック" pitchFamily="34" charset="-128"/>
              </a:rPr>
              <a:t> </a:t>
            </a:r>
            <a:r>
              <a:rPr lang="en-US" b="1" smtClean="0">
                <a:ea typeface="ＭＳ Ｐゴシック" pitchFamily="34" charset="-128"/>
              </a:rPr>
              <a:t>Chap 2 - </a:t>
            </a:r>
            <a:fld id="{83D920C5-45E6-4E1B-82EE-C80BBDB8E313}" type="slidenum">
              <a:rPr lang="en-US" b="1" smtClean="0">
                <a:ea typeface="ＭＳ Ｐゴシック" pitchFamily="34" charset="-128"/>
              </a:rPr>
              <a:pPr/>
              <a:t>37</a:t>
            </a:fld>
            <a:endParaRPr lang="en-US" b="1" smtClean="0">
              <a:ea typeface="ＭＳ Ｐゴシック" pitchFamily="34" charset="-128"/>
            </a:endParaRPr>
          </a:p>
        </p:txBody>
      </p:sp>
      <p:pic>
        <p:nvPicPr>
          <p:cNvPr id="55301" name="Picture 4"/>
          <p:cNvPicPr>
            <a:picLocks noChangeAspect="1" noChangeArrowheads="1"/>
          </p:cNvPicPr>
          <p:nvPr/>
        </p:nvPicPr>
        <p:blipFill>
          <a:blip r:embed="rId3"/>
          <a:srcRect/>
          <a:stretch>
            <a:fillRect/>
          </a:stretch>
        </p:blipFill>
        <p:spPr bwMode="auto">
          <a:xfrm>
            <a:off x="187325" y="1655763"/>
            <a:ext cx="2860675" cy="2928937"/>
          </a:xfrm>
          <a:prstGeom prst="rect">
            <a:avLst/>
          </a:prstGeom>
          <a:noFill/>
          <a:ln w="9525">
            <a:noFill/>
            <a:miter lim="800000"/>
            <a:headEnd/>
            <a:tailEnd/>
          </a:ln>
        </p:spPr>
      </p:pic>
      <p:pic>
        <p:nvPicPr>
          <p:cNvPr id="55302" name="Picture 5"/>
          <p:cNvPicPr>
            <a:picLocks noChangeAspect="1" noChangeArrowheads="1"/>
          </p:cNvPicPr>
          <p:nvPr/>
        </p:nvPicPr>
        <p:blipFill>
          <a:blip r:embed="rId4"/>
          <a:srcRect/>
          <a:stretch>
            <a:fillRect/>
          </a:stretch>
        </p:blipFill>
        <p:spPr bwMode="auto">
          <a:xfrm>
            <a:off x="3048000" y="1636713"/>
            <a:ext cx="2860675" cy="2947987"/>
          </a:xfrm>
          <a:prstGeom prst="rect">
            <a:avLst/>
          </a:prstGeom>
          <a:noFill/>
          <a:ln w="9525">
            <a:noFill/>
            <a:miter lim="800000"/>
            <a:headEnd/>
            <a:tailEnd/>
          </a:ln>
        </p:spPr>
      </p:pic>
      <p:sp>
        <p:nvSpPr>
          <p:cNvPr id="55304" name="Text Box 7"/>
          <p:cNvSpPr txBox="1">
            <a:spLocks noChangeArrowheads="1"/>
          </p:cNvSpPr>
          <p:nvPr/>
        </p:nvSpPr>
        <p:spPr bwMode="auto">
          <a:xfrm>
            <a:off x="762000" y="4648200"/>
            <a:ext cx="2438400" cy="1465263"/>
          </a:xfrm>
          <a:prstGeom prst="rect">
            <a:avLst/>
          </a:prstGeom>
          <a:noFill/>
          <a:ln w="9525">
            <a:noFill/>
            <a:miter lim="800000"/>
            <a:headEnd/>
            <a:tailEnd/>
          </a:ln>
        </p:spPr>
        <p:txBody>
          <a:bodyPr>
            <a:spAutoFit/>
          </a:bodyPr>
          <a:lstStyle/>
          <a:p>
            <a:r>
              <a:rPr lang="en-US" sz="1800"/>
              <a:t>Semiconductor energy band model.  E</a:t>
            </a:r>
            <a:r>
              <a:rPr lang="en-US" sz="1800" baseline="-25000"/>
              <a:t>C</a:t>
            </a:r>
            <a:r>
              <a:rPr lang="en-US" sz="1800"/>
              <a:t> and E</a:t>
            </a:r>
            <a:r>
              <a:rPr lang="en-US" sz="1800" baseline="-25000"/>
              <a:t>V</a:t>
            </a:r>
            <a:r>
              <a:rPr lang="en-US" sz="1800"/>
              <a:t> are  energy levels at the edge of the conduction and valence bands.</a:t>
            </a:r>
          </a:p>
        </p:txBody>
      </p:sp>
      <p:sp>
        <p:nvSpPr>
          <p:cNvPr id="55305" name="Text Box 8"/>
          <p:cNvSpPr txBox="1">
            <a:spLocks noChangeArrowheads="1"/>
          </p:cNvSpPr>
          <p:nvPr/>
        </p:nvSpPr>
        <p:spPr bwMode="auto">
          <a:xfrm>
            <a:off x="3517900" y="4648200"/>
            <a:ext cx="2438400" cy="1465263"/>
          </a:xfrm>
          <a:prstGeom prst="rect">
            <a:avLst/>
          </a:prstGeom>
          <a:noFill/>
          <a:ln w="9525">
            <a:noFill/>
            <a:miter lim="800000"/>
            <a:headEnd/>
            <a:tailEnd/>
          </a:ln>
        </p:spPr>
        <p:txBody>
          <a:bodyPr>
            <a:spAutoFit/>
          </a:bodyPr>
          <a:lstStyle/>
          <a:p>
            <a:r>
              <a:rPr lang="en-US" sz="1800"/>
              <a:t>Electron participating in a covalent bond is in a lower energy state in the valence band.  This diagram represents 0 K.</a:t>
            </a:r>
          </a:p>
        </p:txBody>
      </p:sp>
      <p:sp>
        <p:nvSpPr>
          <p:cNvPr id="55306" name="Text Box 9"/>
          <p:cNvSpPr txBox="1">
            <a:spLocks noChangeArrowheads="1"/>
          </p:cNvSpPr>
          <p:nvPr/>
        </p:nvSpPr>
        <p:spPr bwMode="auto">
          <a:xfrm>
            <a:off x="6400800" y="2895600"/>
            <a:ext cx="2438400" cy="646331"/>
          </a:xfrm>
          <a:prstGeom prst="rect">
            <a:avLst/>
          </a:prstGeom>
          <a:noFill/>
          <a:ln w="9525">
            <a:noFill/>
            <a:miter lim="800000"/>
            <a:headEnd/>
            <a:tailEnd/>
          </a:ln>
        </p:spPr>
        <p:txBody>
          <a:bodyPr>
            <a:spAutoFit/>
          </a:bodyPr>
          <a:lstStyle/>
          <a:p>
            <a:r>
              <a:rPr lang="en-US" sz="1800" dirty="0" smtClean="0">
                <a:solidFill>
                  <a:srgbClr val="0070C0"/>
                </a:solidFill>
              </a:rPr>
              <a:t>What happens as temperature increases?</a:t>
            </a:r>
            <a:endParaRPr lang="en-US" sz="1800" dirty="0">
              <a:solidFill>
                <a:srgbClr val="0070C0"/>
              </a:solidFill>
            </a:endParaRPr>
          </a:p>
        </p:txBody>
      </p:sp>
    </p:spTree>
    <p:extLst>
      <p:ext uri="{BB962C8B-B14F-4D97-AF65-F5344CB8AC3E}">
        <p14:creationId xmlns:p14="http://schemas.microsoft.com/office/powerpoint/2010/main" val="28229644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2"/>
          <p:cNvSpPr>
            <a:spLocks noGrp="1" noChangeArrowheads="1"/>
          </p:cNvSpPr>
          <p:nvPr>
            <p:ph type="title"/>
          </p:nvPr>
        </p:nvSpPr>
        <p:spPr>
          <a:xfrm>
            <a:off x="685800" y="0"/>
            <a:ext cx="7772400" cy="990600"/>
          </a:xfrm>
        </p:spPr>
        <p:txBody>
          <a:bodyPr/>
          <a:lstStyle/>
          <a:p>
            <a:pPr eaLnBrk="1" hangingPunct="1"/>
            <a:r>
              <a:rPr lang="en-US" smtClean="0">
                <a:ea typeface="ＭＳ Ｐゴシック" pitchFamily="34" charset="-128"/>
              </a:rPr>
              <a:t>Semiconductor Energy Band Model</a:t>
            </a:r>
          </a:p>
        </p:txBody>
      </p:sp>
      <p:sp>
        <p:nvSpPr>
          <p:cNvPr id="55298" name="Footer Placeholder 3"/>
          <p:cNvSpPr>
            <a:spLocks noGrp="1"/>
          </p:cNvSpPr>
          <p:nvPr>
            <p:ph type="ftr" sz="quarter" idx="10"/>
          </p:nvPr>
        </p:nvSpPr>
        <p:spPr>
          <a:noFill/>
        </p:spPr>
        <p:txBody>
          <a:bodyPr/>
          <a:lstStyle/>
          <a:p>
            <a:r>
              <a:rPr lang="nl-NL" smtClean="0">
                <a:ea typeface="ＭＳ Ｐゴシック" pitchFamily="34" charset="-128"/>
              </a:rPr>
              <a:t>NJIT ECE-271 Dr. S. Levkov</a:t>
            </a:r>
            <a:endParaRPr lang="en-US" smtClean="0">
              <a:ea typeface="ＭＳ Ｐゴシック" pitchFamily="34" charset="-128"/>
            </a:endParaRPr>
          </a:p>
        </p:txBody>
      </p:sp>
      <p:sp>
        <p:nvSpPr>
          <p:cNvPr id="55299" name="Slide Number Placeholder 4"/>
          <p:cNvSpPr>
            <a:spLocks noGrp="1"/>
          </p:cNvSpPr>
          <p:nvPr>
            <p:ph type="sldNum" sz="quarter" idx="11"/>
          </p:nvPr>
        </p:nvSpPr>
        <p:spPr>
          <a:noFill/>
        </p:spPr>
        <p:txBody>
          <a:bodyPr/>
          <a:lstStyle/>
          <a:p>
            <a:r>
              <a:rPr lang="en-US" smtClean="0">
                <a:ea typeface="ＭＳ Ｐゴシック" pitchFamily="34" charset="-128"/>
              </a:rPr>
              <a:t> </a:t>
            </a:r>
            <a:r>
              <a:rPr lang="en-US" b="1" smtClean="0">
                <a:ea typeface="ＭＳ Ｐゴシック" pitchFamily="34" charset="-128"/>
              </a:rPr>
              <a:t>Chap 2 - </a:t>
            </a:r>
            <a:fld id="{83D920C5-45E6-4E1B-82EE-C80BBDB8E313}" type="slidenum">
              <a:rPr lang="en-US" b="1" smtClean="0">
                <a:ea typeface="ＭＳ Ｐゴシック" pitchFamily="34" charset="-128"/>
              </a:rPr>
              <a:pPr/>
              <a:t>38</a:t>
            </a:fld>
            <a:endParaRPr lang="en-US" b="1" smtClean="0">
              <a:ea typeface="ＭＳ Ｐゴシック" pitchFamily="34" charset="-128"/>
            </a:endParaRPr>
          </a:p>
        </p:txBody>
      </p:sp>
      <p:pic>
        <p:nvPicPr>
          <p:cNvPr id="55301" name="Picture 4"/>
          <p:cNvPicPr>
            <a:picLocks noChangeAspect="1" noChangeArrowheads="1"/>
          </p:cNvPicPr>
          <p:nvPr/>
        </p:nvPicPr>
        <p:blipFill>
          <a:blip r:embed="rId3"/>
          <a:srcRect/>
          <a:stretch>
            <a:fillRect/>
          </a:stretch>
        </p:blipFill>
        <p:spPr bwMode="auto">
          <a:xfrm>
            <a:off x="187325" y="1655763"/>
            <a:ext cx="2860675" cy="2928937"/>
          </a:xfrm>
          <a:prstGeom prst="rect">
            <a:avLst/>
          </a:prstGeom>
          <a:noFill/>
          <a:ln w="9525">
            <a:noFill/>
            <a:miter lim="800000"/>
            <a:headEnd/>
            <a:tailEnd/>
          </a:ln>
        </p:spPr>
      </p:pic>
      <p:pic>
        <p:nvPicPr>
          <p:cNvPr id="55302" name="Picture 5"/>
          <p:cNvPicPr>
            <a:picLocks noChangeAspect="1" noChangeArrowheads="1"/>
          </p:cNvPicPr>
          <p:nvPr/>
        </p:nvPicPr>
        <p:blipFill>
          <a:blip r:embed="rId4"/>
          <a:srcRect/>
          <a:stretch>
            <a:fillRect/>
          </a:stretch>
        </p:blipFill>
        <p:spPr bwMode="auto">
          <a:xfrm>
            <a:off x="3048000" y="1636713"/>
            <a:ext cx="2860675" cy="2947987"/>
          </a:xfrm>
          <a:prstGeom prst="rect">
            <a:avLst/>
          </a:prstGeom>
          <a:noFill/>
          <a:ln w="9525">
            <a:noFill/>
            <a:miter lim="800000"/>
            <a:headEnd/>
            <a:tailEnd/>
          </a:ln>
        </p:spPr>
      </p:pic>
      <p:pic>
        <p:nvPicPr>
          <p:cNvPr id="55303" name="Picture 6"/>
          <p:cNvPicPr>
            <a:picLocks noChangeAspect="1" noChangeArrowheads="1"/>
          </p:cNvPicPr>
          <p:nvPr/>
        </p:nvPicPr>
        <p:blipFill>
          <a:blip r:embed="rId5"/>
          <a:srcRect/>
          <a:stretch>
            <a:fillRect/>
          </a:stretch>
        </p:blipFill>
        <p:spPr bwMode="auto">
          <a:xfrm>
            <a:off x="5902325" y="1636713"/>
            <a:ext cx="2860675" cy="2947987"/>
          </a:xfrm>
          <a:prstGeom prst="rect">
            <a:avLst/>
          </a:prstGeom>
          <a:noFill/>
          <a:ln w="9525">
            <a:noFill/>
            <a:miter lim="800000"/>
            <a:headEnd/>
            <a:tailEnd/>
          </a:ln>
        </p:spPr>
      </p:pic>
      <p:sp>
        <p:nvSpPr>
          <p:cNvPr id="55304" name="Text Box 7"/>
          <p:cNvSpPr txBox="1">
            <a:spLocks noChangeArrowheads="1"/>
          </p:cNvSpPr>
          <p:nvPr/>
        </p:nvSpPr>
        <p:spPr bwMode="auto">
          <a:xfrm>
            <a:off x="762000" y="4648200"/>
            <a:ext cx="2438400" cy="1465263"/>
          </a:xfrm>
          <a:prstGeom prst="rect">
            <a:avLst/>
          </a:prstGeom>
          <a:noFill/>
          <a:ln w="9525">
            <a:noFill/>
            <a:miter lim="800000"/>
            <a:headEnd/>
            <a:tailEnd/>
          </a:ln>
        </p:spPr>
        <p:txBody>
          <a:bodyPr>
            <a:spAutoFit/>
          </a:bodyPr>
          <a:lstStyle/>
          <a:p>
            <a:r>
              <a:rPr lang="en-US" sz="1800"/>
              <a:t>Semiconductor energy band model.  E</a:t>
            </a:r>
            <a:r>
              <a:rPr lang="en-US" sz="1800" baseline="-25000"/>
              <a:t>C</a:t>
            </a:r>
            <a:r>
              <a:rPr lang="en-US" sz="1800"/>
              <a:t> and E</a:t>
            </a:r>
            <a:r>
              <a:rPr lang="en-US" sz="1800" baseline="-25000"/>
              <a:t>V</a:t>
            </a:r>
            <a:r>
              <a:rPr lang="en-US" sz="1800"/>
              <a:t> are  energy levels at the edge of the conduction and valence bands.</a:t>
            </a:r>
          </a:p>
        </p:txBody>
      </p:sp>
      <p:sp>
        <p:nvSpPr>
          <p:cNvPr id="55305" name="Text Box 8"/>
          <p:cNvSpPr txBox="1">
            <a:spLocks noChangeArrowheads="1"/>
          </p:cNvSpPr>
          <p:nvPr/>
        </p:nvSpPr>
        <p:spPr bwMode="auto">
          <a:xfrm>
            <a:off x="3517900" y="4648200"/>
            <a:ext cx="2438400" cy="1465263"/>
          </a:xfrm>
          <a:prstGeom prst="rect">
            <a:avLst/>
          </a:prstGeom>
          <a:noFill/>
          <a:ln w="9525">
            <a:noFill/>
            <a:miter lim="800000"/>
            <a:headEnd/>
            <a:tailEnd/>
          </a:ln>
        </p:spPr>
        <p:txBody>
          <a:bodyPr>
            <a:spAutoFit/>
          </a:bodyPr>
          <a:lstStyle/>
          <a:p>
            <a:r>
              <a:rPr lang="en-US" sz="1800"/>
              <a:t>Electron participating in a covalent bond is in a lower energy state in the valence band.  This diagram represents 0 K.</a:t>
            </a:r>
          </a:p>
        </p:txBody>
      </p:sp>
      <p:sp>
        <p:nvSpPr>
          <p:cNvPr id="55306" name="Text Box 9"/>
          <p:cNvSpPr txBox="1">
            <a:spLocks noChangeArrowheads="1"/>
          </p:cNvSpPr>
          <p:nvPr/>
        </p:nvSpPr>
        <p:spPr bwMode="auto">
          <a:xfrm>
            <a:off x="6400800" y="4572000"/>
            <a:ext cx="2438400" cy="1465263"/>
          </a:xfrm>
          <a:prstGeom prst="rect">
            <a:avLst/>
          </a:prstGeom>
          <a:noFill/>
          <a:ln w="9525">
            <a:noFill/>
            <a:miter lim="800000"/>
            <a:headEnd/>
            <a:tailEnd/>
          </a:ln>
        </p:spPr>
        <p:txBody>
          <a:bodyPr>
            <a:spAutoFit/>
          </a:bodyPr>
          <a:lstStyle/>
          <a:p>
            <a:r>
              <a:rPr lang="en-US" sz="1800"/>
              <a:t>Thermal energy breaks covalent bonds and moves the electrons up into the conduction band.</a:t>
            </a:r>
          </a:p>
        </p:txBody>
      </p:sp>
    </p:spTree>
    <p:extLst>
      <p:ext uri="{BB962C8B-B14F-4D97-AF65-F5344CB8AC3E}">
        <p14:creationId xmlns:p14="http://schemas.microsoft.com/office/powerpoint/2010/main" val="308812498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99"/>
          <p:cNvSpPr>
            <a:spLocks noChangeArrowheads="1"/>
          </p:cNvSpPr>
          <p:nvPr/>
        </p:nvSpPr>
        <p:spPr bwMode="auto">
          <a:xfrm>
            <a:off x="5435600" y="4868863"/>
            <a:ext cx="2016125" cy="360362"/>
          </a:xfrm>
          <a:prstGeom prst="rect">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106549" name="Rectangle 53"/>
          <p:cNvSpPr>
            <a:spLocks noChangeArrowheads="1"/>
          </p:cNvSpPr>
          <p:nvPr/>
        </p:nvSpPr>
        <p:spPr bwMode="auto">
          <a:xfrm>
            <a:off x="5435600" y="4868863"/>
            <a:ext cx="2016125" cy="360362"/>
          </a:xfrm>
          <a:prstGeom prst="rect">
            <a:avLst/>
          </a:prstGeom>
          <a:solidFill>
            <a:schemeClr val="accent1"/>
          </a:solidFill>
          <a:ln w="28575" cap="sq">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3012" name="Rectangle 97"/>
          <p:cNvSpPr>
            <a:spLocks noChangeArrowheads="1"/>
          </p:cNvSpPr>
          <p:nvPr/>
        </p:nvSpPr>
        <p:spPr bwMode="auto">
          <a:xfrm>
            <a:off x="5435600" y="3213100"/>
            <a:ext cx="2016125" cy="360363"/>
          </a:xfrm>
          <a:prstGeom prst="rect">
            <a:avLst/>
          </a:prstGeom>
          <a:noFill/>
          <a:ln w="12700" cap="sq">
            <a:solidFill>
              <a:srgbClr val="DDDDDD"/>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3013" name="Oval 75"/>
          <p:cNvSpPr>
            <a:spLocks noChangeArrowheads="1"/>
          </p:cNvSpPr>
          <p:nvPr/>
        </p:nvSpPr>
        <p:spPr bwMode="auto">
          <a:xfrm>
            <a:off x="5556250" y="4868863"/>
            <a:ext cx="358775" cy="360362"/>
          </a:xfrm>
          <a:prstGeom prst="ellipse">
            <a:avLst/>
          </a:prstGeom>
          <a:noFill/>
          <a:ln w="12700" cap="rnd">
            <a:solidFill>
              <a:srgbClr val="C0C0C0"/>
            </a:solidFill>
            <a:prstDash val="sysDot"/>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106498" name="Rectangle 2"/>
          <p:cNvSpPr>
            <a:spLocks noGrp="1" noChangeArrowheads="1"/>
          </p:cNvSpPr>
          <p:nvPr>
            <p:ph type="title"/>
          </p:nvPr>
        </p:nvSpPr>
        <p:spPr>
          <a:xfrm>
            <a:off x="457200" y="457200"/>
            <a:ext cx="8229600" cy="739775"/>
          </a:xfrm>
        </p:spPr>
        <p:txBody>
          <a:bodyPr/>
          <a:lstStyle/>
          <a:p>
            <a:pPr eaLnBrk="1" hangingPunct="1">
              <a:defRPr/>
            </a:pPr>
            <a:r>
              <a:rPr lang="tr-TR" sz="3200" dirty="0" smtClean="0">
                <a:solidFill>
                  <a:srgbClr val="C00000"/>
                </a:solidFill>
                <a:effectLst>
                  <a:outerShdw blurRad="38100" dist="38100" dir="2700000" algn="tl">
                    <a:srgbClr val="C0C0C0"/>
                  </a:outerShdw>
                </a:effectLst>
              </a:rPr>
              <a:t>Semiconductor energy bands at room temperature</a:t>
            </a:r>
          </a:p>
        </p:txBody>
      </p:sp>
      <p:sp>
        <p:nvSpPr>
          <p:cNvPr id="106499" name="Rectangle 3"/>
          <p:cNvSpPr>
            <a:spLocks noGrp="1" noChangeArrowheads="1"/>
          </p:cNvSpPr>
          <p:nvPr>
            <p:ph idx="1"/>
          </p:nvPr>
        </p:nvSpPr>
        <p:spPr>
          <a:xfrm>
            <a:off x="323850" y="1773238"/>
            <a:ext cx="4176713" cy="4751387"/>
          </a:xfrm>
        </p:spPr>
        <p:txBody>
          <a:bodyPr/>
          <a:lstStyle/>
          <a:p>
            <a:pPr algn="just" eaLnBrk="1" hangingPunct="1">
              <a:buFont typeface="Arial" charset="0"/>
              <a:buChar char="•"/>
              <a:defRPr/>
            </a:pPr>
            <a:r>
              <a:rPr lang="tr-TR" sz="1800" smtClean="0"/>
              <a:t>When enough </a:t>
            </a:r>
            <a:r>
              <a:rPr lang="tr-TR" sz="1800" i="1" smtClean="0">
                <a:solidFill>
                  <a:srgbClr val="FF0000"/>
                </a:solidFill>
                <a:effectLst>
                  <a:outerShdw blurRad="38100" dist="38100" dir="2700000" algn="tl">
                    <a:srgbClr val="C0C0C0"/>
                  </a:outerShdw>
                </a:effectLst>
              </a:rPr>
              <a:t>energy </a:t>
            </a:r>
            <a:r>
              <a:rPr lang="tr-TR" sz="1800" smtClean="0"/>
              <a:t>is supplied to the </a:t>
            </a:r>
            <a:r>
              <a:rPr lang="tr-TR" sz="1800" smtClean="0">
                <a:solidFill>
                  <a:srgbClr val="FF0000"/>
                </a:solidFill>
                <a:effectLst>
                  <a:outerShdw blurRad="38100" dist="38100" dir="2700000" algn="tl">
                    <a:srgbClr val="C0C0C0"/>
                  </a:outerShdw>
                </a:effectLst>
              </a:rPr>
              <a:t>e</a:t>
            </a:r>
            <a:r>
              <a:rPr lang="tr-TR" sz="1800" baseline="30000" smtClean="0">
                <a:solidFill>
                  <a:srgbClr val="FF0000"/>
                </a:solidFill>
                <a:effectLst>
                  <a:outerShdw blurRad="38100" dist="38100" dir="2700000" algn="tl">
                    <a:srgbClr val="C0C0C0"/>
                  </a:outerShdw>
                </a:effectLst>
              </a:rPr>
              <a:t>-  </a:t>
            </a:r>
            <a:r>
              <a:rPr lang="tr-TR" sz="1800" smtClean="0"/>
              <a:t>sitting at the top of the valance band, </a:t>
            </a:r>
            <a:r>
              <a:rPr lang="tr-TR" sz="1800" smtClean="0">
                <a:solidFill>
                  <a:srgbClr val="FF0000"/>
                </a:solidFill>
                <a:effectLst>
                  <a:outerShdw blurRad="38100" dist="38100" dir="2700000" algn="tl">
                    <a:srgbClr val="C0C0C0"/>
                  </a:outerShdw>
                </a:effectLst>
              </a:rPr>
              <a:t>e</a:t>
            </a:r>
            <a:r>
              <a:rPr lang="tr-TR" sz="1800" baseline="30000" smtClean="0">
                <a:solidFill>
                  <a:srgbClr val="FF0000"/>
                </a:solidFill>
                <a:effectLst>
                  <a:outerShdw blurRad="38100" dist="38100" dir="2700000" algn="tl">
                    <a:srgbClr val="C0C0C0"/>
                  </a:outerShdw>
                </a:effectLst>
              </a:rPr>
              <a:t>- </a:t>
            </a:r>
            <a:r>
              <a:rPr lang="tr-TR" sz="1800" smtClean="0"/>
              <a:t> can make a transition to the bottom of the conduction band.</a:t>
            </a:r>
            <a:r>
              <a:rPr lang="tr-TR" sz="1800" baseline="30000" smtClean="0">
                <a:solidFill>
                  <a:srgbClr val="FF0000"/>
                </a:solidFill>
                <a:effectLst>
                  <a:outerShdw blurRad="38100" dist="38100" dir="2700000" algn="tl">
                    <a:srgbClr val="C0C0C0"/>
                  </a:outerShdw>
                </a:effectLst>
              </a:rPr>
              <a:t> </a:t>
            </a:r>
            <a:r>
              <a:rPr lang="tr-TR" sz="1800" smtClean="0">
                <a:solidFill>
                  <a:srgbClr val="FF0000"/>
                </a:solidFill>
                <a:effectLst>
                  <a:outerShdw blurRad="38100" dist="38100" dir="2700000" algn="tl">
                    <a:srgbClr val="C0C0C0"/>
                  </a:outerShdw>
                </a:effectLst>
              </a:rPr>
              <a:t> </a:t>
            </a:r>
          </a:p>
          <a:p>
            <a:pPr algn="just" eaLnBrk="1" hangingPunct="1">
              <a:buFont typeface="Arial" charset="0"/>
              <a:buChar char="•"/>
              <a:defRPr/>
            </a:pPr>
            <a:r>
              <a:rPr lang="tr-TR" sz="1800" smtClean="0"/>
              <a:t>When electron makes such a transition it leaves behind a </a:t>
            </a:r>
            <a:r>
              <a:rPr lang="tr-TR" sz="1800" i="1" smtClean="0">
                <a:solidFill>
                  <a:srgbClr val="FF0000"/>
                </a:solidFill>
                <a:effectLst>
                  <a:outerShdw blurRad="38100" dist="38100" dir="2700000" algn="tl">
                    <a:srgbClr val="C0C0C0"/>
                  </a:outerShdw>
                </a:effectLst>
              </a:rPr>
              <a:t>missing electron state.   </a:t>
            </a:r>
          </a:p>
          <a:p>
            <a:pPr algn="just" eaLnBrk="1" hangingPunct="1">
              <a:buFont typeface="Arial" charset="0"/>
              <a:buChar char="•"/>
              <a:defRPr/>
            </a:pPr>
            <a:r>
              <a:rPr lang="tr-TR" sz="1800" smtClean="0"/>
              <a:t>This missing electron state is called as a </a:t>
            </a:r>
            <a:r>
              <a:rPr lang="tr-TR" sz="1800" i="1" smtClean="0">
                <a:solidFill>
                  <a:srgbClr val="FF0000"/>
                </a:solidFill>
                <a:effectLst>
                  <a:outerShdw blurRad="38100" dist="38100" dir="2700000" algn="tl">
                    <a:srgbClr val="C0C0C0"/>
                  </a:outerShdw>
                </a:effectLst>
              </a:rPr>
              <a:t>hole.</a:t>
            </a:r>
            <a:r>
              <a:rPr lang="tr-TR" sz="1800" smtClean="0">
                <a:solidFill>
                  <a:srgbClr val="FF0000"/>
                </a:solidFill>
                <a:effectLst>
                  <a:outerShdw blurRad="38100" dist="38100" dir="2700000" algn="tl">
                    <a:srgbClr val="C0C0C0"/>
                  </a:outerShdw>
                </a:effectLst>
              </a:rPr>
              <a:t> </a:t>
            </a:r>
          </a:p>
          <a:p>
            <a:pPr algn="just" eaLnBrk="1" hangingPunct="1">
              <a:buFont typeface="Arial" charset="0"/>
              <a:buChar char="•"/>
              <a:defRPr/>
            </a:pPr>
            <a:r>
              <a:rPr lang="tr-TR" sz="1800" smtClean="0"/>
              <a:t>Hole behaves as a </a:t>
            </a:r>
            <a:r>
              <a:rPr lang="tr-TR" sz="1800" i="1" smtClean="0">
                <a:solidFill>
                  <a:srgbClr val="FF0000"/>
                </a:solidFill>
                <a:effectLst>
                  <a:outerShdw blurRad="38100" dist="38100" dir="2700000" algn="tl">
                    <a:srgbClr val="C0C0C0"/>
                  </a:outerShdw>
                </a:effectLst>
              </a:rPr>
              <a:t>positive charge carrier.</a:t>
            </a:r>
          </a:p>
          <a:p>
            <a:pPr algn="just" eaLnBrk="1" hangingPunct="1">
              <a:buFont typeface="Arial" charset="0"/>
              <a:buChar char="•"/>
              <a:defRPr/>
            </a:pPr>
            <a:r>
              <a:rPr lang="tr-TR" sz="1800" smtClean="0"/>
              <a:t>Magnitude of its charge is the same with that of the electron but with an opposite sign.</a:t>
            </a:r>
          </a:p>
        </p:txBody>
      </p:sp>
      <p:sp>
        <p:nvSpPr>
          <p:cNvPr id="106500" name="Rectangle 4"/>
          <p:cNvSpPr>
            <a:spLocks noChangeArrowheads="1"/>
          </p:cNvSpPr>
          <p:nvPr/>
        </p:nvSpPr>
        <p:spPr bwMode="auto">
          <a:xfrm>
            <a:off x="0" y="883176"/>
            <a:ext cx="9144000" cy="647700"/>
          </a:xfrm>
          <a:prstGeom prst="rect">
            <a:avLst/>
          </a:prstGeom>
          <a:gradFill rotWithShape="1">
            <a:gsLst>
              <a:gs pos="0">
                <a:schemeClr val="bg1"/>
              </a:gs>
              <a:gs pos="50000">
                <a:schemeClr val="accent1"/>
              </a:gs>
              <a:gs pos="100000">
                <a:schemeClr val="bg1"/>
              </a:gs>
            </a:gsLst>
            <a:lin ang="5400000" scaled="1"/>
          </a:gradFill>
          <a:ln w="12700" cap="sq">
            <a:noFill/>
            <a:miter lim="800000"/>
            <a:headEnd type="none" w="sm" len="sm"/>
            <a:tailEnd type="none" w="sm" len="sm"/>
          </a:ln>
          <a:effectLst/>
        </p:spPr>
        <p:txBody>
          <a:bodyPr wrap="none" anchor="ctr"/>
          <a:lstStyle/>
          <a:p>
            <a:pPr>
              <a:defRPr/>
            </a:pPr>
            <a:endParaRPr lang="tr-TR">
              <a:latin typeface="Arial" charset="0"/>
              <a:cs typeface="Arial" charset="0"/>
            </a:endParaRPr>
          </a:p>
        </p:txBody>
      </p:sp>
      <p:sp>
        <p:nvSpPr>
          <p:cNvPr id="43017" name="Line 5"/>
          <p:cNvSpPr>
            <a:spLocks noChangeShapeType="1"/>
          </p:cNvSpPr>
          <p:nvPr/>
        </p:nvSpPr>
        <p:spPr bwMode="auto">
          <a:xfrm>
            <a:off x="5435600" y="1628775"/>
            <a:ext cx="0" cy="4824413"/>
          </a:xfrm>
          <a:prstGeom prst="line">
            <a:avLst/>
          </a:prstGeom>
          <a:noFill/>
          <a:ln w="28575" cap="sq">
            <a:solidFill>
              <a:schemeClr val="tx1"/>
            </a:solidFill>
            <a:round/>
            <a:headEnd type="triangle" w="lg" len="lg"/>
            <a:tailEnd type="none" w="lg" len="lg"/>
          </a:ln>
          <a:extLst>
            <a:ext uri="{909E8E84-426E-40DD-AFC4-6F175D3DCCD1}">
              <a14:hiddenFill xmlns:a14="http://schemas.microsoft.com/office/drawing/2010/main">
                <a:noFill/>
              </a14:hiddenFill>
            </a:ext>
          </a:extLst>
        </p:spPr>
        <p:txBody>
          <a:bodyPr wrap="none"/>
          <a:lstStyle/>
          <a:p>
            <a:endParaRPr lang="en-US"/>
          </a:p>
        </p:txBody>
      </p:sp>
      <p:sp>
        <p:nvSpPr>
          <p:cNvPr id="106502" name="Rectangle 6"/>
          <p:cNvSpPr>
            <a:spLocks noChangeArrowheads="1"/>
          </p:cNvSpPr>
          <p:nvPr/>
        </p:nvSpPr>
        <p:spPr bwMode="auto">
          <a:xfrm>
            <a:off x="5435600" y="5229225"/>
            <a:ext cx="2016125" cy="1223963"/>
          </a:xfrm>
          <a:prstGeom prst="rect">
            <a:avLst/>
          </a:prstGeom>
          <a:gradFill rotWithShape="1">
            <a:gsLst>
              <a:gs pos="0">
                <a:schemeClr val="accent1"/>
              </a:gs>
              <a:gs pos="100000">
                <a:schemeClr val="accent1">
                  <a:gamma/>
                  <a:shade val="46275"/>
                  <a:invGamma/>
                </a:schemeClr>
              </a:gs>
            </a:gsLst>
            <a:lin ang="5400000" scaled="1"/>
          </a:gradFill>
          <a:ln w="28575" cap="sq">
            <a:solidFill>
              <a:schemeClr val="tx1"/>
            </a:solidFill>
            <a:miter lim="800000"/>
            <a:headEnd type="none" w="sm" len="sm"/>
            <a:tailEnd type="none" w="sm" len="sm"/>
          </a:ln>
          <a:effectLst/>
        </p:spPr>
        <p:txBody>
          <a:bodyPr wrap="none" anchor="ctr"/>
          <a:lstStyle/>
          <a:p>
            <a:pPr>
              <a:defRPr/>
            </a:pPr>
            <a:endParaRPr lang="tr-TR">
              <a:latin typeface="Arial" charset="0"/>
              <a:cs typeface="Arial" charset="0"/>
            </a:endParaRPr>
          </a:p>
        </p:txBody>
      </p:sp>
      <p:sp>
        <p:nvSpPr>
          <p:cNvPr id="43019" name="Rectangle 7"/>
          <p:cNvSpPr>
            <a:spLocks noChangeArrowheads="1"/>
          </p:cNvSpPr>
          <p:nvPr/>
        </p:nvSpPr>
        <p:spPr bwMode="auto">
          <a:xfrm>
            <a:off x="5435600" y="2060575"/>
            <a:ext cx="2016125" cy="1512888"/>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3020" name="Line 8"/>
          <p:cNvSpPr>
            <a:spLocks noChangeShapeType="1"/>
          </p:cNvSpPr>
          <p:nvPr/>
        </p:nvSpPr>
        <p:spPr bwMode="auto">
          <a:xfrm>
            <a:off x="7596188" y="3644900"/>
            <a:ext cx="0" cy="1223963"/>
          </a:xfrm>
          <a:prstGeom prst="line">
            <a:avLst/>
          </a:prstGeom>
          <a:noFill/>
          <a:ln w="12700" cap="sq">
            <a:solidFill>
              <a:srgbClr val="FF0000"/>
            </a:solidFill>
            <a:round/>
            <a:headEnd type="triangle" w="lg" len="lg"/>
            <a:tailEnd type="triangle" w="lg" len="lg"/>
          </a:ln>
          <a:extLst>
            <a:ext uri="{909E8E84-426E-40DD-AFC4-6F175D3DCCD1}">
              <a14:hiddenFill xmlns:a14="http://schemas.microsoft.com/office/drawing/2010/main">
                <a:noFill/>
              </a14:hiddenFill>
            </a:ext>
          </a:extLst>
        </p:spPr>
        <p:txBody>
          <a:bodyPr wrap="none"/>
          <a:lstStyle/>
          <a:p>
            <a:endParaRPr lang="en-US"/>
          </a:p>
        </p:txBody>
      </p:sp>
      <p:sp>
        <p:nvSpPr>
          <p:cNvPr id="43021" name="Line 9"/>
          <p:cNvSpPr>
            <a:spLocks noChangeShapeType="1"/>
          </p:cNvSpPr>
          <p:nvPr/>
        </p:nvSpPr>
        <p:spPr bwMode="auto">
          <a:xfrm>
            <a:off x="7596188" y="5229225"/>
            <a:ext cx="0" cy="1223963"/>
          </a:xfrm>
          <a:prstGeom prst="line">
            <a:avLst/>
          </a:prstGeom>
          <a:noFill/>
          <a:ln w="12700" cap="sq">
            <a:solidFill>
              <a:srgbClr val="FF0000"/>
            </a:solidFill>
            <a:round/>
            <a:headEnd type="triangle" w="lg" len="lg"/>
            <a:tailEnd type="triangle" w="lg" len="lg"/>
          </a:ln>
          <a:extLst>
            <a:ext uri="{909E8E84-426E-40DD-AFC4-6F175D3DCCD1}">
              <a14:hiddenFill xmlns:a14="http://schemas.microsoft.com/office/drawing/2010/main">
                <a:noFill/>
              </a14:hiddenFill>
            </a:ext>
          </a:extLst>
        </p:spPr>
        <p:txBody>
          <a:bodyPr wrap="none"/>
          <a:lstStyle/>
          <a:p>
            <a:endParaRPr lang="en-US"/>
          </a:p>
        </p:txBody>
      </p:sp>
      <p:sp>
        <p:nvSpPr>
          <p:cNvPr id="43022" name="Line 10"/>
          <p:cNvSpPr>
            <a:spLocks noChangeShapeType="1"/>
          </p:cNvSpPr>
          <p:nvPr/>
        </p:nvSpPr>
        <p:spPr bwMode="auto">
          <a:xfrm>
            <a:off x="7596188" y="1989138"/>
            <a:ext cx="0" cy="1582737"/>
          </a:xfrm>
          <a:prstGeom prst="line">
            <a:avLst/>
          </a:prstGeom>
          <a:noFill/>
          <a:ln w="12700" cap="sq">
            <a:solidFill>
              <a:srgbClr val="FF0000"/>
            </a:solidFill>
            <a:round/>
            <a:headEnd type="triangle" w="lg" len="lg"/>
            <a:tailEnd type="triangle" w="lg" len="lg"/>
          </a:ln>
          <a:extLst>
            <a:ext uri="{909E8E84-426E-40DD-AFC4-6F175D3DCCD1}">
              <a14:hiddenFill xmlns:a14="http://schemas.microsoft.com/office/drawing/2010/main">
                <a:noFill/>
              </a14:hiddenFill>
            </a:ext>
          </a:extLst>
        </p:spPr>
        <p:txBody>
          <a:bodyPr wrap="none"/>
          <a:lstStyle/>
          <a:p>
            <a:endParaRPr lang="en-US"/>
          </a:p>
        </p:txBody>
      </p:sp>
      <p:sp>
        <p:nvSpPr>
          <p:cNvPr id="43023" name="Text Box 11"/>
          <p:cNvSpPr txBox="1">
            <a:spLocks noChangeArrowheads="1"/>
          </p:cNvSpPr>
          <p:nvPr/>
        </p:nvSpPr>
        <p:spPr bwMode="auto">
          <a:xfrm>
            <a:off x="7624763" y="4005263"/>
            <a:ext cx="1512887"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tr-TR" sz="1400"/>
              <a:t>Forbidden</a:t>
            </a:r>
          </a:p>
          <a:p>
            <a:pPr eaLnBrk="1" hangingPunct="1"/>
            <a:r>
              <a:rPr lang="tr-TR" sz="1400"/>
              <a:t>energy gap  [Eg]</a:t>
            </a:r>
          </a:p>
        </p:txBody>
      </p:sp>
      <p:sp>
        <p:nvSpPr>
          <p:cNvPr id="43024" name="Text Box 12"/>
          <p:cNvSpPr txBox="1">
            <a:spLocks noChangeArrowheads="1"/>
          </p:cNvSpPr>
          <p:nvPr/>
        </p:nvSpPr>
        <p:spPr bwMode="auto">
          <a:xfrm>
            <a:off x="7667625" y="5507038"/>
            <a:ext cx="776288"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tr-TR" sz="1400"/>
              <a:t>Full </a:t>
            </a:r>
          </a:p>
          <a:p>
            <a:pPr eaLnBrk="1" hangingPunct="1"/>
            <a:r>
              <a:rPr lang="tr-TR" sz="1400"/>
              <a:t>valance</a:t>
            </a:r>
          </a:p>
          <a:p>
            <a:pPr eaLnBrk="1" hangingPunct="1"/>
            <a:r>
              <a:rPr lang="tr-TR" sz="1400"/>
              <a:t>band</a:t>
            </a:r>
          </a:p>
        </p:txBody>
      </p:sp>
      <p:sp>
        <p:nvSpPr>
          <p:cNvPr id="43025" name="Text Box 13"/>
          <p:cNvSpPr txBox="1">
            <a:spLocks noChangeArrowheads="1"/>
          </p:cNvSpPr>
          <p:nvPr/>
        </p:nvSpPr>
        <p:spPr bwMode="auto">
          <a:xfrm>
            <a:off x="7667625" y="2338388"/>
            <a:ext cx="1036638"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tr-TR" sz="1400"/>
              <a:t>Empty </a:t>
            </a:r>
          </a:p>
          <a:p>
            <a:pPr eaLnBrk="1" hangingPunct="1"/>
            <a:r>
              <a:rPr lang="tr-TR" sz="1400"/>
              <a:t>conduction</a:t>
            </a:r>
          </a:p>
          <a:p>
            <a:pPr eaLnBrk="1" hangingPunct="1"/>
            <a:r>
              <a:rPr lang="tr-TR" sz="1400"/>
              <a:t>band</a:t>
            </a:r>
          </a:p>
        </p:txBody>
      </p:sp>
      <p:sp>
        <p:nvSpPr>
          <p:cNvPr id="106511" name="Rectangle 15"/>
          <p:cNvSpPr>
            <a:spLocks noChangeArrowheads="1"/>
          </p:cNvSpPr>
          <p:nvPr/>
        </p:nvSpPr>
        <p:spPr bwMode="auto">
          <a:xfrm>
            <a:off x="5435600" y="3213100"/>
            <a:ext cx="2016125" cy="360363"/>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3027" name="Text Box 50"/>
          <p:cNvSpPr txBox="1">
            <a:spLocks noChangeArrowheads="1"/>
          </p:cNvSpPr>
          <p:nvPr/>
        </p:nvSpPr>
        <p:spPr bwMode="auto">
          <a:xfrm>
            <a:off x="5556250" y="4781550"/>
            <a:ext cx="384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tr-TR" sz="2800"/>
              <a:t>+</a:t>
            </a:r>
          </a:p>
        </p:txBody>
      </p:sp>
      <p:sp>
        <p:nvSpPr>
          <p:cNvPr id="106550" name="Oval 54"/>
          <p:cNvSpPr>
            <a:spLocks noChangeArrowheads="1"/>
          </p:cNvSpPr>
          <p:nvPr/>
        </p:nvSpPr>
        <p:spPr bwMode="auto">
          <a:xfrm>
            <a:off x="5556250" y="4868863"/>
            <a:ext cx="360363" cy="360362"/>
          </a:xfrm>
          <a:prstGeom prst="ellipse">
            <a:avLst/>
          </a:prstGeom>
          <a:solidFill>
            <a:schemeClr val="accent1"/>
          </a:solidFill>
          <a:ln w="12700" cap="sq">
            <a:solidFill>
              <a:schemeClr val="tx1"/>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106552" name="Text Box 56"/>
          <p:cNvSpPr txBox="1">
            <a:spLocks noChangeArrowheads="1"/>
          </p:cNvSpPr>
          <p:nvPr/>
        </p:nvSpPr>
        <p:spPr bwMode="auto">
          <a:xfrm>
            <a:off x="5483225" y="4724400"/>
            <a:ext cx="4540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tr-TR" sz="3200"/>
              <a:t>e</a:t>
            </a:r>
            <a:r>
              <a:rPr lang="tr-TR" sz="3200" baseline="30000"/>
              <a:t>-</a:t>
            </a:r>
            <a:endParaRPr lang="tr-TR" sz="3200"/>
          </a:p>
        </p:txBody>
      </p:sp>
      <p:sp>
        <p:nvSpPr>
          <p:cNvPr id="43030" name="Oval 76"/>
          <p:cNvSpPr>
            <a:spLocks noChangeArrowheads="1"/>
          </p:cNvSpPr>
          <p:nvPr/>
        </p:nvSpPr>
        <p:spPr bwMode="auto">
          <a:xfrm>
            <a:off x="5988050" y="4865688"/>
            <a:ext cx="358775" cy="360362"/>
          </a:xfrm>
          <a:prstGeom prst="ellipse">
            <a:avLst/>
          </a:prstGeom>
          <a:noFill/>
          <a:ln w="12700" cap="rnd">
            <a:solidFill>
              <a:srgbClr val="C0C0C0"/>
            </a:solidFill>
            <a:prstDash val="sysDot"/>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3031" name="Text Box 77"/>
          <p:cNvSpPr txBox="1">
            <a:spLocks noChangeArrowheads="1"/>
          </p:cNvSpPr>
          <p:nvPr/>
        </p:nvSpPr>
        <p:spPr bwMode="auto">
          <a:xfrm>
            <a:off x="5988050" y="4778375"/>
            <a:ext cx="384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tr-TR" sz="2800"/>
              <a:t>+</a:t>
            </a:r>
          </a:p>
        </p:txBody>
      </p:sp>
      <p:sp>
        <p:nvSpPr>
          <p:cNvPr id="106574" name="Oval 78"/>
          <p:cNvSpPr>
            <a:spLocks noChangeArrowheads="1"/>
          </p:cNvSpPr>
          <p:nvPr/>
        </p:nvSpPr>
        <p:spPr bwMode="auto">
          <a:xfrm>
            <a:off x="5988050" y="4865688"/>
            <a:ext cx="360363" cy="360362"/>
          </a:xfrm>
          <a:prstGeom prst="ellipse">
            <a:avLst/>
          </a:prstGeom>
          <a:solidFill>
            <a:schemeClr val="accent1"/>
          </a:solidFill>
          <a:ln w="12700" cap="sq">
            <a:solidFill>
              <a:schemeClr val="tx1"/>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106575" name="Text Box 79"/>
          <p:cNvSpPr txBox="1">
            <a:spLocks noChangeArrowheads="1"/>
          </p:cNvSpPr>
          <p:nvPr/>
        </p:nvSpPr>
        <p:spPr bwMode="auto">
          <a:xfrm>
            <a:off x="5915025" y="4721225"/>
            <a:ext cx="4540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tr-TR" sz="3200"/>
              <a:t>e</a:t>
            </a:r>
            <a:r>
              <a:rPr lang="tr-TR" sz="3200" baseline="30000"/>
              <a:t>-</a:t>
            </a:r>
            <a:endParaRPr lang="tr-TR" sz="3200"/>
          </a:p>
        </p:txBody>
      </p:sp>
      <p:sp>
        <p:nvSpPr>
          <p:cNvPr id="43034" name="Oval 80"/>
          <p:cNvSpPr>
            <a:spLocks noChangeArrowheads="1"/>
          </p:cNvSpPr>
          <p:nvPr/>
        </p:nvSpPr>
        <p:spPr bwMode="auto">
          <a:xfrm>
            <a:off x="6445250" y="4865688"/>
            <a:ext cx="358775" cy="360362"/>
          </a:xfrm>
          <a:prstGeom prst="ellipse">
            <a:avLst/>
          </a:prstGeom>
          <a:noFill/>
          <a:ln w="12700" cap="rnd">
            <a:solidFill>
              <a:srgbClr val="C0C0C0"/>
            </a:solidFill>
            <a:prstDash val="sysDot"/>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3035" name="Text Box 81"/>
          <p:cNvSpPr txBox="1">
            <a:spLocks noChangeArrowheads="1"/>
          </p:cNvSpPr>
          <p:nvPr/>
        </p:nvSpPr>
        <p:spPr bwMode="auto">
          <a:xfrm>
            <a:off x="6445250" y="4778375"/>
            <a:ext cx="384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tr-TR" sz="2800"/>
              <a:t>+</a:t>
            </a:r>
          </a:p>
        </p:txBody>
      </p:sp>
      <p:sp>
        <p:nvSpPr>
          <p:cNvPr id="106578" name="Oval 82"/>
          <p:cNvSpPr>
            <a:spLocks noChangeArrowheads="1"/>
          </p:cNvSpPr>
          <p:nvPr/>
        </p:nvSpPr>
        <p:spPr bwMode="auto">
          <a:xfrm>
            <a:off x="6445250" y="4865688"/>
            <a:ext cx="360363" cy="360362"/>
          </a:xfrm>
          <a:prstGeom prst="ellipse">
            <a:avLst/>
          </a:prstGeom>
          <a:solidFill>
            <a:schemeClr val="accent1"/>
          </a:solidFill>
          <a:ln w="12700" cap="sq">
            <a:solidFill>
              <a:schemeClr val="tx1"/>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106579" name="Text Box 83"/>
          <p:cNvSpPr txBox="1">
            <a:spLocks noChangeArrowheads="1"/>
          </p:cNvSpPr>
          <p:nvPr/>
        </p:nvSpPr>
        <p:spPr bwMode="auto">
          <a:xfrm>
            <a:off x="6372225" y="4721225"/>
            <a:ext cx="4540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tr-TR" sz="3200"/>
              <a:t>e</a:t>
            </a:r>
            <a:r>
              <a:rPr lang="tr-TR" sz="3200" baseline="30000"/>
              <a:t>-</a:t>
            </a:r>
            <a:endParaRPr lang="tr-TR" sz="3200"/>
          </a:p>
        </p:txBody>
      </p:sp>
      <p:sp>
        <p:nvSpPr>
          <p:cNvPr id="43038" name="Oval 84"/>
          <p:cNvSpPr>
            <a:spLocks noChangeArrowheads="1"/>
          </p:cNvSpPr>
          <p:nvPr/>
        </p:nvSpPr>
        <p:spPr bwMode="auto">
          <a:xfrm>
            <a:off x="6924675" y="4865688"/>
            <a:ext cx="358775" cy="360362"/>
          </a:xfrm>
          <a:prstGeom prst="ellipse">
            <a:avLst/>
          </a:prstGeom>
          <a:noFill/>
          <a:ln w="12700" cap="rnd">
            <a:solidFill>
              <a:srgbClr val="C0C0C0"/>
            </a:solidFill>
            <a:prstDash val="sysDot"/>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3039" name="Text Box 85"/>
          <p:cNvSpPr txBox="1">
            <a:spLocks noChangeArrowheads="1"/>
          </p:cNvSpPr>
          <p:nvPr/>
        </p:nvSpPr>
        <p:spPr bwMode="auto">
          <a:xfrm>
            <a:off x="6924675" y="4778375"/>
            <a:ext cx="384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tr-TR" sz="2800"/>
              <a:t>+</a:t>
            </a:r>
          </a:p>
        </p:txBody>
      </p:sp>
      <p:sp>
        <p:nvSpPr>
          <p:cNvPr id="106582" name="Oval 86"/>
          <p:cNvSpPr>
            <a:spLocks noChangeArrowheads="1"/>
          </p:cNvSpPr>
          <p:nvPr/>
        </p:nvSpPr>
        <p:spPr bwMode="auto">
          <a:xfrm>
            <a:off x="6924675" y="4865688"/>
            <a:ext cx="360363" cy="360362"/>
          </a:xfrm>
          <a:prstGeom prst="ellipse">
            <a:avLst/>
          </a:prstGeom>
          <a:solidFill>
            <a:schemeClr val="accent1"/>
          </a:solidFill>
          <a:ln w="12700" cap="sq">
            <a:solidFill>
              <a:schemeClr val="tx1"/>
            </a:solidFill>
            <a:round/>
            <a:headEnd type="none" w="sm" len="sm"/>
            <a:tailEnd type="none" w="sm" len="sm"/>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106583" name="Text Box 87"/>
          <p:cNvSpPr txBox="1">
            <a:spLocks noChangeArrowheads="1"/>
          </p:cNvSpPr>
          <p:nvPr/>
        </p:nvSpPr>
        <p:spPr bwMode="auto">
          <a:xfrm>
            <a:off x="6851650" y="4721225"/>
            <a:ext cx="4540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tr-TR" sz="3200"/>
              <a:t>e</a:t>
            </a:r>
            <a:r>
              <a:rPr lang="tr-TR" sz="3200" baseline="30000"/>
              <a:t>-</a:t>
            </a:r>
            <a:endParaRPr lang="tr-TR" sz="3200"/>
          </a:p>
        </p:txBody>
      </p:sp>
      <p:sp>
        <p:nvSpPr>
          <p:cNvPr id="106585" name="AutoShape 89"/>
          <p:cNvSpPr>
            <a:spLocks noChangeArrowheads="1"/>
          </p:cNvSpPr>
          <p:nvPr/>
        </p:nvSpPr>
        <p:spPr bwMode="auto">
          <a:xfrm>
            <a:off x="4643438" y="4868863"/>
            <a:ext cx="865187" cy="4318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12700" cap="sq">
            <a:solidFill>
              <a:schemeClr val="tx1"/>
            </a:solidFill>
            <a:miter lim="800000"/>
            <a:headEnd type="none" w="sm" len="sm"/>
            <a:tailEnd type="none" w="sm" len="sm"/>
          </a:ln>
        </p:spPr>
        <p:txBody>
          <a:bodyPr wrap="none" anchor="ctr"/>
          <a:lstStyle/>
          <a:p>
            <a:endParaRPr lang="en-US"/>
          </a:p>
        </p:txBody>
      </p:sp>
      <p:sp>
        <p:nvSpPr>
          <p:cNvPr id="106586" name="Text Box 90"/>
          <p:cNvSpPr txBox="1">
            <a:spLocks noChangeArrowheads="1"/>
          </p:cNvSpPr>
          <p:nvPr/>
        </p:nvSpPr>
        <p:spPr bwMode="auto">
          <a:xfrm>
            <a:off x="4716463" y="4868863"/>
            <a:ext cx="7381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tr-TR" sz="1600"/>
              <a:t>energy</a:t>
            </a:r>
          </a:p>
        </p:txBody>
      </p:sp>
    </p:spTree>
    <p:extLst>
      <p:ext uri="{BB962C8B-B14F-4D97-AF65-F5344CB8AC3E}">
        <p14:creationId xmlns:p14="http://schemas.microsoft.com/office/powerpoint/2010/main" val="37904834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106585"/>
                                        </p:tgtEl>
                                        <p:attrNameLst>
                                          <p:attrName>style.visibility</p:attrName>
                                        </p:attrNameLst>
                                      </p:cBhvr>
                                      <p:to>
                                        <p:strVal val="visible"/>
                                      </p:to>
                                    </p:set>
                                    <p:anim calcmode="lin" valueType="num">
                                      <p:cBhvr>
                                        <p:cTn id="7" dur="1000" fill="hold"/>
                                        <p:tgtEl>
                                          <p:spTgt spid="106585"/>
                                        </p:tgtEl>
                                        <p:attrNameLst>
                                          <p:attrName>ppt_x</p:attrName>
                                        </p:attrNameLst>
                                      </p:cBhvr>
                                      <p:tavLst>
                                        <p:tav tm="0">
                                          <p:val>
                                            <p:strVal val="#ppt_x-.2"/>
                                          </p:val>
                                        </p:tav>
                                        <p:tav tm="100000">
                                          <p:val>
                                            <p:strVal val="#ppt_x"/>
                                          </p:val>
                                        </p:tav>
                                      </p:tavLst>
                                    </p:anim>
                                    <p:anim calcmode="lin" valueType="num">
                                      <p:cBhvr>
                                        <p:cTn id="8" dur="1000" fill="hold"/>
                                        <p:tgtEl>
                                          <p:spTgt spid="106585"/>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6585"/>
                                        </p:tgtEl>
                                      </p:cBhvr>
                                    </p:animEffect>
                                  </p:childTnLst>
                                </p:cTn>
                              </p:par>
                              <p:par>
                                <p:cTn id="10" presetID="29" presetClass="entr" presetSubtype="0" fill="hold" nodeType="withEffect">
                                  <p:stCondLst>
                                    <p:cond delay="0"/>
                                  </p:stCondLst>
                                  <p:childTnLst>
                                    <p:set>
                                      <p:cBhvr>
                                        <p:cTn id="11" dur="1" fill="hold">
                                          <p:stCondLst>
                                            <p:cond delay="0"/>
                                          </p:stCondLst>
                                        </p:cTn>
                                        <p:tgtEl>
                                          <p:spTgt spid="106586"/>
                                        </p:tgtEl>
                                        <p:attrNameLst>
                                          <p:attrName>style.visibility</p:attrName>
                                        </p:attrNameLst>
                                      </p:cBhvr>
                                      <p:to>
                                        <p:strVal val="visible"/>
                                      </p:to>
                                    </p:set>
                                    <p:anim calcmode="lin" valueType="num">
                                      <p:cBhvr>
                                        <p:cTn id="12" dur="1000" fill="hold"/>
                                        <p:tgtEl>
                                          <p:spTgt spid="106586"/>
                                        </p:tgtEl>
                                        <p:attrNameLst>
                                          <p:attrName>ppt_x</p:attrName>
                                        </p:attrNameLst>
                                      </p:cBhvr>
                                      <p:tavLst>
                                        <p:tav tm="0">
                                          <p:val>
                                            <p:strVal val="#ppt_x-.2"/>
                                          </p:val>
                                        </p:tav>
                                        <p:tav tm="100000">
                                          <p:val>
                                            <p:strVal val="#ppt_x"/>
                                          </p:val>
                                        </p:tav>
                                      </p:tavLst>
                                    </p:anim>
                                    <p:anim calcmode="lin" valueType="num">
                                      <p:cBhvr>
                                        <p:cTn id="13" dur="1000" fill="hold"/>
                                        <p:tgtEl>
                                          <p:spTgt spid="106586"/>
                                        </p:tgtEl>
                                        <p:attrNameLst>
                                          <p:attrName>ppt_y</p:attrName>
                                        </p:attrNameLst>
                                      </p:cBhvr>
                                      <p:tavLst>
                                        <p:tav tm="0">
                                          <p:val>
                                            <p:strVal val="#ppt_y"/>
                                          </p:val>
                                        </p:tav>
                                        <p:tav tm="100000">
                                          <p:val>
                                            <p:strVal val="#ppt_y"/>
                                          </p:val>
                                        </p:tav>
                                      </p:tavLst>
                                    </p:anim>
                                    <p:animEffect transition="in" filter="wipe(right)" prLst="gradientSize: 0.1">
                                      <p:cBhvr>
                                        <p:cTn id="14" dur="1000"/>
                                        <p:tgtEl>
                                          <p:spTgt spid="106586"/>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path" presetSubtype="0" accel="50000" decel="50000" fill="hold" grpId="0" nodeType="clickEffect">
                                  <p:stCondLst>
                                    <p:cond delay="0"/>
                                  </p:stCondLst>
                                  <p:childTnLst>
                                    <p:animMotion origin="layout" path="M 0 0 L 0 -0.24116 " pathEditMode="relative" rAng="0" ptsTypes="AA">
                                      <p:cBhvr>
                                        <p:cTn id="18" dur="2000" fill="hold"/>
                                        <p:tgtEl>
                                          <p:spTgt spid="106550"/>
                                        </p:tgtEl>
                                        <p:attrNameLst>
                                          <p:attrName>ppt_x</p:attrName>
                                          <p:attrName>ppt_y</p:attrName>
                                        </p:attrNameLst>
                                      </p:cBhvr>
                                      <p:rCtr x="0" y="0"/>
                                    </p:animMotion>
                                  </p:childTnLst>
                                </p:cTn>
                              </p:par>
                              <p:par>
                                <p:cTn id="19" presetID="0" presetClass="path" presetSubtype="0" accel="50000" decel="50000" fill="hold" nodeType="withEffect">
                                  <p:stCondLst>
                                    <p:cond delay="0"/>
                                  </p:stCondLst>
                                  <p:childTnLst>
                                    <p:animMotion origin="layout" path="M 0 0 L 0 -0.24116 " pathEditMode="relative" ptsTypes="AA">
                                      <p:cBhvr>
                                        <p:cTn id="20" dur="2000" fill="hold"/>
                                        <p:tgtEl>
                                          <p:spTgt spid="106552"/>
                                        </p:tgtEl>
                                        <p:attrNameLst>
                                          <p:attrName>ppt_x</p:attrName>
                                          <p:attrName>ppt_y</p:attrName>
                                        </p:attrNameLst>
                                      </p:cBhvr>
                                    </p:animMotion>
                                  </p:childTnLst>
                                </p:cTn>
                              </p:par>
                            </p:childTnLst>
                          </p:cTn>
                        </p:par>
                      </p:childTnLst>
                    </p:cTn>
                  </p:par>
                  <p:par>
                    <p:cTn id="21" fill="hold" nodeType="clickPar">
                      <p:stCondLst>
                        <p:cond delay="indefinite"/>
                      </p:stCondLst>
                      <p:childTnLst>
                        <p:par>
                          <p:cTn id="22" fill="hold" nodeType="withGroup">
                            <p:stCondLst>
                              <p:cond delay="0"/>
                            </p:stCondLst>
                            <p:childTnLst>
                              <p:par>
                                <p:cTn id="23" presetID="0" presetClass="path" presetSubtype="0" accel="50000" decel="50000" fill="hold" grpId="0" nodeType="clickEffect">
                                  <p:stCondLst>
                                    <p:cond delay="0"/>
                                  </p:stCondLst>
                                  <p:childTnLst>
                                    <p:animMotion origin="layout" path="M 0 0 L 0 -0.24116 " pathEditMode="relative" rAng="0" ptsTypes="AA">
                                      <p:cBhvr>
                                        <p:cTn id="24" dur="2000" fill="hold"/>
                                        <p:tgtEl>
                                          <p:spTgt spid="106574"/>
                                        </p:tgtEl>
                                        <p:attrNameLst>
                                          <p:attrName>ppt_x</p:attrName>
                                          <p:attrName>ppt_y</p:attrName>
                                        </p:attrNameLst>
                                      </p:cBhvr>
                                      <p:rCtr x="0" y="0"/>
                                    </p:animMotion>
                                  </p:childTnLst>
                                </p:cTn>
                              </p:par>
                              <p:par>
                                <p:cTn id="25" presetID="0" presetClass="path" presetSubtype="0" accel="50000" decel="50000" fill="hold" nodeType="withEffect">
                                  <p:stCondLst>
                                    <p:cond delay="0"/>
                                  </p:stCondLst>
                                  <p:childTnLst>
                                    <p:animMotion origin="layout" path="M 0 0 L 0 -0.24116 " pathEditMode="relative" ptsTypes="AA">
                                      <p:cBhvr>
                                        <p:cTn id="26" dur="2000" fill="hold"/>
                                        <p:tgtEl>
                                          <p:spTgt spid="106575"/>
                                        </p:tgtEl>
                                        <p:attrNameLst>
                                          <p:attrName>ppt_x</p:attrName>
                                          <p:attrName>ppt_y</p:attrName>
                                        </p:attrNameLst>
                                      </p:cBhvr>
                                    </p:animMotion>
                                  </p:childTnLst>
                                </p:cTn>
                              </p:par>
                            </p:childTnLst>
                          </p:cTn>
                        </p:par>
                      </p:childTnLst>
                    </p:cTn>
                  </p:par>
                  <p:par>
                    <p:cTn id="27" fill="hold" nodeType="clickPar">
                      <p:stCondLst>
                        <p:cond delay="indefinite"/>
                      </p:stCondLst>
                      <p:childTnLst>
                        <p:par>
                          <p:cTn id="28" fill="hold" nodeType="withGroup">
                            <p:stCondLst>
                              <p:cond delay="0"/>
                            </p:stCondLst>
                            <p:childTnLst>
                              <p:par>
                                <p:cTn id="29" presetID="0" presetClass="path" presetSubtype="0" accel="50000" decel="50000" fill="hold" grpId="0" nodeType="clickEffect">
                                  <p:stCondLst>
                                    <p:cond delay="0"/>
                                  </p:stCondLst>
                                  <p:childTnLst>
                                    <p:animMotion origin="layout" path="M 0 0 L 0 -0.24116 " pathEditMode="relative" rAng="0" ptsTypes="AA">
                                      <p:cBhvr>
                                        <p:cTn id="30" dur="2000" fill="hold"/>
                                        <p:tgtEl>
                                          <p:spTgt spid="106578"/>
                                        </p:tgtEl>
                                        <p:attrNameLst>
                                          <p:attrName>ppt_x</p:attrName>
                                          <p:attrName>ppt_y</p:attrName>
                                        </p:attrNameLst>
                                      </p:cBhvr>
                                      <p:rCtr x="0" y="0"/>
                                    </p:animMotion>
                                  </p:childTnLst>
                                </p:cTn>
                              </p:par>
                              <p:par>
                                <p:cTn id="31" presetID="0" presetClass="path" presetSubtype="0" accel="50000" decel="50000" fill="hold" nodeType="withEffect">
                                  <p:stCondLst>
                                    <p:cond delay="0"/>
                                  </p:stCondLst>
                                  <p:childTnLst>
                                    <p:animMotion origin="layout" path="M 0 0 L 0 -0.24116 " pathEditMode="relative" ptsTypes="AA">
                                      <p:cBhvr>
                                        <p:cTn id="32" dur="2000" fill="hold"/>
                                        <p:tgtEl>
                                          <p:spTgt spid="106579"/>
                                        </p:tgtEl>
                                        <p:attrNameLst>
                                          <p:attrName>ppt_x</p:attrName>
                                          <p:attrName>ppt_y</p:attrName>
                                        </p:attrNameLst>
                                      </p:cBhvr>
                                    </p:animMotion>
                                  </p:childTnLst>
                                </p:cTn>
                              </p:par>
                            </p:childTnLst>
                          </p:cTn>
                        </p:par>
                      </p:childTnLst>
                    </p:cTn>
                  </p:par>
                  <p:par>
                    <p:cTn id="33" fill="hold" nodeType="clickPar">
                      <p:stCondLst>
                        <p:cond delay="indefinite"/>
                      </p:stCondLst>
                      <p:childTnLst>
                        <p:par>
                          <p:cTn id="34" fill="hold" nodeType="withGroup">
                            <p:stCondLst>
                              <p:cond delay="0"/>
                            </p:stCondLst>
                            <p:childTnLst>
                              <p:par>
                                <p:cTn id="35" presetID="0" presetClass="path" presetSubtype="0" accel="50000" decel="50000" fill="hold" grpId="0" nodeType="clickEffect">
                                  <p:stCondLst>
                                    <p:cond delay="0"/>
                                  </p:stCondLst>
                                  <p:childTnLst>
                                    <p:animMotion origin="layout" path="M 0 0 L 0 -0.24116 " pathEditMode="relative" rAng="0" ptsTypes="AA">
                                      <p:cBhvr>
                                        <p:cTn id="36" dur="2000" fill="hold"/>
                                        <p:tgtEl>
                                          <p:spTgt spid="106582"/>
                                        </p:tgtEl>
                                        <p:attrNameLst>
                                          <p:attrName>ppt_x</p:attrName>
                                          <p:attrName>ppt_y</p:attrName>
                                        </p:attrNameLst>
                                      </p:cBhvr>
                                      <p:rCtr x="0" y="0"/>
                                    </p:animMotion>
                                  </p:childTnLst>
                                </p:cTn>
                              </p:par>
                              <p:par>
                                <p:cTn id="37" presetID="0" presetClass="path" presetSubtype="0" accel="50000" decel="50000" fill="hold" nodeType="withEffect">
                                  <p:stCondLst>
                                    <p:cond delay="0"/>
                                  </p:stCondLst>
                                  <p:childTnLst>
                                    <p:animMotion origin="layout" path="M 0 0 L 0 -0.24116 " pathEditMode="relative" ptsTypes="AA">
                                      <p:cBhvr>
                                        <p:cTn id="38" dur="2000" fill="hold"/>
                                        <p:tgtEl>
                                          <p:spTgt spid="106583"/>
                                        </p:tgtEl>
                                        <p:attrNameLst>
                                          <p:attrName>ppt_x</p:attrName>
                                          <p:attrName>ppt_y</p:attrName>
                                        </p:attrNameLst>
                                      </p:cBhvr>
                                    </p:animMotion>
                                  </p:childTnLst>
                                </p:cTn>
                              </p:par>
                              <p:par>
                                <p:cTn id="39" presetID="1" presetClass="entr" presetSubtype="0" fill="hold" grpId="0" nodeType="withEffect">
                                  <p:stCondLst>
                                    <p:cond delay="0"/>
                                  </p:stCondLst>
                                  <p:childTnLst>
                                    <p:set>
                                      <p:cBhvr>
                                        <p:cTn id="40" dur="1" fill="hold">
                                          <p:stCondLst>
                                            <p:cond delay="0"/>
                                          </p:stCondLst>
                                        </p:cTn>
                                        <p:tgtEl>
                                          <p:spTgt spid="106511"/>
                                        </p:tgtEl>
                                        <p:attrNameLst>
                                          <p:attrName>style.visibility</p:attrName>
                                        </p:attrNameLst>
                                      </p:cBhvr>
                                      <p:to>
                                        <p:strVal val="visible"/>
                                      </p:to>
                                    </p:set>
                                  </p:childTnLst>
                                </p:cTn>
                              </p:par>
                              <p:par>
                                <p:cTn id="41" presetID="1" presetClass="exit" presetSubtype="0" fill="hold" grpId="0" nodeType="withEffect">
                                  <p:stCondLst>
                                    <p:cond delay="0"/>
                                  </p:stCondLst>
                                  <p:childTnLst>
                                    <p:set>
                                      <p:cBhvr>
                                        <p:cTn id="42" dur="1" fill="hold">
                                          <p:stCondLst>
                                            <p:cond delay="0"/>
                                          </p:stCondLst>
                                        </p:cTn>
                                        <p:tgtEl>
                                          <p:spTgt spid="1065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49" grpId="0" animBg="1"/>
      <p:bldP spid="106511" grpId="0" animBg="1"/>
      <p:bldP spid="106550" grpId="0" animBg="1"/>
      <p:bldP spid="106574" grpId="0" animBg="1"/>
      <p:bldP spid="106578" grpId="0" animBg="1"/>
      <p:bldP spid="106582" grpId="0" animBg="1"/>
      <p:bldP spid="10658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smtClean="0"/>
              <a:t>Text book for digital electronics</a:t>
            </a:r>
          </a:p>
        </p:txBody>
      </p:sp>
      <p:pic>
        <p:nvPicPr>
          <p:cNvPr id="10243" name="Picture 3" descr="51H5TXZ7Y3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0" y="2000250"/>
            <a:ext cx="4019550" cy="401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676768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a:xfrm>
            <a:off x="1150938" y="214313"/>
            <a:ext cx="7993062" cy="1462087"/>
          </a:xfrm>
        </p:spPr>
        <p:txBody>
          <a:bodyPr/>
          <a:lstStyle/>
          <a:p>
            <a:r>
              <a:rPr lang="en-US" smtClean="0"/>
              <a:t>3-2. Carriers in Semiconductors</a:t>
            </a:r>
          </a:p>
        </p:txBody>
      </p:sp>
      <p:sp>
        <p:nvSpPr>
          <p:cNvPr id="151" name="Slide Number Placeholder 4"/>
          <p:cNvSpPr>
            <a:spLocks noGrp="1"/>
          </p:cNvSpPr>
          <p:nvPr>
            <p:ph type="sldNum" sz="quarter" idx="11"/>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46B352A-9B62-4972-B4EB-3180E57B8130}" type="slidenum">
              <a:rPr lang="ar-SA">
                <a:solidFill>
                  <a:srgbClr val="898989"/>
                </a:solidFill>
                <a:latin typeface="Calibri" panose="020F0502020204030204" pitchFamily="34" charset="0"/>
              </a:rPr>
              <a:pPr eaLnBrk="1" hangingPunct="1"/>
              <a:t>40</a:t>
            </a:fld>
            <a:endParaRPr lang="en-US">
              <a:solidFill>
                <a:srgbClr val="898989"/>
              </a:solidFill>
              <a:latin typeface="Calibri" panose="020F0502020204030204" pitchFamily="34" charset="0"/>
            </a:endParaRPr>
          </a:p>
        </p:txBody>
      </p:sp>
      <p:sp>
        <p:nvSpPr>
          <p:cNvPr id="44036" name="Rectangle 3"/>
          <p:cNvSpPr>
            <a:spLocks noChangeArrowheads="1"/>
          </p:cNvSpPr>
          <p:nvPr/>
        </p:nvSpPr>
        <p:spPr bwMode="auto">
          <a:xfrm>
            <a:off x="1604963" y="2620963"/>
            <a:ext cx="5892800" cy="5492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037" name="Rectangle 4"/>
          <p:cNvSpPr>
            <a:spLocks noChangeArrowheads="1"/>
          </p:cNvSpPr>
          <p:nvPr/>
        </p:nvSpPr>
        <p:spPr bwMode="auto">
          <a:xfrm>
            <a:off x="1604963" y="4835525"/>
            <a:ext cx="5892800" cy="5492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038" name="Rectangle 5" descr="Parchment"/>
          <p:cNvSpPr>
            <a:spLocks noChangeArrowheads="1"/>
          </p:cNvSpPr>
          <p:nvPr/>
        </p:nvSpPr>
        <p:spPr bwMode="auto">
          <a:xfrm>
            <a:off x="1604963" y="3168650"/>
            <a:ext cx="5892800" cy="1665288"/>
          </a:xfrm>
          <a:prstGeom prst="rect">
            <a:avLst/>
          </a:prstGeom>
          <a:blipFill dpi="0" rotWithShape="1">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039" name="Oval 6"/>
          <p:cNvSpPr>
            <a:spLocks noChangeArrowheads="1"/>
          </p:cNvSpPr>
          <p:nvPr/>
        </p:nvSpPr>
        <p:spPr bwMode="auto">
          <a:xfrm>
            <a:off x="1665288" y="4895850"/>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040" name="Oval 7"/>
          <p:cNvSpPr>
            <a:spLocks noChangeArrowheads="1"/>
          </p:cNvSpPr>
          <p:nvPr/>
        </p:nvSpPr>
        <p:spPr bwMode="auto">
          <a:xfrm>
            <a:off x="1665288" y="5159375"/>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041" name="Oval 8"/>
          <p:cNvSpPr>
            <a:spLocks noChangeArrowheads="1"/>
          </p:cNvSpPr>
          <p:nvPr/>
        </p:nvSpPr>
        <p:spPr bwMode="auto">
          <a:xfrm>
            <a:off x="1889125" y="4895850"/>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042" name="Oval 9"/>
          <p:cNvSpPr>
            <a:spLocks noChangeArrowheads="1"/>
          </p:cNvSpPr>
          <p:nvPr/>
        </p:nvSpPr>
        <p:spPr bwMode="auto">
          <a:xfrm>
            <a:off x="1889125" y="5159375"/>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043" name="Oval 10"/>
          <p:cNvSpPr>
            <a:spLocks noChangeArrowheads="1"/>
          </p:cNvSpPr>
          <p:nvPr/>
        </p:nvSpPr>
        <p:spPr bwMode="auto">
          <a:xfrm>
            <a:off x="2112963" y="4895850"/>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044" name="Oval 11"/>
          <p:cNvSpPr>
            <a:spLocks noChangeArrowheads="1"/>
          </p:cNvSpPr>
          <p:nvPr/>
        </p:nvSpPr>
        <p:spPr bwMode="auto">
          <a:xfrm>
            <a:off x="2112963" y="5159375"/>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045" name="Oval 12"/>
          <p:cNvSpPr>
            <a:spLocks noChangeArrowheads="1"/>
          </p:cNvSpPr>
          <p:nvPr/>
        </p:nvSpPr>
        <p:spPr bwMode="auto">
          <a:xfrm>
            <a:off x="2336800" y="4895850"/>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046" name="Oval 13"/>
          <p:cNvSpPr>
            <a:spLocks noChangeArrowheads="1"/>
          </p:cNvSpPr>
          <p:nvPr/>
        </p:nvSpPr>
        <p:spPr bwMode="auto">
          <a:xfrm>
            <a:off x="2336800" y="5159375"/>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047" name="Oval 14"/>
          <p:cNvSpPr>
            <a:spLocks noChangeArrowheads="1"/>
          </p:cNvSpPr>
          <p:nvPr/>
        </p:nvSpPr>
        <p:spPr bwMode="auto">
          <a:xfrm>
            <a:off x="2557463" y="4895850"/>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048" name="Oval 15"/>
          <p:cNvSpPr>
            <a:spLocks noChangeArrowheads="1"/>
          </p:cNvSpPr>
          <p:nvPr/>
        </p:nvSpPr>
        <p:spPr bwMode="auto">
          <a:xfrm>
            <a:off x="2557463" y="5159375"/>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049" name="Oval 16"/>
          <p:cNvSpPr>
            <a:spLocks noChangeArrowheads="1"/>
          </p:cNvSpPr>
          <p:nvPr/>
        </p:nvSpPr>
        <p:spPr bwMode="auto">
          <a:xfrm>
            <a:off x="2781300" y="4895850"/>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050" name="Oval 17"/>
          <p:cNvSpPr>
            <a:spLocks noChangeArrowheads="1"/>
          </p:cNvSpPr>
          <p:nvPr/>
        </p:nvSpPr>
        <p:spPr bwMode="auto">
          <a:xfrm>
            <a:off x="2781300" y="5159375"/>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051" name="Oval 18"/>
          <p:cNvSpPr>
            <a:spLocks noChangeArrowheads="1"/>
          </p:cNvSpPr>
          <p:nvPr/>
        </p:nvSpPr>
        <p:spPr bwMode="auto">
          <a:xfrm>
            <a:off x="3005138" y="4895850"/>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052" name="Oval 19"/>
          <p:cNvSpPr>
            <a:spLocks noChangeArrowheads="1"/>
          </p:cNvSpPr>
          <p:nvPr/>
        </p:nvSpPr>
        <p:spPr bwMode="auto">
          <a:xfrm>
            <a:off x="3005138" y="5159375"/>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053" name="Oval 20"/>
          <p:cNvSpPr>
            <a:spLocks noChangeArrowheads="1"/>
          </p:cNvSpPr>
          <p:nvPr/>
        </p:nvSpPr>
        <p:spPr bwMode="auto">
          <a:xfrm>
            <a:off x="3228975" y="4895850"/>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054" name="Oval 21"/>
          <p:cNvSpPr>
            <a:spLocks noChangeArrowheads="1"/>
          </p:cNvSpPr>
          <p:nvPr/>
        </p:nvSpPr>
        <p:spPr bwMode="auto">
          <a:xfrm>
            <a:off x="3228975" y="5159375"/>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055" name="Oval 22"/>
          <p:cNvSpPr>
            <a:spLocks noChangeArrowheads="1"/>
          </p:cNvSpPr>
          <p:nvPr/>
        </p:nvSpPr>
        <p:spPr bwMode="auto">
          <a:xfrm>
            <a:off x="3452813" y="4895850"/>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056" name="Oval 23"/>
          <p:cNvSpPr>
            <a:spLocks noChangeArrowheads="1"/>
          </p:cNvSpPr>
          <p:nvPr/>
        </p:nvSpPr>
        <p:spPr bwMode="auto">
          <a:xfrm>
            <a:off x="3452813" y="5159375"/>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057" name="Oval 24"/>
          <p:cNvSpPr>
            <a:spLocks noChangeArrowheads="1"/>
          </p:cNvSpPr>
          <p:nvPr/>
        </p:nvSpPr>
        <p:spPr bwMode="auto">
          <a:xfrm>
            <a:off x="3676650" y="4895850"/>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058" name="Oval 25"/>
          <p:cNvSpPr>
            <a:spLocks noChangeArrowheads="1"/>
          </p:cNvSpPr>
          <p:nvPr/>
        </p:nvSpPr>
        <p:spPr bwMode="auto">
          <a:xfrm>
            <a:off x="3676650" y="5159375"/>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059" name="Oval 26"/>
          <p:cNvSpPr>
            <a:spLocks noChangeArrowheads="1"/>
          </p:cNvSpPr>
          <p:nvPr/>
        </p:nvSpPr>
        <p:spPr bwMode="auto">
          <a:xfrm>
            <a:off x="3900488" y="4895850"/>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060" name="Oval 27"/>
          <p:cNvSpPr>
            <a:spLocks noChangeArrowheads="1"/>
          </p:cNvSpPr>
          <p:nvPr/>
        </p:nvSpPr>
        <p:spPr bwMode="auto">
          <a:xfrm>
            <a:off x="3900488" y="5159375"/>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061" name="Oval 28"/>
          <p:cNvSpPr>
            <a:spLocks noChangeArrowheads="1"/>
          </p:cNvSpPr>
          <p:nvPr/>
        </p:nvSpPr>
        <p:spPr bwMode="auto">
          <a:xfrm>
            <a:off x="4124325" y="4895850"/>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062" name="Oval 29"/>
          <p:cNvSpPr>
            <a:spLocks noChangeArrowheads="1"/>
          </p:cNvSpPr>
          <p:nvPr/>
        </p:nvSpPr>
        <p:spPr bwMode="auto">
          <a:xfrm>
            <a:off x="4124325" y="5159375"/>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063" name="Oval 30"/>
          <p:cNvSpPr>
            <a:spLocks noChangeArrowheads="1"/>
          </p:cNvSpPr>
          <p:nvPr/>
        </p:nvSpPr>
        <p:spPr bwMode="auto">
          <a:xfrm>
            <a:off x="4344988" y="4895850"/>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064" name="Oval 31"/>
          <p:cNvSpPr>
            <a:spLocks noChangeArrowheads="1"/>
          </p:cNvSpPr>
          <p:nvPr/>
        </p:nvSpPr>
        <p:spPr bwMode="auto">
          <a:xfrm>
            <a:off x="4344988" y="5159375"/>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065" name="Oval 32"/>
          <p:cNvSpPr>
            <a:spLocks noChangeArrowheads="1"/>
          </p:cNvSpPr>
          <p:nvPr/>
        </p:nvSpPr>
        <p:spPr bwMode="auto">
          <a:xfrm>
            <a:off x="4568825" y="4895850"/>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066" name="Oval 33"/>
          <p:cNvSpPr>
            <a:spLocks noChangeArrowheads="1"/>
          </p:cNvSpPr>
          <p:nvPr/>
        </p:nvSpPr>
        <p:spPr bwMode="auto">
          <a:xfrm>
            <a:off x="4568825" y="5159375"/>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067" name="Oval 34"/>
          <p:cNvSpPr>
            <a:spLocks noChangeArrowheads="1"/>
          </p:cNvSpPr>
          <p:nvPr/>
        </p:nvSpPr>
        <p:spPr bwMode="auto">
          <a:xfrm>
            <a:off x="4792663" y="4895850"/>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068" name="Oval 35"/>
          <p:cNvSpPr>
            <a:spLocks noChangeArrowheads="1"/>
          </p:cNvSpPr>
          <p:nvPr/>
        </p:nvSpPr>
        <p:spPr bwMode="auto">
          <a:xfrm>
            <a:off x="4792663" y="5159375"/>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069" name="Oval 36"/>
          <p:cNvSpPr>
            <a:spLocks noChangeArrowheads="1"/>
          </p:cNvSpPr>
          <p:nvPr/>
        </p:nvSpPr>
        <p:spPr bwMode="auto">
          <a:xfrm>
            <a:off x="5016500" y="4895850"/>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070" name="Oval 37"/>
          <p:cNvSpPr>
            <a:spLocks noChangeArrowheads="1"/>
          </p:cNvSpPr>
          <p:nvPr/>
        </p:nvSpPr>
        <p:spPr bwMode="auto">
          <a:xfrm>
            <a:off x="5016500" y="5159375"/>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071" name="Oval 38"/>
          <p:cNvSpPr>
            <a:spLocks noChangeArrowheads="1"/>
          </p:cNvSpPr>
          <p:nvPr/>
        </p:nvSpPr>
        <p:spPr bwMode="auto">
          <a:xfrm>
            <a:off x="5240338" y="4895850"/>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072" name="Oval 39"/>
          <p:cNvSpPr>
            <a:spLocks noChangeArrowheads="1"/>
          </p:cNvSpPr>
          <p:nvPr/>
        </p:nvSpPr>
        <p:spPr bwMode="auto">
          <a:xfrm>
            <a:off x="5240338" y="5159375"/>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073" name="Oval 40"/>
          <p:cNvSpPr>
            <a:spLocks noChangeArrowheads="1"/>
          </p:cNvSpPr>
          <p:nvPr/>
        </p:nvSpPr>
        <p:spPr bwMode="auto">
          <a:xfrm>
            <a:off x="5461000" y="4895850"/>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074" name="Oval 41"/>
          <p:cNvSpPr>
            <a:spLocks noChangeArrowheads="1"/>
          </p:cNvSpPr>
          <p:nvPr/>
        </p:nvSpPr>
        <p:spPr bwMode="auto">
          <a:xfrm>
            <a:off x="5461000" y="5159375"/>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075" name="Oval 42"/>
          <p:cNvSpPr>
            <a:spLocks noChangeArrowheads="1"/>
          </p:cNvSpPr>
          <p:nvPr/>
        </p:nvSpPr>
        <p:spPr bwMode="auto">
          <a:xfrm>
            <a:off x="5684838" y="4895850"/>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076" name="Oval 43"/>
          <p:cNvSpPr>
            <a:spLocks noChangeArrowheads="1"/>
          </p:cNvSpPr>
          <p:nvPr/>
        </p:nvSpPr>
        <p:spPr bwMode="auto">
          <a:xfrm>
            <a:off x="5684838" y="5159375"/>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077" name="Oval 44"/>
          <p:cNvSpPr>
            <a:spLocks noChangeArrowheads="1"/>
          </p:cNvSpPr>
          <p:nvPr/>
        </p:nvSpPr>
        <p:spPr bwMode="auto">
          <a:xfrm>
            <a:off x="5908675" y="4895850"/>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078" name="Oval 45"/>
          <p:cNvSpPr>
            <a:spLocks noChangeArrowheads="1"/>
          </p:cNvSpPr>
          <p:nvPr/>
        </p:nvSpPr>
        <p:spPr bwMode="auto">
          <a:xfrm>
            <a:off x="5908675" y="5159375"/>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079" name="Oval 46"/>
          <p:cNvSpPr>
            <a:spLocks noChangeArrowheads="1"/>
          </p:cNvSpPr>
          <p:nvPr/>
        </p:nvSpPr>
        <p:spPr bwMode="auto">
          <a:xfrm>
            <a:off x="6132513" y="4895850"/>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080" name="Oval 47"/>
          <p:cNvSpPr>
            <a:spLocks noChangeArrowheads="1"/>
          </p:cNvSpPr>
          <p:nvPr/>
        </p:nvSpPr>
        <p:spPr bwMode="auto">
          <a:xfrm>
            <a:off x="6132513" y="5159375"/>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081" name="Oval 48"/>
          <p:cNvSpPr>
            <a:spLocks noChangeArrowheads="1"/>
          </p:cNvSpPr>
          <p:nvPr/>
        </p:nvSpPr>
        <p:spPr bwMode="auto">
          <a:xfrm>
            <a:off x="6356350" y="4895850"/>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082" name="Oval 49"/>
          <p:cNvSpPr>
            <a:spLocks noChangeArrowheads="1"/>
          </p:cNvSpPr>
          <p:nvPr/>
        </p:nvSpPr>
        <p:spPr bwMode="auto">
          <a:xfrm>
            <a:off x="6356350" y="5159375"/>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083" name="Oval 50"/>
          <p:cNvSpPr>
            <a:spLocks noChangeArrowheads="1"/>
          </p:cNvSpPr>
          <p:nvPr/>
        </p:nvSpPr>
        <p:spPr bwMode="auto">
          <a:xfrm>
            <a:off x="6580188" y="4895850"/>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084" name="Oval 51"/>
          <p:cNvSpPr>
            <a:spLocks noChangeArrowheads="1"/>
          </p:cNvSpPr>
          <p:nvPr/>
        </p:nvSpPr>
        <p:spPr bwMode="auto">
          <a:xfrm>
            <a:off x="6580188" y="5159375"/>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085" name="Oval 52"/>
          <p:cNvSpPr>
            <a:spLocks noChangeArrowheads="1"/>
          </p:cNvSpPr>
          <p:nvPr/>
        </p:nvSpPr>
        <p:spPr bwMode="auto">
          <a:xfrm>
            <a:off x="6804025" y="4895850"/>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086" name="Oval 53"/>
          <p:cNvSpPr>
            <a:spLocks noChangeArrowheads="1"/>
          </p:cNvSpPr>
          <p:nvPr/>
        </p:nvSpPr>
        <p:spPr bwMode="auto">
          <a:xfrm>
            <a:off x="6804025" y="5159375"/>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087" name="Oval 54"/>
          <p:cNvSpPr>
            <a:spLocks noChangeArrowheads="1"/>
          </p:cNvSpPr>
          <p:nvPr/>
        </p:nvSpPr>
        <p:spPr bwMode="auto">
          <a:xfrm>
            <a:off x="7027863" y="4895850"/>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088" name="Oval 55"/>
          <p:cNvSpPr>
            <a:spLocks noChangeArrowheads="1"/>
          </p:cNvSpPr>
          <p:nvPr/>
        </p:nvSpPr>
        <p:spPr bwMode="auto">
          <a:xfrm>
            <a:off x="7027863" y="5159375"/>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089" name="Oval 56"/>
          <p:cNvSpPr>
            <a:spLocks noChangeArrowheads="1"/>
          </p:cNvSpPr>
          <p:nvPr/>
        </p:nvSpPr>
        <p:spPr bwMode="auto">
          <a:xfrm>
            <a:off x="7248525" y="4895850"/>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090" name="Oval 57"/>
          <p:cNvSpPr>
            <a:spLocks noChangeArrowheads="1"/>
          </p:cNvSpPr>
          <p:nvPr/>
        </p:nvSpPr>
        <p:spPr bwMode="auto">
          <a:xfrm>
            <a:off x="7248525" y="5159375"/>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091" name="Oval 58"/>
          <p:cNvSpPr>
            <a:spLocks noChangeArrowheads="1"/>
          </p:cNvSpPr>
          <p:nvPr/>
        </p:nvSpPr>
        <p:spPr bwMode="auto">
          <a:xfrm>
            <a:off x="1665288" y="2660650"/>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092" name="Oval 59"/>
          <p:cNvSpPr>
            <a:spLocks noChangeArrowheads="1"/>
          </p:cNvSpPr>
          <p:nvPr/>
        </p:nvSpPr>
        <p:spPr bwMode="auto">
          <a:xfrm>
            <a:off x="1665288" y="2924175"/>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093" name="Oval 60"/>
          <p:cNvSpPr>
            <a:spLocks noChangeArrowheads="1"/>
          </p:cNvSpPr>
          <p:nvPr/>
        </p:nvSpPr>
        <p:spPr bwMode="auto">
          <a:xfrm>
            <a:off x="1889125" y="2660650"/>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094" name="Oval 61"/>
          <p:cNvSpPr>
            <a:spLocks noChangeArrowheads="1"/>
          </p:cNvSpPr>
          <p:nvPr/>
        </p:nvSpPr>
        <p:spPr bwMode="auto">
          <a:xfrm>
            <a:off x="1889125" y="2924175"/>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095" name="Oval 62"/>
          <p:cNvSpPr>
            <a:spLocks noChangeArrowheads="1"/>
          </p:cNvSpPr>
          <p:nvPr/>
        </p:nvSpPr>
        <p:spPr bwMode="auto">
          <a:xfrm>
            <a:off x="2112963" y="2660650"/>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096" name="Oval 63"/>
          <p:cNvSpPr>
            <a:spLocks noChangeArrowheads="1"/>
          </p:cNvSpPr>
          <p:nvPr/>
        </p:nvSpPr>
        <p:spPr bwMode="auto">
          <a:xfrm>
            <a:off x="2112963" y="2924175"/>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097" name="Oval 64"/>
          <p:cNvSpPr>
            <a:spLocks noChangeArrowheads="1"/>
          </p:cNvSpPr>
          <p:nvPr/>
        </p:nvSpPr>
        <p:spPr bwMode="auto">
          <a:xfrm>
            <a:off x="2336800" y="2660650"/>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098" name="Oval 65"/>
          <p:cNvSpPr>
            <a:spLocks noChangeArrowheads="1"/>
          </p:cNvSpPr>
          <p:nvPr/>
        </p:nvSpPr>
        <p:spPr bwMode="auto">
          <a:xfrm>
            <a:off x="2336800" y="2924175"/>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099" name="Oval 66"/>
          <p:cNvSpPr>
            <a:spLocks noChangeArrowheads="1"/>
          </p:cNvSpPr>
          <p:nvPr/>
        </p:nvSpPr>
        <p:spPr bwMode="auto">
          <a:xfrm>
            <a:off x="2557463" y="2660650"/>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100" name="Oval 67"/>
          <p:cNvSpPr>
            <a:spLocks noChangeArrowheads="1"/>
          </p:cNvSpPr>
          <p:nvPr/>
        </p:nvSpPr>
        <p:spPr bwMode="auto">
          <a:xfrm>
            <a:off x="2557463" y="2924175"/>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101" name="Oval 68"/>
          <p:cNvSpPr>
            <a:spLocks noChangeArrowheads="1"/>
          </p:cNvSpPr>
          <p:nvPr/>
        </p:nvSpPr>
        <p:spPr bwMode="auto">
          <a:xfrm>
            <a:off x="2781300" y="2660650"/>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102" name="Oval 69"/>
          <p:cNvSpPr>
            <a:spLocks noChangeArrowheads="1"/>
          </p:cNvSpPr>
          <p:nvPr/>
        </p:nvSpPr>
        <p:spPr bwMode="auto">
          <a:xfrm>
            <a:off x="2781300" y="2924175"/>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103" name="Oval 70"/>
          <p:cNvSpPr>
            <a:spLocks noChangeArrowheads="1"/>
          </p:cNvSpPr>
          <p:nvPr/>
        </p:nvSpPr>
        <p:spPr bwMode="auto">
          <a:xfrm>
            <a:off x="3005138" y="2660650"/>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104" name="Oval 71"/>
          <p:cNvSpPr>
            <a:spLocks noChangeArrowheads="1"/>
          </p:cNvSpPr>
          <p:nvPr/>
        </p:nvSpPr>
        <p:spPr bwMode="auto">
          <a:xfrm>
            <a:off x="3005138" y="2924175"/>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105" name="Oval 72"/>
          <p:cNvSpPr>
            <a:spLocks noChangeArrowheads="1"/>
          </p:cNvSpPr>
          <p:nvPr/>
        </p:nvSpPr>
        <p:spPr bwMode="auto">
          <a:xfrm>
            <a:off x="3228975" y="2660650"/>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106" name="Oval 73"/>
          <p:cNvSpPr>
            <a:spLocks noChangeArrowheads="1"/>
          </p:cNvSpPr>
          <p:nvPr/>
        </p:nvSpPr>
        <p:spPr bwMode="auto">
          <a:xfrm>
            <a:off x="3228975" y="2924175"/>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107" name="Oval 74"/>
          <p:cNvSpPr>
            <a:spLocks noChangeArrowheads="1"/>
          </p:cNvSpPr>
          <p:nvPr/>
        </p:nvSpPr>
        <p:spPr bwMode="auto">
          <a:xfrm>
            <a:off x="3452813" y="2660650"/>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108" name="Oval 75"/>
          <p:cNvSpPr>
            <a:spLocks noChangeArrowheads="1"/>
          </p:cNvSpPr>
          <p:nvPr/>
        </p:nvSpPr>
        <p:spPr bwMode="auto">
          <a:xfrm>
            <a:off x="3452813" y="2924175"/>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109" name="Oval 76"/>
          <p:cNvSpPr>
            <a:spLocks noChangeArrowheads="1"/>
          </p:cNvSpPr>
          <p:nvPr/>
        </p:nvSpPr>
        <p:spPr bwMode="auto">
          <a:xfrm>
            <a:off x="3676650" y="2660650"/>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110" name="Oval 77"/>
          <p:cNvSpPr>
            <a:spLocks noChangeArrowheads="1"/>
          </p:cNvSpPr>
          <p:nvPr/>
        </p:nvSpPr>
        <p:spPr bwMode="auto">
          <a:xfrm>
            <a:off x="3676650" y="2924175"/>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111" name="Oval 78"/>
          <p:cNvSpPr>
            <a:spLocks noChangeArrowheads="1"/>
          </p:cNvSpPr>
          <p:nvPr/>
        </p:nvSpPr>
        <p:spPr bwMode="auto">
          <a:xfrm>
            <a:off x="3900488" y="2660650"/>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112" name="Oval 79"/>
          <p:cNvSpPr>
            <a:spLocks noChangeArrowheads="1"/>
          </p:cNvSpPr>
          <p:nvPr/>
        </p:nvSpPr>
        <p:spPr bwMode="auto">
          <a:xfrm>
            <a:off x="3900488" y="2924175"/>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113" name="Oval 80"/>
          <p:cNvSpPr>
            <a:spLocks noChangeArrowheads="1"/>
          </p:cNvSpPr>
          <p:nvPr/>
        </p:nvSpPr>
        <p:spPr bwMode="auto">
          <a:xfrm>
            <a:off x="4124325" y="2660650"/>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114" name="Oval 81"/>
          <p:cNvSpPr>
            <a:spLocks noChangeArrowheads="1"/>
          </p:cNvSpPr>
          <p:nvPr/>
        </p:nvSpPr>
        <p:spPr bwMode="auto">
          <a:xfrm>
            <a:off x="4124325" y="2924175"/>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115" name="Oval 82"/>
          <p:cNvSpPr>
            <a:spLocks noChangeArrowheads="1"/>
          </p:cNvSpPr>
          <p:nvPr/>
        </p:nvSpPr>
        <p:spPr bwMode="auto">
          <a:xfrm>
            <a:off x="4344988" y="2660650"/>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116" name="Oval 83"/>
          <p:cNvSpPr>
            <a:spLocks noChangeArrowheads="1"/>
          </p:cNvSpPr>
          <p:nvPr/>
        </p:nvSpPr>
        <p:spPr bwMode="auto">
          <a:xfrm>
            <a:off x="4344988" y="2924175"/>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117" name="Oval 84"/>
          <p:cNvSpPr>
            <a:spLocks noChangeArrowheads="1"/>
          </p:cNvSpPr>
          <p:nvPr/>
        </p:nvSpPr>
        <p:spPr bwMode="auto">
          <a:xfrm>
            <a:off x="4568825" y="2660650"/>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118" name="Oval 85"/>
          <p:cNvSpPr>
            <a:spLocks noChangeArrowheads="1"/>
          </p:cNvSpPr>
          <p:nvPr/>
        </p:nvSpPr>
        <p:spPr bwMode="auto">
          <a:xfrm>
            <a:off x="4568825" y="2924175"/>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119" name="Oval 86"/>
          <p:cNvSpPr>
            <a:spLocks noChangeArrowheads="1"/>
          </p:cNvSpPr>
          <p:nvPr/>
        </p:nvSpPr>
        <p:spPr bwMode="auto">
          <a:xfrm>
            <a:off x="4792663" y="2660650"/>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120" name="Oval 87"/>
          <p:cNvSpPr>
            <a:spLocks noChangeArrowheads="1"/>
          </p:cNvSpPr>
          <p:nvPr/>
        </p:nvSpPr>
        <p:spPr bwMode="auto">
          <a:xfrm>
            <a:off x="4792663" y="2924175"/>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121" name="Oval 88"/>
          <p:cNvSpPr>
            <a:spLocks noChangeArrowheads="1"/>
          </p:cNvSpPr>
          <p:nvPr/>
        </p:nvSpPr>
        <p:spPr bwMode="auto">
          <a:xfrm>
            <a:off x="5016500" y="2660650"/>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122" name="Oval 89"/>
          <p:cNvSpPr>
            <a:spLocks noChangeArrowheads="1"/>
          </p:cNvSpPr>
          <p:nvPr/>
        </p:nvSpPr>
        <p:spPr bwMode="auto">
          <a:xfrm>
            <a:off x="5016500" y="2924175"/>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123" name="Oval 90"/>
          <p:cNvSpPr>
            <a:spLocks noChangeArrowheads="1"/>
          </p:cNvSpPr>
          <p:nvPr/>
        </p:nvSpPr>
        <p:spPr bwMode="auto">
          <a:xfrm>
            <a:off x="5240338" y="2660650"/>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124" name="Oval 91"/>
          <p:cNvSpPr>
            <a:spLocks noChangeArrowheads="1"/>
          </p:cNvSpPr>
          <p:nvPr/>
        </p:nvSpPr>
        <p:spPr bwMode="auto">
          <a:xfrm>
            <a:off x="5240338" y="2924175"/>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125" name="Oval 92"/>
          <p:cNvSpPr>
            <a:spLocks noChangeArrowheads="1"/>
          </p:cNvSpPr>
          <p:nvPr/>
        </p:nvSpPr>
        <p:spPr bwMode="auto">
          <a:xfrm>
            <a:off x="5461000" y="2660650"/>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126" name="Oval 93"/>
          <p:cNvSpPr>
            <a:spLocks noChangeArrowheads="1"/>
          </p:cNvSpPr>
          <p:nvPr/>
        </p:nvSpPr>
        <p:spPr bwMode="auto">
          <a:xfrm>
            <a:off x="5461000" y="2924175"/>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127" name="Oval 94"/>
          <p:cNvSpPr>
            <a:spLocks noChangeArrowheads="1"/>
          </p:cNvSpPr>
          <p:nvPr/>
        </p:nvSpPr>
        <p:spPr bwMode="auto">
          <a:xfrm>
            <a:off x="5684838" y="2660650"/>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128" name="Oval 95"/>
          <p:cNvSpPr>
            <a:spLocks noChangeArrowheads="1"/>
          </p:cNvSpPr>
          <p:nvPr/>
        </p:nvSpPr>
        <p:spPr bwMode="auto">
          <a:xfrm>
            <a:off x="5684838" y="2924175"/>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129" name="Oval 96"/>
          <p:cNvSpPr>
            <a:spLocks noChangeArrowheads="1"/>
          </p:cNvSpPr>
          <p:nvPr/>
        </p:nvSpPr>
        <p:spPr bwMode="auto">
          <a:xfrm>
            <a:off x="5908675" y="2660650"/>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130" name="Oval 97"/>
          <p:cNvSpPr>
            <a:spLocks noChangeArrowheads="1"/>
          </p:cNvSpPr>
          <p:nvPr/>
        </p:nvSpPr>
        <p:spPr bwMode="auto">
          <a:xfrm>
            <a:off x="5908675" y="2924175"/>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131" name="Oval 98"/>
          <p:cNvSpPr>
            <a:spLocks noChangeArrowheads="1"/>
          </p:cNvSpPr>
          <p:nvPr/>
        </p:nvSpPr>
        <p:spPr bwMode="auto">
          <a:xfrm>
            <a:off x="6132513" y="2660650"/>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132" name="Oval 99"/>
          <p:cNvSpPr>
            <a:spLocks noChangeArrowheads="1"/>
          </p:cNvSpPr>
          <p:nvPr/>
        </p:nvSpPr>
        <p:spPr bwMode="auto">
          <a:xfrm>
            <a:off x="6132513" y="2924175"/>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133" name="Oval 100"/>
          <p:cNvSpPr>
            <a:spLocks noChangeArrowheads="1"/>
          </p:cNvSpPr>
          <p:nvPr/>
        </p:nvSpPr>
        <p:spPr bwMode="auto">
          <a:xfrm>
            <a:off x="6356350" y="2660650"/>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134" name="Oval 101"/>
          <p:cNvSpPr>
            <a:spLocks noChangeArrowheads="1"/>
          </p:cNvSpPr>
          <p:nvPr/>
        </p:nvSpPr>
        <p:spPr bwMode="auto">
          <a:xfrm>
            <a:off x="6356350" y="2924175"/>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135" name="Oval 102"/>
          <p:cNvSpPr>
            <a:spLocks noChangeArrowheads="1"/>
          </p:cNvSpPr>
          <p:nvPr/>
        </p:nvSpPr>
        <p:spPr bwMode="auto">
          <a:xfrm>
            <a:off x="6580188" y="2660650"/>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136" name="Oval 103"/>
          <p:cNvSpPr>
            <a:spLocks noChangeArrowheads="1"/>
          </p:cNvSpPr>
          <p:nvPr/>
        </p:nvSpPr>
        <p:spPr bwMode="auto">
          <a:xfrm>
            <a:off x="6580188" y="2924175"/>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137" name="Oval 104"/>
          <p:cNvSpPr>
            <a:spLocks noChangeArrowheads="1"/>
          </p:cNvSpPr>
          <p:nvPr/>
        </p:nvSpPr>
        <p:spPr bwMode="auto">
          <a:xfrm>
            <a:off x="6804025" y="2660650"/>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138" name="Oval 105"/>
          <p:cNvSpPr>
            <a:spLocks noChangeArrowheads="1"/>
          </p:cNvSpPr>
          <p:nvPr/>
        </p:nvSpPr>
        <p:spPr bwMode="auto">
          <a:xfrm>
            <a:off x="6804025" y="2924175"/>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139" name="Oval 106"/>
          <p:cNvSpPr>
            <a:spLocks noChangeArrowheads="1"/>
          </p:cNvSpPr>
          <p:nvPr/>
        </p:nvSpPr>
        <p:spPr bwMode="auto">
          <a:xfrm>
            <a:off x="7027863" y="2660650"/>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140" name="Oval 107"/>
          <p:cNvSpPr>
            <a:spLocks noChangeArrowheads="1"/>
          </p:cNvSpPr>
          <p:nvPr/>
        </p:nvSpPr>
        <p:spPr bwMode="auto">
          <a:xfrm>
            <a:off x="7027863" y="2924175"/>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141" name="Oval 108"/>
          <p:cNvSpPr>
            <a:spLocks noChangeArrowheads="1"/>
          </p:cNvSpPr>
          <p:nvPr/>
        </p:nvSpPr>
        <p:spPr bwMode="auto">
          <a:xfrm>
            <a:off x="7248525" y="2660650"/>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142" name="Oval 109"/>
          <p:cNvSpPr>
            <a:spLocks noChangeArrowheads="1"/>
          </p:cNvSpPr>
          <p:nvPr/>
        </p:nvSpPr>
        <p:spPr bwMode="auto">
          <a:xfrm>
            <a:off x="7248525" y="2924175"/>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4143" name="Text Box 110"/>
          <p:cNvSpPr txBox="1">
            <a:spLocks noChangeArrowheads="1"/>
          </p:cNvSpPr>
          <p:nvPr/>
        </p:nvSpPr>
        <p:spPr bwMode="auto">
          <a:xfrm>
            <a:off x="7477125" y="2373313"/>
            <a:ext cx="56991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sz="3200"/>
              <a:t>E</a:t>
            </a:r>
            <a:r>
              <a:rPr lang="en-US" sz="2000"/>
              <a:t>c</a:t>
            </a:r>
          </a:p>
        </p:txBody>
      </p:sp>
      <p:sp>
        <p:nvSpPr>
          <p:cNvPr id="44144" name="Text Box 111"/>
          <p:cNvSpPr txBox="1">
            <a:spLocks noChangeArrowheads="1"/>
          </p:cNvSpPr>
          <p:nvPr/>
        </p:nvSpPr>
        <p:spPr bwMode="auto">
          <a:xfrm>
            <a:off x="7477125" y="5000625"/>
            <a:ext cx="5699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sz="3200"/>
              <a:t>E</a:t>
            </a:r>
            <a:r>
              <a:rPr lang="en-US" sz="2000"/>
              <a:t>v</a:t>
            </a:r>
          </a:p>
        </p:txBody>
      </p:sp>
      <p:sp>
        <p:nvSpPr>
          <p:cNvPr id="44145" name="Text Box 112"/>
          <p:cNvSpPr txBox="1">
            <a:spLocks noChangeArrowheads="1"/>
          </p:cNvSpPr>
          <p:nvPr/>
        </p:nvSpPr>
        <p:spPr bwMode="auto">
          <a:xfrm>
            <a:off x="7477125" y="3695700"/>
            <a:ext cx="5699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sz="3200"/>
              <a:t>E</a:t>
            </a:r>
            <a:r>
              <a:rPr lang="en-US" sz="2000"/>
              <a:t>g</a:t>
            </a:r>
          </a:p>
        </p:txBody>
      </p:sp>
      <p:sp>
        <p:nvSpPr>
          <p:cNvPr id="44146" name="Line 113"/>
          <p:cNvSpPr>
            <a:spLocks noChangeShapeType="1"/>
          </p:cNvSpPr>
          <p:nvPr/>
        </p:nvSpPr>
        <p:spPr bwMode="auto">
          <a:xfrm>
            <a:off x="7497763" y="3170238"/>
            <a:ext cx="4873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47" name="Line 114"/>
          <p:cNvSpPr>
            <a:spLocks noChangeShapeType="1"/>
          </p:cNvSpPr>
          <p:nvPr/>
        </p:nvSpPr>
        <p:spPr bwMode="auto">
          <a:xfrm>
            <a:off x="7497763" y="4816475"/>
            <a:ext cx="4873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48" name="Line 115"/>
          <p:cNvSpPr>
            <a:spLocks noChangeShapeType="1"/>
          </p:cNvSpPr>
          <p:nvPr/>
        </p:nvSpPr>
        <p:spPr bwMode="auto">
          <a:xfrm>
            <a:off x="7721600" y="4267200"/>
            <a:ext cx="0" cy="5683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4149" name="Line 116"/>
          <p:cNvSpPr>
            <a:spLocks noChangeShapeType="1"/>
          </p:cNvSpPr>
          <p:nvPr/>
        </p:nvSpPr>
        <p:spPr bwMode="auto">
          <a:xfrm>
            <a:off x="7721600" y="3168650"/>
            <a:ext cx="0" cy="568325"/>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26741" name="Text Box 117"/>
          <p:cNvSpPr txBox="1">
            <a:spLocks noChangeArrowheads="1"/>
          </p:cNvSpPr>
          <p:nvPr/>
        </p:nvSpPr>
        <p:spPr bwMode="auto">
          <a:xfrm>
            <a:off x="3981450" y="3717925"/>
            <a:ext cx="11382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0</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26742" name="Text Box 118"/>
          <p:cNvSpPr txBox="1">
            <a:spLocks noChangeArrowheads="1"/>
          </p:cNvSpPr>
          <p:nvPr/>
        </p:nvSpPr>
        <p:spPr bwMode="auto">
          <a:xfrm>
            <a:off x="3981450" y="3717925"/>
            <a:ext cx="11382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3</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26743" name="Text Box 119"/>
          <p:cNvSpPr txBox="1">
            <a:spLocks noChangeArrowheads="1"/>
          </p:cNvSpPr>
          <p:nvPr/>
        </p:nvSpPr>
        <p:spPr bwMode="auto">
          <a:xfrm>
            <a:off x="3979863" y="3717925"/>
            <a:ext cx="11382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2</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26744" name="Text Box 120"/>
          <p:cNvSpPr txBox="1">
            <a:spLocks noChangeArrowheads="1"/>
          </p:cNvSpPr>
          <p:nvPr/>
        </p:nvSpPr>
        <p:spPr bwMode="auto">
          <a:xfrm>
            <a:off x="3962400" y="3717925"/>
            <a:ext cx="11382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4</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26745" name="Text Box 121"/>
          <p:cNvSpPr txBox="1">
            <a:spLocks noChangeArrowheads="1"/>
          </p:cNvSpPr>
          <p:nvPr/>
        </p:nvSpPr>
        <p:spPr bwMode="auto">
          <a:xfrm>
            <a:off x="3902075" y="3719513"/>
            <a:ext cx="12604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5</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26746" name="Text Box 122"/>
          <p:cNvSpPr txBox="1">
            <a:spLocks noChangeArrowheads="1"/>
          </p:cNvSpPr>
          <p:nvPr/>
        </p:nvSpPr>
        <p:spPr bwMode="auto">
          <a:xfrm>
            <a:off x="3962400" y="3717925"/>
            <a:ext cx="11382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1</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26747" name="Text Box 123"/>
          <p:cNvSpPr txBox="1">
            <a:spLocks noChangeArrowheads="1"/>
          </p:cNvSpPr>
          <p:nvPr/>
        </p:nvSpPr>
        <p:spPr bwMode="auto">
          <a:xfrm>
            <a:off x="3902075" y="3719513"/>
            <a:ext cx="12604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6</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26748" name="Text Box 124"/>
          <p:cNvSpPr txBox="1">
            <a:spLocks noChangeArrowheads="1"/>
          </p:cNvSpPr>
          <p:nvPr/>
        </p:nvSpPr>
        <p:spPr bwMode="auto">
          <a:xfrm>
            <a:off x="3902075" y="3719513"/>
            <a:ext cx="12604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7</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26749" name="Text Box 125"/>
          <p:cNvSpPr txBox="1">
            <a:spLocks noChangeArrowheads="1"/>
          </p:cNvSpPr>
          <p:nvPr/>
        </p:nvSpPr>
        <p:spPr bwMode="auto">
          <a:xfrm>
            <a:off x="3902075" y="3719513"/>
            <a:ext cx="12604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8</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26750" name="Text Box 126"/>
          <p:cNvSpPr txBox="1">
            <a:spLocks noChangeArrowheads="1"/>
          </p:cNvSpPr>
          <p:nvPr/>
        </p:nvSpPr>
        <p:spPr bwMode="auto">
          <a:xfrm>
            <a:off x="3921125" y="3721100"/>
            <a:ext cx="12604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9</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26751" name="Text Box 127"/>
          <p:cNvSpPr txBox="1">
            <a:spLocks noChangeArrowheads="1"/>
          </p:cNvSpPr>
          <p:nvPr/>
        </p:nvSpPr>
        <p:spPr bwMode="auto">
          <a:xfrm>
            <a:off x="3819525" y="3719513"/>
            <a:ext cx="12604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10</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26752" name="Text Box 128"/>
          <p:cNvSpPr txBox="1">
            <a:spLocks noChangeArrowheads="1"/>
          </p:cNvSpPr>
          <p:nvPr/>
        </p:nvSpPr>
        <p:spPr bwMode="auto">
          <a:xfrm>
            <a:off x="3800475" y="3717925"/>
            <a:ext cx="12604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11</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26753" name="Text Box 129"/>
          <p:cNvSpPr txBox="1">
            <a:spLocks noChangeArrowheads="1"/>
          </p:cNvSpPr>
          <p:nvPr/>
        </p:nvSpPr>
        <p:spPr bwMode="auto">
          <a:xfrm>
            <a:off x="3819525" y="3717925"/>
            <a:ext cx="12604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12</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26754" name="Text Box 130"/>
          <p:cNvSpPr txBox="1">
            <a:spLocks noChangeArrowheads="1"/>
          </p:cNvSpPr>
          <p:nvPr/>
        </p:nvSpPr>
        <p:spPr bwMode="auto">
          <a:xfrm>
            <a:off x="3819525" y="3717925"/>
            <a:ext cx="12604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13</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26755" name="Text Box 131"/>
          <p:cNvSpPr txBox="1">
            <a:spLocks noChangeArrowheads="1"/>
          </p:cNvSpPr>
          <p:nvPr/>
        </p:nvSpPr>
        <p:spPr bwMode="auto">
          <a:xfrm>
            <a:off x="3800475" y="3717925"/>
            <a:ext cx="12604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14</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26756" name="Text Box 132"/>
          <p:cNvSpPr txBox="1">
            <a:spLocks noChangeArrowheads="1"/>
          </p:cNvSpPr>
          <p:nvPr/>
        </p:nvSpPr>
        <p:spPr bwMode="auto">
          <a:xfrm>
            <a:off x="3697288" y="3716338"/>
            <a:ext cx="12604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300</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26757" name="Oval 133"/>
          <p:cNvSpPr>
            <a:spLocks noChangeArrowheads="1"/>
          </p:cNvSpPr>
          <p:nvPr/>
        </p:nvSpPr>
        <p:spPr bwMode="auto">
          <a:xfrm>
            <a:off x="5908675" y="4895850"/>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26758" name="Oval 134"/>
          <p:cNvSpPr>
            <a:spLocks noChangeArrowheads="1"/>
          </p:cNvSpPr>
          <p:nvPr/>
        </p:nvSpPr>
        <p:spPr bwMode="auto">
          <a:xfrm>
            <a:off x="6804025" y="4895850"/>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26759" name="Oval 135"/>
          <p:cNvSpPr>
            <a:spLocks noChangeArrowheads="1"/>
          </p:cNvSpPr>
          <p:nvPr/>
        </p:nvSpPr>
        <p:spPr bwMode="auto">
          <a:xfrm>
            <a:off x="5022850" y="4895850"/>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26760" name="Oval 136"/>
          <p:cNvSpPr>
            <a:spLocks noChangeArrowheads="1"/>
          </p:cNvSpPr>
          <p:nvPr/>
        </p:nvSpPr>
        <p:spPr bwMode="auto">
          <a:xfrm>
            <a:off x="4127500" y="4895850"/>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26761" name="Oval 137"/>
          <p:cNvSpPr>
            <a:spLocks noChangeArrowheads="1"/>
          </p:cNvSpPr>
          <p:nvPr/>
        </p:nvSpPr>
        <p:spPr bwMode="auto">
          <a:xfrm>
            <a:off x="3232150" y="4895850"/>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26762" name="Oval 138"/>
          <p:cNvSpPr>
            <a:spLocks noChangeArrowheads="1"/>
          </p:cNvSpPr>
          <p:nvPr/>
        </p:nvSpPr>
        <p:spPr bwMode="auto">
          <a:xfrm>
            <a:off x="2336800" y="4895850"/>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26763" name="Text Box 139"/>
          <p:cNvSpPr txBox="1">
            <a:spLocks noChangeArrowheads="1"/>
          </p:cNvSpPr>
          <p:nvPr/>
        </p:nvSpPr>
        <p:spPr bwMode="auto">
          <a:xfrm>
            <a:off x="3800475" y="3717925"/>
            <a:ext cx="12604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15</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26764" name="Text Box 140"/>
          <p:cNvSpPr txBox="1">
            <a:spLocks noChangeArrowheads="1"/>
          </p:cNvSpPr>
          <p:nvPr/>
        </p:nvSpPr>
        <p:spPr bwMode="auto">
          <a:xfrm>
            <a:off x="3821113" y="3717925"/>
            <a:ext cx="12604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16</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26765" name="Text Box 141"/>
          <p:cNvSpPr txBox="1">
            <a:spLocks noChangeArrowheads="1"/>
          </p:cNvSpPr>
          <p:nvPr/>
        </p:nvSpPr>
        <p:spPr bwMode="auto">
          <a:xfrm>
            <a:off x="3819525" y="3717925"/>
            <a:ext cx="12604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17</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26766" name="Text Box 142"/>
          <p:cNvSpPr txBox="1">
            <a:spLocks noChangeArrowheads="1"/>
          </p:cNvSpPr>
          <p:nvPr/>
        </p:nvSpPr>
        <p:spPr bwMode="auto">
          <a:xfrm>
            <a:off x="3822700" y="3716338"/>
            <a:ext cx="12604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18</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26767" name="Text Box 143"/>
          <p:cNvSpPr txBox="1">
            <a:spLocks noChangeArrowheads="1"/>
          </p:cNvSpPr>
          <p:nvPr/>
        </p:nvSpPr>
        <p:spPr bwMode="auto">
          <a:xfrm>
            <a:off x="3802063" y="3717925"/>
            <a:ext cx="12604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19</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26768" name="Text Box 144"/>
          <p:cNvSpPr txBox="1">
            <a:spLocks noChangeArrowheads="1"/>
          </p:cNvSpPr>
          <p:nvPr/>
        </p:nvSpPr>
        <p:spPr bwMode="auto">
          <a:xfrm>
            <a:off x="3800475" y="3717925"/>
            <a:ext cx="12604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20</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26769" name="Text Box 145"/>
          <p:cNvSpPr txBox="1">
            <a:spLocks noChangeArrowheads="1"/>
          </p:cNvSpPr>
          <p:nvPr/>
        </p:nvSpPr>
        <p:spPr bwMode="auto">
          <a:xfrm>
            <a:off x="2505075" y="5762625"/>
            <a:ext cx="3219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sz="3200">
                <a:latin typeface="Times New Roman" panose="02020603050405020304" pitchFamily="18" charset="0"/>
              </a:rPr>
              <a:t>Electron Hole Pair</a:t>
            </a:r>
          </a:p>
        </p:txBody>
      </p:sp>
      <p:sp>
        <p:nvSpPr>
          <p:cNvPr id="26770" name="Text Box 146"/>
          <p:cNvSpPr txBox="1">
            <a:spLocks noChangeArrowheads="1"/>
          </p:cNvSpPr>
          <p:nvPr/>
        </p:nvSpPr>
        <p:spPr bwMode="auto">
          <a:xfrm>
            <a:off x="2505075" y="5764213"/>
            <a:ext cx="4286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sz="3200">
                <a:solidFill>
                  <a:schemeClr val="hlink"/>
                </a:solidFill>
                <a:latin typeface="Times New Roman" panose="02020603050405020304" pitchFamily="18" charset="0"/>
              </a:rPr>
              <a:t>E</a:t>
            </a:r>
          </a:p>
        </p:txBody>
      </p:sp>
      <p:sp>
        <p:nvSpPr>
          <p:cNvPr id="26771" name="Text Box 147"/>
          <p:cNvSpPr txBox="1">
            <a:spLocks noChangeArrowheads="1"/>
          </p:cNvSpPr>
          <p:nvPr/>
        </p:nvSpPr>
        <p:spPr bwMode="auto">
          <a:xfrm>
            <a:off x="3971925" y="5773738"/>
            <a:ext cx="4667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sz="3200">
                <a:solidFill>
                  <a:schemeClr val="hlink"/>
                </a:solidFill>
                <a:latin typeface="Times New Roman" panose="02020603050405020304" pitchFamily="18" charset="0"/>
              </a:rPr>
              <a:t>H</a:t>
            </a:r>
          </a:p>
        </p:txBody>
      </p:sp>
      <p:sp>
        <p:nvSpPr>
          <p:cNvPr id="26772" name="Text Box 148"/>
          <p:cNvSpPr txBox="1">
            <a:spLocks noChangeArrowheads="1"/>
          </p:cNvSpPr>
          <p:nvPr/>
        </p:nvSpPr>
        <p:spPr bwMode="auto">
          <a:xfrm>
            <a:off x="4867275" y="5764213"/>
            <a:ext cx="4286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sz="3200">
                <a:solidFill>
                  <a:schemeClr val="hlink"/>
                </a:solidFill>
                <a:latin typeface="Times New Roman" panose="02020603050405020304" pitchFamily="18" charset="0"/>
              </a:rPr>
              <a:t>P</a:t>
            </a:r>
          </a:p>
        </p:txBody>
      </p:sp>
      <p:sp>
        <p:nvSpPr>
          <p:cNvPr id="44182" name="AutoShape 149">
            <a:hlinkClick r:id="rId3" action="ppaction://hlinksldjump"/>
            <a:hlinkHover r:id="" action="ppaction://noaction" highlightClick="1"/>
          </p:cNvPr>
          <p:cNvSpPr>
            <a:spLocks noChangeArrowheads="1"/>
          </p:cNvSpPr>
          <p:nvPr/>
        </p:nvSpPr>
        <p:spPr bwMode="auto">
          <a:xfrm rot="-3222768">
            <a:off x="8502650" y="6305550"/>
            <a:ext cx="493713" cy="493713"/>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432" y="8334"/>
                </a:moveTo>
                <a:cubicBezTo>
                  <a:pt x="16402" y="5562"/>
                  <a:pt x="13756" y="3724"/>
                  <a:pt x="10800" y="3724"/>
                </a:cubicBezTo>
                <a:cubicBezTo>
                  <a:pt x="6892" y="3724"/>
                  <a:pt x="3724" y="6892"/>
                  <a:pt x="3724" y="10800"/>
                </a:cubicBezTo>
                <a:cubicBezTo>
                  <a:pt x="3724" y="14707"/>
                  <a:pt x="6892" y="17876"/>
                  <a:pt x="10800" y="17876"/>
                </a:cubicBezTo>
                <a:cubicBezTo>
                  <a:pt x="10901" y="17876"/>
                  <a:pt x="11003" y="17873"/>
                  <a:pt x="11104" y="17869"/>
                </a:cubicBezTo>
                <a:lnTo>
                  <a:pt x="11265" y="21589"/>
                </a:lnTo>
                <a:cubicBezTo>
                  <a:pt x="11110" y="21596"/>
                  <a:pt x="10955" y="21599"/>
                  <a:pt x="10800" y="21600"/>
                </a:cubicBezTo>
                <a:cubicBezTo>
                  <a:pt x="4835" y="21600"/>
                  <a:pt x="0" y="16764"/>
                  <a:pt x="0" y="10800"/>
                </a:cubicBezTo>
                <a:cubicBezTo>
                  <a:pt x="0" y="4835"/>
                  <a:pt x="4835" y="0"/>
                  <a:pt x="10800" y="0"/>
                </a:cubicBezTo>
                <a:cubicBezTo>
                  <a:pt x="15313" y="-1"/>
                  <a:pt x="19350" y="2806"/>
                  <a:pt x="20923" y="7036"/>
                </a:cubicBezTo>
                <a:lnTo>
                  <a:pt x="23453" y="6095"/>
                </a:lnTo>
                <a:lnTo>
                  <a:pt x="20767" y="11961"/>
                </a:lnTo>
                <a:lnTo>
                  <a:pt x="14901" y="9275"/>
                </a:lnTo>
                <a:lnTo>
                  <a:pt x="17432" y="8334"/>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Tree>
    <p:extLst>
      <p:ext uri="{BB962C8B-B14F-4D97-AF65-F5344CB8AC3E}">
        <p14:creationId xmlns:p14="http://schemas.microsoft.com/office/powerpoint/2010/main" val="3593867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6741"/>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26746"/>
                                        </p:tgtEl>
                                        <p:attrNameLst>
                                          <p:attrName>style.visibility</p:attrName>
                                        </p:attrNameLst>
                                      </p:cBhvr>
                                      <p:to>
                                        <p:strVal val="visible"/>
                                      </p:to>
                                    </p:set>
                                  </p:childTnLst>
                                </p:cTn>
                              </p:par>
                              <p:par>
                                <p:cTn id="9" presetID="1" presetClass="exit" presetSubtype="0" fill="hold" grpId="1" nodeType="withEffect">
                                  <p:stCondLst>
                                    <p:cond delay="200"/>
                                  </p:stCondLst>
                                  <p:childTnLst>
                                    <p:set>
                                      <p:cBhvr>
                                        <p:cTn id="10" dur="1" fill="hold">
                                          <p:stCondLst>
                                            <p:cond delay="0"/>
                                          </p:stCondLst>
                                        </p:cTn>
                                        <p:tgtEl>
                                          <p:spTgt spid="26746"/>
                                        </p:tgtEl>
                                        <p:attrNameLst>
                                          <p:attrName>style.visibility</p:attrName>
                                        </p:attrNameLst>
                                      </p:cBhvr>
                                      <p:to>
                                        <p:strVal val="hidden"/>
                                      </p:to>
                                    </p:set>
                                  </p:childTnLst>
                                </p:cTn>
                              </p:par>
                              <p:par>
                                <p:cTn id="11" presetID="1" presetClass="entr" presetSubtype="0" fill="hold" grpId="0" nodeType="withEffect">
                                  <p:stCondLst>
                                    <p:cond delay="200"/>
                                  </p:stCondLst>
                                  <p:childTnLst>
                                    <p:set>
                                      <p:cBhvr>
                                        <p:cTn id="12" dur="1" fill="hold">
                                          <p:stCondLst>
                                            <p:cond delay="0"/>
                                          </p:stCondLst>
                                        </p:cTn>
                                        <p:tgtEl>
                                          <p:spTgt spid="26743"/>
                                        </p:tgtEl>
                                        <p:attrNameLst>
                                          <p:attrName>style.visibility</p:attrName>
                                        </p:attrNameLst>
                                      </p:cBhvr>
                                      <p:to>
                                        <p:strVal val="visible"/>
                                      </p:to>
                                    </p:set>
                                  </p:childTnLst>
                                </p:cTn>
                              </p:par>
                              <p:par>
                                <p:cTn id="13" presetID="1" presetClass="exit" presetSubtype="0" fill="hold" grpId="1" nodeType="withEffect">
                                  <p:stCondLst>
                                    <p:cond delay="400"/>
                                  </p:stCondLst>
                                  <p:childTnLst>
                                    <p:set>
                                      <p:cBhvr>
                                        <p:cTn id="14" dur="1" fill="hold">
                                          <p:stCondLst>
                                            <p:cond delay="0"/>
                                          </p:stCondLst>
                                        </p:cTn>
                                        <p:tgtEl>
                                          <p:spTgt spid="26743"/>
                                        </p:tgtEl>
                                        <p:attrNameLst>
                                          <p:attrName>style.visibility</p:attrName>
                                        </p:attrNameLst>
                                      </p:cBhvr>
                                      <p:to>
                                        <p:strVal val="hidden"/>
                                      </p:to>
                                    </p:set>
                                  </p:childTnLst>
                                </p:cTn>
                              </p:par>
                              <p:par>
                                <p:cTn id="15" presetID="1" presetClass="entr" presetSubtype="0" fill="hold" grpId="0" nodeType="withEffect">
                                  <p:stCondLst>
                                    <p:cond delay="400"/>
                                  </p:stCondLst>
                                  <p:childTnLst>
                                    <p:set>
                                      <p:cBhvr>
                                        <p:cTn id="16" dur="1" fill="hold">
                                          <p:stCondLst>
                                            <p:cond delay="0"/>
                                          </p:stCondLst>
                                        </p:cTn>
                                        <p:tgtEl>
                                          <p:spTgt spid="26742"/>
                                        </p:tgtEl>
                                        <p:attrNameLst>
                                          <p:attrName>style.visibility</p:attrName>
                                        </p:attrNameLst>
                                      </p:cBhvr>
                                      <p:to>
                                        <p:strVal val="visible"/>
                                      </p:to>
                                    </p:set>
                                  </p:childTnLst>
                                </p:cTn>
                              </p:par>
                              <p:par>
                                <p:cTn id="17" presetID="1" presetClass="exit" presetSubtype="0" fill="hold" grpId="1" nodeType="withEffect">
                                  <p:stCondLst>
                                    <p:cond delay="600"/>
                                  </p:stCondLst>
                                  <p:childTnLst>
                                    <p:set>
                                      <p:cBhvr>
                                        <p:cTn id="18" dur="1" fill="hold">
                                          <p:stCondLst>
                                            <p:cond delay="0"/>
                                          </p:stCondLst>
                                        </p:cTn>
                                        <p:tgtEl>
                                          <p:spTgt spid="26742"/>
                                        </p:tgtEl>
                                        <p:attrNameLst>
                                          <p:attrName>style.visibility</p:attrName>
                                        </p:attrNameLst>
                                      </p:cBhvr>
                                      <p:to>
                                        <p:strVal val="hidden"/>
                                      </p:to>
                                    </p:set>
                                  </p:childTnLst>
                                </p:cTn>
                              </p:par>
                              <p:par>
                                <p:cTn id="19" presetID="1" presetClass="entr" presetSubtype="0" fill="hold" grpId="0" nodeType="withEffect">
                                  <p:stCondLst>
                                    <p:cond delay="600"/>
                                  </p:stCondLst>
                                  <p:childTnLst>
                                    <p:set>
                                      <p:cBhvr>
                                        <p:cTn id="20" dur="1" fill="hold">
                                          <p:stCondLst>
                                            <p:cond delay="0"/>
                                          </p:stCondLst>
                                        </p:cTn>
                                        <p:tgtEl>
                                          <p:spTgt spid="26744"/>
                                        </p:tgtEl>
                                        <p:attrNameLst>
                                          <p:attrName>style.visibility</p:attrName>
                                        </p:attrNameLst>
                                      </p:cBhvr>
                                      <p:to>
                                        <p:strVal val="visible"/>
                                      </p:to>
                                    </p:set>
                                  </p:childTnLst>
                                </p:cTn>
                              </p:par>
                              <p:par>
                                <p:cTn id="21" presetID="1" presetClass="exit" presetSubtype="0" fill="hold" grpId="1" nodeType="withEffect">
                                  <p:stCondLst>
                                    <p:cond delay="700"/>
                                  </p:stCondLst>
                                  <p:childTnLst>
                                    <p:set>
                                      <p:cBhvr>
                                        <p:cTn id="22" dur="1" fill="hold">
                                          <p:stCondLst>
                                            <p:cond delay="0"/>
                                          </p:stCondLst>
                                        </p:cTn>
                                        <p:tgtEl>
                                          <p:spTgt spid="26744"/>
                                        </p:tgtEl>
                                        <p:attrNameLst>
                                          <p:attrName>style.visibility</p:attrName>
                                        </p:attrNameLst>
                                      </p:cBhvr>
                                      <p:to>
                                        <p:strVal val="hidden"/>
                                      </p:to>
                                    </p:set>
                                  </p:childTnLst>
                                </p:cTn>
                              </p:par>
                              <p:par>
                                <p:cTn id="23" presetID="1" presetClass="entr" presetSubtype="0" fill="hold" grpId="0" nodeType="withEffect">
                                  <p:stCondLst>
                                    <p:cond delay="700"/>
                                  </p:stCondLst>
                                  <p:childTnLst>
                                    <p:set>
                                      <p:cBhvr>
                                        <p:cTn id="24" dur="1" fill="hold">
                                          <p:stCondLst>
                                            <p:cond delay="0"/>
                                          </p:stCondLst>
                                        </p:cTn>
                                        <p:tgtEl>
                                          <p:spTgt spid="26745"/>
                                        </p:tgtEl>
                                        <p:attrNameLst>
                                          <p:attrName>style.visibility</p:attrName>
                                        </p:attrNameLst>
                                      </p:cBhvr>
                                      <p:to>
                                        <p:strVal val="visible"/>
                                      </p:to>
                                    </p:set>
                                  </p:childTnLst>
                                </p:cTn>
                              </p:par>
                              <p:par>
                                <p:cTn id="25" presetID="1" presetClass="exit" presetSubtype="0" fill="hold" grpId="1" nodeType="withEffect">
                                  <p:stCondLst>
                                    <p:cond delay="800"/>
                                  </p:stCondLst>
                                  <p:childTnLst>
                                    <p:set>
                                      <p:cBhvr>
                                        <p:cTn id="26" dur="1" fill="hold">
                                          <p:stCondLst>
                                            <p:cond delay="0"/>
                                          </p:stCondLst>
                                        </p:cTn>
                                        <p:tgtEl>
                                          <p:spTgt spid="26745"/>
                                        </p:tgtEl>
                                        <p:attrNameLst>
                                          <p:attrName>style.visibility</p:attrName>
                                        </p:attrNameLst>
                                      </p:cBhvr>
                                      <p:to>
                                        <p:strVal val="hidden"/>
                                      </p:to>
                                    </p:set>
                                  </p:childTnLst>
                                </p:cTn>
                              </p:par>
                              <p:par>
                                <p:cTn id="27" presetID="1" presetClass="entr" presetSubtype="0" fill="hold" grpId="0" nodeType="withEffect">
                                  <p:stCondLst>
                                    <p:cond delay="800"/>
                                  </p:stCondLst>
                                  <p:childTnLst>
                                    <p:set>
                                      <p:cBhvr>
                                        <p:cTn id="28" dur="1" fill="hold">
                                          <p:stCondLst>
                                            <p:cond delay="0"/>
                                          </p:stCondLst>
                                        </p:cTn>
                                        <p:tgtEl>
                                          <p:spTgt spid="26747"/>
                                        </p:tgtEl>
                                        <p:attrNameLst>
                                          <p:attrName>style.visibility</p:attrName>
                                        </p:attrNameLst>
                                      </p:cBhvr>
                                      <p:to>
                                        <p:strVal val="visible"/>
                                      </p:to>
                                    </p:set>
                                  </p:childTnLst>
                                </p:cTn>
                              </p:par>
                              <p:par>
                                <p:cTn id="29" presetID="1" presetClass="exit" presetSubtype="0" fill="hold" grpId="1" nodeType="withEffect">
                                  <p:stCondLst>
                                    <p:cond delay="900"/>
                                  </p:stCondLst>
                                  <p:childTnLst>
                                    <p:set>
                                      <p:cBhvr>
                                        <p:cTn id="30" dur="1" fill="hold">
                                          <p:stCondLst>
                                            <p:cond delay="0"/>
                                          </p:stCondLst>
                                        </p:cTn>
                                        <p:tgtEl>
                                          <p:spTgt spid="26747"/>
                                        </p:tgtEl>
                                        <p:attrNameLst>
                                          <p:attrName>style.visibility</p:attrName>
                                        </p:attrNameLst>
                                      </p:cBhvr>
                                      <p:to>
                                        <p:strVal val="hidden"/>
                                      </p:to>
                                    </p:set>
                                  </p:childTnLst>
                                </p:cTn>
                              </p:par>
                              <p:par>
                                <p:cTn id="31" presetID="1" presetClass="entr" presetSubtype="0" fill="hold" grpId="0" nodeType="withEffect">
                                  <p:stCondLst>
                                    <p:cond delay="900"/>
                                  </p:stCondLst>
                                  <p:childTnLst>
                                    <p:set>
                                      <p:cBhvr>
                                        <p:cTn id="32" dur="1" fill="hold">
                                          <p:stCondLst>
                                            <p:cond delay="0"/>
                                          </p:stCondLst>
                                        </p:cTn>
                                        <p:tgtEl>
                                          <p:spTgt spid="26748"/>
                                        </p:tgtEl>
                                        <p:attrNameLst>
                                          <p:attrName>style.visibility</p:attrName>
                                        </p:attrNameLst>
                                      </p:cBhvr>
                                      <p:to>
                                        <p:strVal val="visible"/>
                                      </p:to>
                                    </p:set>
                                  </p:childTnLst>
                                </p:cTn>
                              </p:par>
                              <p:par>
                                <p:cTn id="33" presetID="1" presetClass="exit" presetSubtype="0" fill="hold" grpId="1" nodeType="withEffect">
                                  <p:stCondLst>
                                    <p:cond delay="1000"/>
                                  </p:stCondLst>
                                  <p:childTnLst>
                                    <p:set>
                                      <p:cBhvr>
                                        <p:cTn id="34" dur="1" fill="hold">
                                          <p:stCondLst>
                                            <p:cond delay="0"/>
                                          </p:stCondLst>
                                        </p:cTn>
                                        <p:tgtEl>
                                          <p:spTgt spid="26748"/>
                                        </p:tgtEl>
                                        <p:attrNameLst>
                                          <p:attrName>style.visibility</p:attrName>
                                        </p:attrNameLst>
                                      </p:cBhvr>
                                      <p:to>
                                        <p:strVal val="hidden"/>
                                      </p:to>
                                    </p:set>
                                  </p:childTnLst>
                                </p:cTn>
                              </p:par>
                              <p:par>
                                <p:cTn id="35" presetID="1" presetClass="entr" presetSubtype="0" fill="hold" grpId="0" nodeType="withEffect">
                                  <p:stCondLst>
                                    <p:cond delay="1000"/>
                                  </p:stCondLst>
                                  <p:childTnLst>
                                    <p:set>
                                      <p:cBhvr>
                                        <p:cTn id="36" dur="1" fill="hold">
                                          <p:stCondLst>
                                            <p:cond delay="0"/>
                                          </p:stCondLst>
                                        </p:cTn>
                                        <p:tgtEl>
                                          <p:spTgt spid="26749"/>
                                        </p:tgtEl>
                                        <p:attrNameLst>
                                          <p:attrName>style.visibility</p:attrName>
                                        </p:attrNameLst>
                                      </p:cBhvr>
                                      <p:to>
                                        <p:strVal val="visible"/>
                                      </p:to>
                                    </p:set>
                                  </p:childTnLst>
                                </p:cTn>
                              </p:par>
                              <p:par>
                                <p:cTn id="37" presetID="1" presetClass="exit" presetSubtype="0" fill="hold" grpId="1" nodeType="withEffect">
                                  <p:stCondLst>
                                    <p:cond delay="1100"/>
                                  </p:stCondLst>
                                  <p:childTnLst>
                                    <p:set>
                                      <p:cBhvr>
                                        <p:cTn id="38" dur="1" fill="hold">
                                          <p:stCondLst>
                                            <p:cond delay="0"/>
                                          </p:stCondLst>
                                        </p:cTn>
                                        <p:tgtEl>
                                          <p:spTgt spid="26749"/>
                                        </p:tgtEl>
                                        <p:attrNameLst>
                                          <p:attrName>style.visibility</p:attrName>
                                        </p:attrNameLst>
                                      </p:cBhvr>
                                      <p:to>
                                        <p:strVal val="hidden"/>
                                      </p:to>
                                    </p:set>
                                  </p:childTnLst>
                                </p:cTn>
                              </p:par>
                              <p:par>
                                <p:cTn id="39" presetID="1" presetClass="entr" presetSubtype="0" fill="hold" grpId="0" nodeType="withEffect">
                                  <p:stCondLst>
                                    <p:cond delay="1100"/>
                                  </p:stCondLst>
                                  <p:childTnLst>
                                    <p:set>
                                      <p:cBhvr>
                                        <p:cTn id="40" dur="1" fill="hold">
                                          <p:stCondLst>
                                            <p:cond delay="0"/>
                                          </p:stCondLst>
                                        </p:cTn>
                                        <p:tgtEl>
                                          <p:spTgt spid="26750"/>
                                        </p:tgtEl>
                                        <p:attrNameLst>
                                          <p:attrName>style.visibility</p:attrName>
                                        </p:attrNameLst>
                                      </p:cBhvr>
                                      <p:to>
                                        <p:strVal val="visible"/>
                                      </p:to>
                                    </p:set>
                                  </p:childTnLst>
                                </p:cTn>
                              </p:par>
                              <p:par>
                                <p:cTn id="41" presetID="1" presetClass="exit" presetSubtype="0" fill="hold" grpId="1" nodeType="withEffect">
                                  <p:stCondLst>
                                    <p:cond delay="1200"/>
                                  </p:stCondLst>
                                  <p:childTnLst>
                                    <p:set>
                                      <p:cBhvr>
                                        <p:cTn id="42" dur="1" fill="hold">
                                          <p:stCondLst>
                                            <p:cond delay="0"/>
                                          </p:stCondLst>
                                        </p:cTn>
                                        <p:tgtEl>
                                          <p:spTgt spid="26750"/>
                                        </p:tgtEl>
                                        <p:attrNameLst>
                                          <p:attrName>style.visibility</p:attrName>
                                        </p:attrNameLst>
                                      </p:cBhvr>
                                      <p:to>
                                        <p:strVal val="hidden"/>
                                      </p:to>
                                    </p:set>
                                  </p:childTnLst>
                                </p:cTn>
                              </p:par>
                              <p:par>
                                <p:cTn id="43" presetID="1" presetClass="entr" presetSubtype="0" fill="hold" grpId="0" nodeType="withEffect">
                                  <p:stCondLst>
                                    <p:cond delay="1200"/>
                                  </p:stCondLst>
                                  <p:childTnLst>
                                    <p:set>
                                      <p:cBhvr>
                                        <p:cTn id="44" dur="1" fill="hold">
                                          <p:stCondLst>
                                            <p:cond delay="0"/>
                                          </p:stCondLst>
                                        </p:cTn>
                                        <p:tgtEl>
                                          <p:spTgt spid="26751"/>
                                        </p:tgtEl>
                                        <p:attrNameLst>
                                          <p:attrName>style.visibility</p:attrName>
                                        </p:attrNameLst>
                                      </p:cBhvr>
                                      <p:to>
                                        <p:strVal val="visible"/>
                                      </p:to>
                                    </p:set>
                                  </p:childTnLst>
                                </p:cTn>
                              </p:par>
                              <p:par>
                                <p:cTn id="45" presetID="1" presetClass="exit" presetSubtype="0" fill="hold" grpId="1" nodeType="withEffect">
                                  <p:stCondLst>
                                    <p:cond delay="1300"/>
                                  </p:stCondLst>
                                  <p:childTnLst>
                                    <p:set>
                                      <p:cBhvr>
                                        <p:cTn id="46" dur="1" fill="hold">
                                          <p:stCondLst>
                                            <p:cond delay="0"/>
                                          </p:stCondLst>
                                        </p:cTn>
                                        <p:tgtEl>
                                          <p:spTgt spid="26751"/>
                                        </p:tgtEl>
                                        <p:attrNameLst>
                                          <p:attrName>style.visibility</p:attrName>
                                        </p:attrNameLst>
                                      </p:cBhvr>
                                      <p:to>
                                        <p:strVal val="hidden"/>
                                      </p:to>
                                    </p:set>
                                  </p:childTnLst>
                                </p:cTn>
                              </p:par>
                              <p:par>
                                <p:cTn id="47" presetID="1" presetClass="entr" presetSubtype="0" fill="hold" grpId="0" nodeType="withEffect">
                                  <p:stCondLst>
                                    <p:cond delay="1300"/>
                                  </p:stCondLst>
                                  <p:childTnLst>
                                    <p:set>
                                      <p:cBhvr>
                                        <p:cTn id="48" dur="1" fill="hold">
                                          <p:stCondLst>
                                            <p:cond delay="0"/>
                                          </p:stCondLst>
                                        </p:cTn>
                                        <p:tgtEl>
                                          <p:spTgt spid="26752"/>
                                        </p:tgtEl>
                                        <p:attrNameLst>
                                          <p:attrName>style.visibility</p:attrName>
                                        </p:attrNameLst>
                                      </p:cBhvr>
                                      <p:to>
                                        <p:strVal val="visible"/>
                                      </p:to>
                                    </p:set>
                                  </p:childTnLst>
                                </p:cTn>
                              </p:par>
                              <p:par>
                                <p:cTn id="49" presetID="1" presetClass="exit" presetSubtype="0" fill="hold" grpId="1" nodeType="withEffect">
                                  <p:stCondLst>
                                    <p:cond delay="1400"/>
                                  </p:stCondLst>
                                  <p:childTnLst>
                                    <p:set>
                                      <p:cBhvr>
                                        <p:cTn id="50" dur="1" fill="hold">
                                          <p:stCondLst>
                                            <p:cond delay="0"/>
                                          </p:stCondLst>
                                        </p:cTn>
                                        <p:tgtEl>
                                          <p:spTgt spid="26752"/>
                                        </p:tgtEl>
                                        <p:attrNameLst>
                                          <p:attrName>style.visibility</p:attrName>
                                        </p:attrNameLst>
                                      </p:cBhvr>
                                      <p:to>
                                        <p:strVal val="hidden"/>
                                      </p:to>
                                    </p:set>
                                  </p:childTnLst>
                                </p:cTn>
                              </p:par>
                              <p:par>
                                <p:cTn id="51" presetID="1" presetClass="entr" presetSubtype="0" fill="hold" grpId="0" nodeType="withEffect">
                                  <p:stCondLst>
                                    <p:cond delay="1400"/>
                                  </p:stCondLst>
                                  <p:childTnLst>
                                    <p:set>
                                      <p:cBhvr>
                                        <p:cTn id="52" dur="1" fill="hold">
                                          <p:stCondLst>
                                            <p:cond delay="0"/>
                                          </p:stCondLst>
                                        </p:cTn>
                                        <p:tgtEl>
                                          <p:spTgt spid="26753"/>
                                        </p:tgtEl>
                                        <p:attrNameLst>
                                          <p:attrName>style.visibility</p:attrName>
                                        </p:attrNameLst>
                                      </p:cBhvr>
                                      <p:to>
                                        <p:strVal val="visible"/>
                                      </p:to>
                                    </p:set>
                                  </p:childTnLst>
                                </p:cTn>
                              </p:par>
                              <p:par>
                                <p:cTn id="53" presetID="1" presetClass="exit" presetSubtype="0" fill="hold" grpId="1" nodeType="withEffect">
                                  <p:stCondLst>
                                    <p:cond delay="1500"/>
                                  </p:stCondLst>
                                  <p:childTnLst>
                                    <p:set>
                                      <p:cBhvr>
                                        <p:cTn id="54" dur="1" fill="hold">
                                          <p:stCondLst>
                                            <p:cond delay="0"/>
                                          </p:stCondLst>
                                        </p:cTn>
                                        <p:tgtEl>
                                          <p:spTgt spid="26753"/>
                                        </p:tgtEl>
                                        <p:attrNameLst>
                                          <p:attrName>style.visibility</p:attrName>
                                        </p:attrNameLst>
                                      </p:cBhvr>
                                      <p:to>
                                        <p:strVal val="hidden"/>
                                      </p:to>
                                    </p:set>
                                  </p:childTnLst>
                                </p:cTn>
                              </p:par>
                              <p:par>
                                <p:cTn id="55" presetID="1" presetClass="entr" presetSubtype="0" fill="hold" grpId="0" nodeType="withEffect">
                                  <p:stCondLst>
                                    <p:cond delay="1500"/>
                                  </p:stCondLst>
                                  <p:childTnLst>
                                    <p:set>
                                      <p:cBhvr>
                                        <p:cTn id="56" dur="1" fill="hold">
                                          <p:stCondLst>
                                            <p:cond delay="0"/>
                                          </p:stCondLst>
                                        </p:cTn>
                                        <p:tgtEl>
                                          <p:spTgt spid="26754"/>
                                        </p:tgtEl>
                                        <p:attrNameLst>
                                          <p:attrName>style.visibility</p:attrName>
                                        </p:attrNameLst>
                                      </p:cBhvr>
                                      <p:to>
                                        <p:strVal val="visible"/>
                                      </p:to>
                                    </p:set>
                                  </p:childTnLst>
                                </p:cTn>
                              </p:par>
                              <p:par>
                                <p:cTn id="57" presetID="1" presetClass="exit" presetSubtype="0" fill="hold" grpId="1" nodeType="withEffect">
                                  <p:stCondLst>
                                    <p:cond delay="1600"/>
                                  </p:stCondLst>
                                  <p:childTnLst>
                                    <p:set>
                                      <p:cBhvr>
                                        <p:cTn id="58" dur="1" fill="hold">
                                          <p:stCondLst>
                                            <p:cond delay="0"/>
                                          </p:stCondLst>
                                        </p:cTn>
                                        <p:tgtEl>
                                          <p:spTgt spid="26754"/>
                                        </p:tgtEl>
                                        <p:attrNameLst>
                                          <p:attrName>style.visibility</p:attrName>
                                        </p:attrNameLst>
                                      </p:cBhvr>
                                      <p:to>
                                        <p:strVal val="hidden"/>
                                      </p:to>
                                    </p:set>
                                  </p:childTnLst>
                                </p:cTn>
                              </p:par>
                              <p:par>
                                <p:cTn id="59" presetID="1" presetClass="entr" presetSubtype="0" fill="hold" grpId="0" nodeType="withEffect">
                                  <p:stCondLst>
                                    <p:cond delay="1600"/>
                                  </p:stCondLst>
                                  <p:childTnLst>
                                    <p:set>
                                      <p:cBhvr>
                                        <p:cTn id="60" dur="1" fill="hold">
                                          <p:stCondLst>
                                            <p:cond delay="0"/>
                                          </p:stCondLst>
                                        </p:cTn>
                                        <p:tgtEl>
                                          <p:spTgt spid="26755"/>
                                        </p:tgtEl>
                                        <p:attrNameLst>
                                          <p:attrName>style.visibility</p:attrName>
                                        </p:attrNameLst>
                                      </p:cBhvr>
                                      <p:to>
                                        <p:strVal val="visible"/>
                                      </p:to>
                                    </p:set>
                                  </p:childTnLst>
                                </p:cTn>
                              </p:par>
                              <p:par>
                                <p:cTn id="61" presetID="1" presetClass="exit" presetSubtype="0" fill="hold" grpId="1" nodeType="withEffect">
                                  <p:stCondLst>
                                    <p:cond delay="1700"/>
                                  </p:stCondLst>
                                  <p:childTnLst>
                                    <p:set>
                                      <p:cBhvr>
                                        <p:cTn id="62" dur="1" fill="hold">
                                          <p:stCondLst>
                                            <p:cond delay="0"/>
                                          </p:stCondLst>
                                        </p:cTn>
                                        <p:tgtEl>
                                          <p:spTgt spid="26755"/>
                                        </p:tgtEl>
                                        <p:attrNameLst>
                                          <p:attrName>style.visibility</p:attrName>
                                        </p:attrNameLst>
                                      </p:cBhvr>
                                      <p:to>
                                        <p:strVal val="hidden"/>
                                      </p:to>
                                    </p:set>
                                  </p:childTnLst>
                                </p:cTn>
                              </p:par>
                              <p:par>
                                <p:cTn id="63" presetID="1" presetClass="entr" presetSubtype="0" fill="hold" grpId="0" nodeType="withEffect">
                                  <p:stCondLst>
                                    <p:cond delay="1700"/>
                                  </p:stCondLst>
                                  <p:childTnLst>
                                    <p:set>
                                      <p:cBhvr>
                                        <p:cTn id="64" dur="1" fill="hold">
                                          <p:stCondLst>
                                            <p:cond delay="0"/>
                                          </p:stCondLst>
                                        </p:cTn>
                                        <p:tgtEl>
                                          <p:spTgt spid="26763"/>
                                        </p:tgtEl>
                                        <p:attrNameLst>
                                          <p:attrName>style.visibility</p:attrName>
                                        </p:attrNameLst>
                                      </p:cBhvr>
                                      <p:to>
                                        <p:strVal val="visible"/>
                                      </p:to>
                                    </p:set>
                                  </p:childTnLst>
                                </p:cTn>
                              </p:par>
                              <p:par>
                                <p:cTn id="65" presetID="1" presetClass="exit" presetSubtype="0" fill="hold" grpId="1" nodeType="withEffect">
                                  <p:stCondLst>
                                    <p:cond delay="1800"/>
                                  </p:stCondLst>
                                  <p:childTnLst>
                                    <p:set>
                                      <p:cBhvr>
                                        <p:cTn id="66" dur="1" fill="hold">
                                          <p:stCondLst>
                                            <p:cond delay="0"/>
                                          </p:stCondLst>
                                        </p:cTn>
                                        <p:tgtEl>
                                          <p:spTgt spid="26763"/>
                                        </p:tgtEl>
                                        <p:attrNameLst>
                                          <p:attrName>style.visibility</p:attrName>
                                        </p:attrNameLst>
                                      </p:cBhvr>
                                      <p:to>
                                        <p:strVal val="hidden"/>
                                      </p:to>
                                    </p:set>
                                  </p:childTnLst>
                                </p:cTn>
                              </p:par>
                              <p:par>
                                <p:cTn id="67" presetID="1" presetClass="entr" presetSubtype="0" fill="hold" grpId="0" nodeType="withEffect">
                                  <p:stCondLst>
                                    <p:cond delay="1800"/>
                                  </p:stCondLst>
                                  <p:childTnLst>
                                    <p:set>
                                      <p:cBhvr>
                                        <p:cTn id="68" dur="1" fill="hold">
                                          <p:stCondLst>
                                            <p:cond delay="0"/>
                                          </p:stCondLst>
                                        </p:cTn>
                                        <p:tgtEl>
                                          <p:spTgt spid="26764"/>
                                        </p:tgtEl>
                                        <p:attrNameLst>
                                          <p:attrName>style.visibility</p:attrName>
                                        </p:attrNameLst>
                                      </p:cBhvr>
                                      <p:to>
                                        <p:strVal val="visible"/>
                                      </p:to>
                                    </p:set>
                                  </p:childTnLst>
                                </p:cTn>
                              </p:par>
                              <p:par>
                                <p:cTn id="69" presetID="1" presetClass="exit" presetSubtype="0" fill="hold" grpId="1" nodeType="withEffect">
                                  <p:stCondLst>
                                    <p:cond delay="1900"/>
                                  </p:stCondLst>
                                  <p:childTnLst>
                                    <p:set>
                                      <p:cBhvr>
                                        <p:cTn id="70" dur="1" fill="hold">
                                          <p:stCondLst>
                                            <p:cond delay="0"/>
                                          </p:stCondLst>
                                        </p:cTn>
                                        <p:tgtEl>
                                          <p:spTgt spid="26764"/>
                                        </p:tgtEl>
                                        <p:attrNameLst>
                                          <p:attrName>style.visibility</p:attrName>
                                        </p:attrNameLst>
                                      </p:cBhvr>
                                      <p:to>
                                        <p:strVal val="hidden"/>
                                      </p:to>
                                    </p:set>
                                  </p:childTnLst>
                                </p:cTn>
                              </p:par>
                              <p:par>
                                <p:cTn id="71" presetID="1" presetClass="entr" presetSubtype="0" fill="hold" grpId="0" nodeType="withEffect">
                                  <p:stCondLst>
                                    <p:cond delay="1900"/>
                                  </p:stCondLst>
                                  <p:childTnLst>
                                    <p:set>
                                      <p:cBhvr>
                                        <p:cTn id="72" dur="1" fill="hold">
                                          <p:stCondLst>
                                            <p:cond delay="0"/>
                                          </p:stCondLst>
                                        </p:cTn>
                                        <p:tgtEl>
                                          <p:spTgt spid="26765"/>
                                        </p:tgtEl>
                                        <p:attrNameLst>
                                          <p:attrName>style.visibility</p:attrName>
                                        </p:attrNameLst>
                                      </p:cBhvr>
                                      <p:to>
                                        <p:strVal val="visible"/>
                                      </p:to>
                                    </p:set>
                                  </p:childTnLst>
                                </p:cTn>
                              </p:par>
                              <p:par>
                                <p:cTn id="73" presetID="1" presetClass="exit" presetSubtype="0" fill="hold" grpId="1" nodeType="withEffect">
                                  <p:stCondLst>
                                    <p:cond delay="2000"/>
                                  </p:stCondLst>
                                  <p:childTnLst>
                                    <p:set>
                                      <p:cBhvr>
                                        <p:cTn id="74" dur="1" fill="hold">
                                          <p:stCondLst>
                                            <p:cond delay="0"/>
                                          </p:stCondLst>
                                        </p:cTn>
                                        <p:tgtEl>
                                          <p:spTgt spid="26765"/>
                                        </p:tgtEl>
                                        <p:attrNameLst>
                                          <p:attrName>style.visibility</p:attrName>
                                        </p:attrNameLst>
                                      </p:cBhvr>
                                      <p:to>
                                        <p:strVal val="hidden"/>
                                      </p:to>
                                    </p:set>
                                  </p:childTnLst>
                                </p:cTn>
                              </p:par>
                              <p:par>
                                <p:cTn id="75" presetID="1" presetClass="entr" presetSubtype="0" fill="hold" grpId="0" nodeType="withEffect">
                                  <p:stCondLst>
                                    <p:cond delay="2000"/>
                                  </p:stCondLst>
                                  <p:childTnLst>
                                    <p:set>
                                      <p:cBhvr>
                                        <p:cTn id="76" dur="1" fill="hold">
                                          <p:stCondLst>
                                            <p:cond delay="0"/>
                                          </p:stCondLst>
                                        </p:cTn>
                                        <p:tgtEl>
                                          <p:spTgt spid="26766"/>
                                        </p:tgtEl>
                                        <p:attrNameLst>
                                          <p:attrName>style.visibility</p:attrName>
                                        </p:attrNameLst>
                                      </p:cBhvr>
                                      <p:to>
                                        <p:strVal val="visible"/>
                                      </p:to>
                                    </p:set>
                                  </p:childTnLst>
                                </p:cTn>
                              </p:par>
                              <p:par>
                                <p:cTn id="77" presetID="1" presetClass="exit" presetSubtype="0" fill="hold" grpId="1" nodeType="withEffect">
                                  <p:stCondLst>
                                    <p:cond delay="2100"/>
                                  </p:stCondLst>
                                  <p:childTnLst>
                                    <p:set>
                                      <p:cBhvr>
                                        <p:cTn id="78" dur="1" fill="hold">
                                          <p:stCondLst>
                                            <p:cond delay="0"/>
                                          </p:stCondLst>
                                        </p:cTn>
                                        <p:tgtEl>
                                          <p:spTgt spid="26766"/>
                                        </p:tgtEl>
                                        <p:attrNameLst>
                                          <p:attrName>style.visibility</p:attrName>
                                        </p:attrNameLst>
                                      </p:cBhvr>
                                      <p:to>
                                        <p:strVal val="hidden"/>
                                      </p:to>
                                    </p:set>
                                  </p:childTnLst>
                                </p:cTn>
                              </p:par>
                              <p:par>
                                <p:cTn id="79" presetID="1" presetClass="entr" presetSubtype="0" fill="hold" grpId="0" nodeType="withEffect">
                                  <p:stCondLst>
                                    <p:cond delay="2100"/>
                                  </p:stCondLst>
                                  <p:childTnLst>
                                    <p:set>
                                      <p:cBhvr>
                                        <p:cTn id="80" dur="1" fill="hold">
                                          <p:stCondLst>
                                            <p:cond delay="0"/>
                                          </p:stCondLst>
                                        </p:cTn>
                                        <p:tgtEl>
                                          <p:spTgt spid="26767"/>
                                        </p:tgtEl>
                                        <p:attrNameLst>
                                          <p:attrName>style.visibility</p:attrName>
                                        </p:attrNameLst>
                                      </p:cBhvr>
                                      <p:to>
                                        <p:strVal val="visible"/>
                                      </p:to>
                                    </p:set>
                                  </p:childTnLst>
                                </p:cTn>
                              </p:par>
                              <p:par>
                                <p:cTn id="81" presetID="1" presetClass="exit" presetSubtype="0" fill="hold" grpId="1" nodeType="withEffect">
                                  <p:stCondLst>
                                    <p:cond delay="2200"/>
                                  </p:stCondLst>
                                  <p:childTnLst>
                                    <p:set>
                                      <p:cBhvr>
                                        <p:cTn id="82" dur="1" fill="hold">
                                          <p:stCondLst>
                                            <p:cond delay="0"/>
                                          </p:stCondLst>
                                        </p:cTn>
                                        <p:tgtEl>
                                          <p:spTgt spid="26767"/>
                                        </p:tgtEl>
                                        <p:attrNameLst>
                                          <p:attrName>style.visibility</p:attrName>
                                        </p:attrNameLst>
                                      </p:cBhvr>
                                      <p:to>
                                        <p:strVal val="hidden"/>
                                      </p:to>
                                    </p:set>
                                  </p:childTnLst>
                                </p:cTn>
                              </p:par>
                              <p:par>
                                <p:cTn id="83" presetID="1" presetClass="entr" presetSubtype="0" fill="hold" grpId="0" nodeType="withEffect">
                                  <p:stCondLst>
                                    <p:cond delay="2200"/>
                                  </p:stCondLst>
                                  <p:childTnLst>
                                    <p:set>
                                      <p:cBhvr>
                                        <p:cTn id="84" dur="1" fill="hold">
                                          <p:stCondLst>
                                            <p:cond delay="0"/>
                                          </p:stCondLst>
                                        </p:cTn>
                                        <p:tgtEl>
                                          <p:spTgt spid="26768"/>
                                        </p:tgtEl>
                                        <p:attrNameLst>
                                          <p:attrName>style.visibility</p:attrName>
                                        </p:attrNameLst>
                                      </p:cBhvr>
                                      <p:to>
                                        <p:strVal val="visible"/>
                                      </p:to>
                                    </p:set>
                                  </p:childTnLst>
                                </p:cTn>
                              </p:par>
                              <p:par>
                                <p:cTn id="85" presetID="1" presetClass="exit" presetSubtype="0" fill="hold" grpId="1" nodeType="withEffect">
                                  <p:stCondLst>
                                    <p:cond delay="2300"/>
                                  </p:stCondLst>
                                  <p:childTnLst>
                                    <p:set>
                                      <p:cBhvr>
                                        <p:cTn id="86" dur="1" fill="hold">
                                          <p:stCondLst>
                                            <p:cond delay="0"/>
                                          </p:stCondLst>
                                        </p:cTn>
                                        <p:tgtEl>
                                          <p:spTgt spid="26768"/>
                                        </p:tgtEl>
                                        <p:attrNameLst>
                                          <p:attrName>style.visibility</p:attrName>
                                        </p:attrNameLst>
                                      </p:cBhvr>
                                      <p:to>
                                        <p:strVal val="hidden"/>
                                      </p:to>
                                    </p:set>
                                  </p:childTnLst>
                                </p:cTn>
                              </p:par>
                              <p:par>
                                <p:cTn id="87" presetID="1" presetClass="entr" presetSubtype="0" fill="hold" grpId="0" nodeType="withEffect">
                                  <p:stCondLst>
                                    <p:cond delay="2300"/>
                                  </p:stCondLst>
                                  <p:childTnLst>
                                    <p:set>
                                      <p:cBhvr>
                                        <p:cTn id="88" dur="1" fill="hold">
                                          <p:stCondLst>
                                            <p:cond delay="0"/>
                                          </p:stCondLst>
                                        </p:cTn>
                                        <p:tgtEl>
                                          <p:spTgt spid="26756"/>
                                        </p:tgtEl>
                                        <p:attrNameLst>
                                          <p:attrName>style.visibility</p:attrName>
                                        </p:attrNameLst>
                                      </p:cBhvr>
                                      <p:to>
                                        <p:strVal val="visible"/>
                                      </p:to>
                                    </p:set>
                                  </p:childTnLst>
                                </p:cTn>
                              </p:par>
                              <p:par>
                                <p:cTn id="89" presetID="64" presetClass="path" presetSubtype="0" accel="50000" decel="50000" fill="hold" grpId="0" nodeType="withEffect">
                                  <p:stCondLst>
                                    <p:cond delay="600"/>
                                  </p:stCondLst>
                                  <p:childTnLst>
                                    <p:animMotion origin="layout" path="M -4.72222E-6 -4.44444E-6 L -4.72222E-6 -0.28611 " pathEditMode="relative" rAng="0" ptsTypes="AA">
                                      <p:cBhvr>
                                        <p:cTn id="90" dur="1100" fill="hold"/>
                                        <p:tgtEl>
                                          <p:spTgt spid="26757"/>
                                        </p:tgtEl>
                                        <p:attrNameLst>
                                          <p:attrName>ppt_x</p:attrName>
                                          <p:attrName>ppt_y</p:attrName>
                                        </p:attrNameLst>
                                      </p:cBhvr>
                                      <p:rCtr x="0" y="-14306"/>
                                    </p:animMotion>
                                  </p:childTnLst>
                                </p:cTn>
                              </p:par>
                              <p:par>
                                <p:cTn id="91" presetID="64" presetClass="path" presetSubtype="0" accel="50000" decel="50000" fill="hold" grpId="0" nodeType="withEffect">
                                  <p:stCondLst>
                                    <p:cond delay="900"/>
                                  </p:stCondLst>
                                  <p:childTnLst>
                                    <p:animMotion origin="layout" path="M -4.72222E-6 -4.44444E-6 L -4.72222E-6 -0.28611 " pathEditMode="relative" rAng="0" ptsTypes="AA">
                                      <p:cBhvr>
                                        <p:cTn id="92" dur="1100" fill="hold"/>
                                        <p:tgtEl>
                                          <p:spTgt spid="26758"/>
                                        </p:tgtEl>
                                        <p:attrNameLst>
                                          <p:attrName>ppt_x</p:attrName>
                                          <p:attrName>ppt_y</p:attrName>
                                        </p:attrNameLst>
                                      </p:cBhvr>
                                      <p:rCtr x="0" y="-14306"/>
                                    </p:animMotion>
                                  </p:childTnLst>
                                </p:cTn>
                              </p:par>
                              <p:par>
                                <p:cTn id="93" presetID="64" presetClass="path" presetSubtype="0" accel="50000" decel="50000" fill="hold" grpId="0" nodeType="withEffect">
                                  <p:stCondLst>
                                    <p:cond delay="1300"/>
                                  </p:stCondLst>
                                  <p:childTnLst>
                                    <p:animMotion origin="layout" path="M -4.72222E-6 -4.44444E-6 L -4.72222E-6 -0.28611 " pathEditMode="relative" rAng="0" ptsTypes="AA">
                                      <p:cBhvr>
                                        <p:cTn id="94" dur="1000" fill="hold"/>
                                        <p:tgtEl>
                                          <p:spTgt spid="26759"/>
                                        </p:tgtEl>
                                        <p:attrNameLst>
                                          <p:attrName>ppt_x</p:attrName>
                                          <p:attrName>ppt_y</p:attrName>
                                        </p:attrNameLst>
                                      </p:cBhvr>
                                      <p:rCtr x="0" y="-14306"/>
                                    </p:animMotion>
                                  </p:childTnLst>
                                </p:cTn>
                              </p:par>
                              <p:par>
                                <p:cTn id="95" presetID="64" presetClass="path" presetSubtype="0" accel="50000" decel="50000" fill="hold" grpId="0" nodeType="withEffect">
                                  <p:stCondLst>
                                    <p:cond delay="1500"/>
                                  </p:stCondLst>
                                  <p:childTnLst>
                                    <p:animMotion origin="layout" path="M -0.00139 -4.44444E-6 L -0.00139 -0.28657 " pathEditMode="relative" rAng="0" ptsTypes="AA">
                                      <p:cBhvr>
                                        <p:cTn id="96" dur="1000" fill="hold"/>
                                        <p:tgtEl>
                                          <p:spTgt spid="26760"/>
                                        </p:tgtEl>
                                        <p:attrNameLst>
                                          <p:attrName>ppt_x</p:attrName>
                                          <p:attrName>ppt_y</p:attrName>
                                        </p:attrNameLst>
                                      </p:cBhvr>
                                      <p:rCtr x="0" y="-14329"/>
                                    </p:animMotion>
                                  </p:childTnLst>
                                </p:cTn>
                              </p:par>
                              <p:par>
                                <p:cTn id="97" presetID="64" presetClass="path" presetSubtype="0" accel="50000" decel="50000" fill="hold" grpId="0" nodeType="withEffect">
                                  <p:stCondLst>
                                    <p:cond delay="400"/>
                                  </p:stCondLst>
                                  <p:childTnLst>
                                    <p:animMotion origin="layout" path="M -4.72222E-6 -4.44444E-6 L -4.72222E-6 -0.28611 " pathEditMode="relative" rAng="0" ptsTypes="AA">
                                      <p:cBhvr>
                                        <p:cTn id="98" dur="1100" fill="hold"/>
                                        <p:tgtEl>
                                          <p:spTgt spid="26761"/>
                                        </p:tgtEl>
                                        <p:attrNameLst>
                                          <p:attrName>ppt_x</p:attrName>
                                          <p:attrName>ppt_y</p:attrName>
                                        </p:attrNameLst>
                                      </p:cBhvr>
                                      <p:rCtr x="0" y="-14306"/>
                                    </p:animMotion>
                                  </p:childTnLst>
                                </p:cTn>
                              </p:par>
                              <p:par>
                                <p:cTn id="99" presetID="64" presetClass="path" presetSubtype="0" accel="50000" decel="50000" fill="hold" grpId="0" nodeType="withEffect">
                                  <p:stCondLst>
                                    <p:cond delay="0"/>
                                  </p:stCondLst>
                                  <p:childTnLst>
                                    <p:animMotion origin="layout" path="M -4.72222E-6 -4.44444E-6 L -4.72222E-6 -0.28611 " pathEditMode="relative" rAng="0" ptsTypes="AA">
                                      <p:cBhvr>
                                        <p:cTn id="100" dur="1600" fill="hold"/>
                                        <p:tgtEl>
                                          <p:spTgt spid="26762"/>
                                        </p:tgtEl>
                                        <p:attrNameLst>
                                          <p:attrName>ppt_x</p:attrName>
                                          <p:attrName>ppt_y</p:attrName>
                                        </p:attrNameLst>
                                      </p:cBhvr>
                                      <p:rCtr x="0" y="-14306"/>
                                    </p:animMotion>
                                  </p:childTnLst>
                                </p:cTn>
                              </p:par>
                            </p:childTnLst>
                          </p:cTn>
                        </p:par>
                        <p:par>
                          <p:cTn id="101" fill="hold" nodeType="afterGroup">
                            <p:stCondLst>
                              <p:cond delay="2500"/>
                            </p:stCondLst>
                            <p:childTnLst>
                              <p:par>
                                <p:cTn id="102" presetID="9" presetClass="entr" presetSubtype="0" fill="hold" grpId="0" nodeType="afterEffect">
                                  <p:stCondLst>
                                    <p:cond delay="0"/>
                                  </p:stCondLst>
                                  <p:childTnLst>
                                    <p:set>
                                      <p:cBhvr>
                                        <p:cTn id="103" dur="1" fill="hold">
                                          <p:stCondLst>
                                            <p:cond delay="0"/>
                                          </p:stCondLst>
                                        </p:cTn>
                                        <p:tgtEl>
                                          <p:spTgt spid="26769"/>
                                        </p:tgtEl>
                                        <p:attrNameLst>
                                          <p:attrName>style.visibility</p:attrName>
                                        </p:attrNameLst>
                                      </p:cBhvr>
                                      <p:to>
                                        <p:strVal val="visible"/>
                                      </p:to>
                                    </p:set>
                                    <p:animEffect transition="in" filter="dissolve">
                                      <p:cBhvr>
                                        <p:cTn id="104" dur="500"/>
                                        <p:tgtEl>
                                          <p:spTgt spid="26769"/>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26770"/>
                                        </p:tgtEl>
                                        <p:attrNameLst>
                                          <p:attrName>style.visibility</p:attrName>
                                        </p:attrNameLst>
                                      </p:cBhvr>
                                      <p:to>
                                        <p:strVal val="visible"/>
                                      </p:to>
                                    </p:set>
                                  </p:childTnLst>
                                </p:cTn>
                              </p:par>
                              <p:par>
                                <p:cTn id="109" presetID="0" presetClass="path" presetSubtype="0" accel="50000" decel="50000" fill="hold" grpId="1" nodeType="withEffect">
                                  <p:stCondLst>
                                    <p:cond delay="0"/>
                                  </p:stCondLst>
                                  <p:childTnLst>
                                    <p:animMotion origin="layout" path="M 4.16667E-6 0.00139 L 0.11979 0.00139 " pathEditMode="relative" rAng="0" ptsTypes="AA">
                                      <p:cBhvr>
                                        <p:cTn id="110" dur="2000" fill="hold"/>
                                        <p:tgtEl>
                                          <p:spTgt spid="26770"/>
                                        </p:tgtEl>
                                        <p:attrNameLst>
                                          <p:attrName>ppt_x</p:attrName>
                                          <p:attrName>ppt_y</p:attrName>
                                        </p:attrNameLst>
                                      </p:cBhvr>
                                      <p:rCtr x="5990" y="0"/>
                                    </p:animMotion>
                                  </p:childTnLst>
                                </p:cTn>
                              </p:par>
                              <p:par>
                                <p:cTn id="111" presetID="6" presetClass="emph" presetSubtype="0" fill="hold" grpId="2" nodeType="withEffect">
                                  <p:stCondLst>
                                    <p:cond delay="0"/>
                                  </p:stCondLst>
                                  <p:childTnLst>
                                    <p:animScale>
                                      <p:cBhvr>
                                        <p:cTn id="112" dur="2000" fill="hold"/>
                                        <p:tgtEl>
                                          <p:spTgt spid="26770"/>
                                        </p:tgtEl>
                                      </p:cBhvr>
                                      <p:by x="150000" y="150000"/>
                                    </p:animScale>
                                  </p:childTnLst>
                                </p:cTn>
                              </p:par>
                              <p:par>
                                <p:cTn id="113" presetID="1" presetClass="entr" presetSubtype="0" fill="hold" grpId="0" nodeType="withEffect">
                                  <p:stCondLst>
                                    <p:cond delay="0"/>
                                  </p:stCondLst>
                                  <p:childTnLst>
                                    <p:set>
                                      <p:cBhvr>
                                        <p:cTn id="114" dur="1" fill="hold">
                                          <p:stCondLst>
                                            <p:cond delay="0"/>
                                          </p:stCondLst>
                                        </p:cTn>
                                        <p:tgtEl>
                                          <p:spTgt spid="26771"/>
                                        </p:tgtEl>
                                        <p:attrNameLst>
                                          <p:attrName>style.visibility</p:attrName>
                                        </p:attrNameLst>
                                      </p:cBhvr>
                                      <p:to>
                                        <p:strVal val="visible"/>
                                      </p:to>
                                    </p:set>
                                  </p:childTnLst>
                                </p:cTn>
                              </p:par>
                              <p:par>
                                <p:cTn id="115" presetID="6" presetClass="emph" presetSubtype="0" fill="hold" grpId="1" nodeType="withEffect">
                                  <p:stCondLst>
                                    <p:cond delay="0"/>
                                  </p:stCondLst>
                                  <p:childTnLst>
                                    <p:animScale>
                                      <p:cBhvr>
                                        <p:cTn id="116" dur="2000" fill="hold"/>
                                        <p:tgtEl>
                                          <p:spTgt spid="26771"/>
                                        </p:tgtEl>
                                      </p:cBhvr>
                                      <p:by x="150000" y="150000"/>
                                    </p:animScale>
                                  </p:childTnLst>
                                </p:cTn>
                              </p:par>
                              <p:par>
                                <p:cTn id="117" presetID="1" presetClass="entr" presetSubtype="0" fill="hold" grpId="0" nodeType="withEffect">
                                  <p:stCondLst>
                                    <p:cond delay="0"/>
                                  </p:stCondLst>
                                  <p:childTnLst>
                                    <p:set>
                                      <p:cBhvr>
                                        <p:cTn id="118" dur="1" fill="hold">
                                          <p:stCondLst>
                                            <p:cond delay="0"/>
                                          </p:stCondLst>
                                        </p:cTn>
                                        <p:tgtEl>
                                          <p:spTgt spid="26772"/>
                                        </p:tgtEl>
                                        <p:attrNameLst>
                                          <p:attrName>style.visibility</p:attrName>
                                        </p:attrNameLst>
                                      </p:cBhvr>
                                      <p:to>
                                        <p:strVal val="visible"/>
                                      </p:to>
                                    </p:set>
                                  </p:childTnLst>
                                </p:cTn>
                              </p:par>
                              <p:par>
                                <p:cTn id="119" presetID="0" presetClass="path" presetSubtype="0" accel="50000" decel="50000" fill="hold" grpId="1" nodeType="withEffect">
                                  <p:stCondLst>
                                    <p:cond delay="0"/>
                                  </p:stCondLst>
                                  <p:childTnLst>
                                    <p:animMotion origin="layout" path="M 8.33333E-7 0.00139 L -0.05104 0.00139 " pathEditMode="relative" rAng="0" ptsTypes="AA">
                                      <p:cBhvr>
                                        <p:cTn id="120" dur="2000" fill="hold"/>
                                        <p:tgtEl>
                                          <p:spTgt spid="26772"/>
                                        </p:tgtEl>
                                        <p:attrNameLst>
                                          <p:attrName>ppt_x</p:attrName>
                                          <p:attrName>ppt_y</p:attrName>
                                        </p:attrNameLst>
                                      </p:cBhvr>
                                      <p:rCtr x="-2552" y="0"/>
                                    </p:animMotion>
                                  </p:childTnLst>
                                </p:cTn>
                              </p:par>
                              <p:par>
                                <p:cTn id="121" presetID="6" presetClass="emph" presetSubtype="0" fill="hold" grpId="2" nodeType="withEffect">
                                  <p:stCondLst>
                                    <p:cond delay="0"/>
                                  </p:stCondLst>
                                  <p:childTnLst>
                                    <p:animScale>
                                      <p:cBhvr>
                                        <p:cTn id="122" dur="2000" fill="hold"/>
                                        <p:tgtEl>
                                          <p:spTgt spid="26772"/>
                                        </p:tgtEl>
                                      </p:cBhvr>
                                      <p:by x="150000" y="150000"/>
                                    </p:animScale>
                                  </p:childTnLst>
                                </p:cTn>
                              </p:par>
                              <p:par>
                                <p:cTn id="123" presetID="10" presetClass="exit" presetSubtype="0" fill="hold" grpId="1" nodeType="withEffect">
                                  <p:stCondLst>
                                    <p:cond delay="0"/>
                                  </p:stCondLst>
                                  <p:childTnLst>
                                    <p:animEffect transition="out" filter="fade">
                                      <p:cBhvr>
                                        <p:cTn id="124" dur="2000"/>
                                        <p:tgtEl>
                                          <p:spTgt spid="26769"/>
                                        </p:tgtEl>
                                      </p:cBhvr>
                                    </p:animEffect>
                                    <p:set>
                                      <p:cBhvr>
                                        <p:cTn id="125" dur="1" fill="hold">
                                          <p:stCondLst>
                                            <p:cond delay="1999"/>
                                          </p:stCondLst>
                                        </p:cTn>
                                        <p:tgtEl>
                                          <p:spTgt spid="267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41" grpId="0"/>
      <p:bldP spid="26742" grpId="0"/>
      <p:bldP spid="26742" grpId="1"/>
      <p:bldP spid="26743" grpId="0"/>
      <p:bldP spid="26743" grpId="1"/>
      <p:bldP spid="26744" grpId="0"/>
      <p:bldP spid="26744" grpId="1"/>
      <p:bldP spid="26745" grpId="0"/>
      <p:bldP spid="26745" grpId="1"/>
      <p:bldP spid="26746" grpId="0"/>
      <p:bldP spid="26746" grpId="1"/>
      <p:bldP spid="26747" grpId="0"/>
      <p:bldP spid="26747" grpId="1"/>
      <p:bldP spid="26748" grpId="0"/>
      <p:bldP spid="26748" grpId="1"/>
      <p:bldP spid="26749" grpId="0"/>
      <p:bldP spid="26749" grpId="1"/>
      <p:bldP spid="26750" grpId="0"/>
      <p:bldP spid="26750" grpId="1"/>
      <p:bldP spid="26751" grpId="0"/>
      <p:bldP spid="26751" grpId="1"/>
      <p:bldP spid="26752" grpId="0"/>
      <p:bldP spid="26752" grpId="1"/>
      <p:bldP spid="26753" grpId="0"/>
      <p:bldP spid="26753" grpId="1"/>
      <p:bldP spid="26754" grpId="0"/>
      <p:bldP spid="26754" grpId="1"/>
      <p:bldP spid="26755" grpId="0"/>
      <p:bldP spid="26755" grpId="1"/>
      <p:bldP spid="26756" grpId="0"/>
      <p:bldP spid="26757" grpId="0" animBg="1"/>
      <p:bldP spid="26758" grpId="0" animBg="1"/>
      <p:bldP spid="26759" grpId="0" animBg="1"/>
      <p:bldP spid="26760" grpId="0" animBg="1"/>
      <p:bldP spid="26761" grpId="0" animBg="1"/>
      <p:bldP spid="26762" grpId="0" animBg="1"/>
      <p:bldP spid="26763" grpId="0"/>
      <p:bldP spid="26763" grpId="1"/>
      <p:bldP spid="26764" grpId="0"/>
      <p:bldP spid="26764" grpId="1"/>
      <p:bldP spid="26765" grpId="0"/>
      <p:bldP spid="26765" grpId="1"/>
      <p:bldP spid="26766" grpId="0"/>
      <p:bldP spid="26766" grpId="1"/>
      <p:bldP spid="26767" grpId="0"/>
      <p:bldP spid="26767" grpId="1"/>
      <p:bldP spid="26768" grpId="0"/>
      <p:bldP spid="26768" grpId="1"/>
      <p:bldP spid="26769" grpId="0"/>
      <p:bldP spid="26769" grpId="1"/>
      <p:bldP spid="26770" grpId="0"/>
      <p:bldP spid="26770" grpId="1"/>
      <p:bldP spid="26770" grpId="2"/>
      <p:bldP spid="26771" grpId="0"/>
      <p:bldP spid="26771" grpId="1"/>
      <p:bldP spid="26772" grpId="0"/>
      <p:bldP spid="26772" grpId="1"/>
      <p:bldP spid="26772" grpId="2"/>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4" descr="jgrn766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066800"/>
            <a:ext cx="57912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7" name="Rectangle 5"/>
          <p:cNvSpPr>
            <a:spLocks noGrp="1" noChangeArrowheads="1"/>
          </p:cNvSpPr>
          <p:nvPr>
            <p:ph type="title" idx="4294967295"/>
          </p:nvPr>
        </p:nvSpPr>
        <p:spPr>
          <a:xfrm>
            <a:off x="2286000" y="0"/>
            <a:ext cx="6858000" cy="715963"/>
          </a:xfrm>
        </p:spPr>
        <p:txBody>
          <a:bodyPr/>
          <a:lstStyle/>
          <a:p>
            <a:pPr eaLnBrk="1" hangingPunct="1"/>
            <a:r>
              <a:rPr lang="en-US" sz="4000" b="1" smtClean="0">
                <a:solidFill>
                  <a:srgbClr val="002060"/>
                </a:solidFill>
              </a:rPr>
              <a:t>THE SEMICONDUCTOR</a:t>
            </a:r>
          </a:p>
        </p:txBody>
      </p:sp>
      <p:sp>
        <p:nvSpPr>
          <p:cNvPr id="47108" name="Text Box 6"/>
          <p:cNvSpPr txBox="1">
            <a:spLocks noChangeArrowheads="1"/>
          </p:cNvSpPr>
          <p:nvPr/>
        </p:nvSpPr>
        <p:spPr bwMode="auto">
          <a:xfrm>
            <a:off x="457200" y="5379243"/>
            <a:ext cx="80772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ko-KR" dirty="0">
                <a:latin typeface="Calibri" panose="020F0502020204030204" pitchFamily="34" charset="0"/>
                <a:ea typeface="Gulim" panose="020B0600000101010101" pitchFamily="34" charset="-127"/>
              </a:rPr>
              <a:t>With the aid of the band theory we have succeeded in classifying solids into metals, insulators and semiconductors. We are now going to consider semiconductors (technologically the newest class) in more detail </a:t>
            </a:r>
            <a:endParaRPr lang="en-US" dirty="0">
              <a:latin typeface="Calibri" panose="020F0502020204030204" pitchFamily="34" charset="0"/>
            </a:endParaRPr>
          </a:p>
        </p:txBody>
      </p:sp>
    </p:spTree>
    <p:extLst>
      <p:ext uri="{BB962C8B-B14F-4D97-AF65-F5344CB8AC3E}">
        <p14:creationId xmlns:p14="http://schemas.microsoft.com/office/powerpoint/2010/main" val="139851503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smtClean="0">
                <a:solidFill>
                  <a:srgbClr val="002060"/>
                </a:solidFill>
              </a:rPr>
              <a:t>Semi-conductor concepts</a:t>
            </a:r>
          </a:p>
        </p:txBody>
      </p:sp>
      <p:sp>
        <p:nvSpPr>
          <p:cNvPr id="49155" name="Rectangle 6"/>
          <p:cNvSpPr>
            <a:spLocks noGrp="1" noChangeArrowheads="1"/>
          </p:cNvSpPr>
          <p:nvPr>
            <p:ph idx="1"/>
          </p:nvPr>
        </p:nvSpPr>
        <p:spPr/>
        <p:txBody>
          <a:bodyPr/>
          <a:lstStyle/>
          <a:p>
            <a:pPr eaLnBrk="1" hangingPunct="1">
              <a:lnSpc>
                <a:spcPct val="90000"/>
              </a:lnSpc>
            </a:pPr>
            <a:r>
              <a:rPr lang="en-US" sz="2800" smtClean="0">
                <a:solidFill>
                  <a:srgbClr val="002060"/>
                </a:solidFill>
              </a:rPr>
              <a:t>Semiconductors are a group of solids whose electrical properties are intermediate between conductors and insulators. For example, the resistivity of a conductor is of the order of 10</a:t>
            </a:r>
            <a:r>
              <a:rPr lang="en-US" sz="2800" baseline="30000" smtClean="0">
                <a:solidFill>
                  <a:srgbClr val="002060"/>
                </a:solidFill>
              </a:rPr>
              <a:t>-8</a:t>
            </a:r>
            <a:r>
              <a:rPr lang="en-US" sz="2800" smtClean="0">
                <a:solidFill>
                  <a:srgbClr val="002060"/>
                </a:solidFill>
              </a:rPr>
              <a:t> </a:t>
            </a:r>
            <a:r>
              <a:rPr lang="en-US" sz="2800" smtClean="0">
                <a:solidFill>
                  <a:srgbClr val="002060"/>
                </a:solidFill>
                <a:sym typeface="Symbol" panose="05050102010706020507" pitchFamily="18" charset="2"/>
              </a:rPr>
              <a:t></a:t>
            </a:r>
            <a:r>
              <a:rPr lang="en-US" sz="2800" smtClean="0">
                <a:solidFill>
                  <a:srgbClr val="002060"/>
                </a:solidFill>
              </a:rPr>
              <a:t>m, that of an insulator is 10</a:t>
            </a:r>
            <a:r>
              <a:rPr lang="en-US" sz="2800" baseline="30000" smtClean="0">
                <a:solidFill>
                  <a:srgbClr val="002060"/>
                </a:solidFill>
              </a:rPr>
              <a:t>4</a:t>
            </a:r>
            <a:r>
              <a:rPr lang="en-US" sz="2800" smtClean="0">
                <a:solidFill>
                  <a:srgbClr val="002060"/>
                </a:solidFill>
              </a:rPr>
              <a:t> </a:t>
            </a:r>
            <a:r>
              <a:rPr lang="en-US" sz="2800" smtClean="0">
                <a:solidFill>
                  <a:srgbClr val="002060"/>
                </a:solidFill>
                <a:sym typeface="Symbol" panose="05050102010706020507" pitchFamily="18" charset="2"/>
              </a:rPr>
              <a:t></a:t>
            </a:r>
            <a:r>
              <a:rPr lang="en-US" sz="2800" smtClean="0">
                <a:solidFill>
                  <a:srgbClr val="002060"/>
                </a:solidFill>
              </a:rPr>
              <a:t>m and above whiles that of a semiconductor is 10</a:t>
            </a:r>
            <a:r>
              <a:rPr lang="en-US" sz="2800" baseline="30000" smtClean="0">
                <a:solidFill>
                  <a:srgbClr val="002060"/>
                </a:solidFill>
              </a:rPr>
              <a:t>-1</a:t>
            </a:r>
            <a:r>
              <a:rPr lang="en-US" sz="2800" smtClean="0">
                <a:solidFill>
                  <a:srgbClr val="002060"/>
                </a:solidFill>
                <a:sym typeface="Symbol" panose="05050102010706020507" pitchFamily="18" charset="2"/>
              </a:rPr>
              <a:t></a:t>
            </a:r>
            <a:r>
              <a:rPr lang="en-US" sz="2800" smtClean="0">
                <a:solidFill>
                  <a:srgbClr val="002060"/>
                </a:solidFill>
              </a:rPr>
              <a:t>m.</a:t>
            </a:r>
          </a:p>
          <a:p>
            <a:pPr eaLnBrk="1" hangingPunct="1">
              <a:lnSpc>
                <a:spcPct val="90000"/>
              </a:lnSpc>
            </a:pPr>
            <a:r>
              <a:rPr lang="en-US" sz="2800" smtClean="0">
                <a:solidFill>
                  <a:srgbClr val="008000"/>
                </a:solidFill>
              </a:rPr>
              <a:t>Most semiconductor devices require materials with an energy gap of about 1eV at normal room temperature. Hence, the most extensively used semiconducting elements in the electronic industry are </a:t>
            </a:r>
            <a:r>
              <a:rPr lang="en-US" sz="2800" b="1" i="1" smtClean="0">
                <a:solidFill>
                  <a:srgbClr val="008000"/>
                </a:solidFill>
              </a:rPr>
              <a:t>silicon</a:t>
            </a:r>
            <a:r>
              <a:rPr lang="en-US" sz="2800" smtClean="0">
                <a:solidFill>
                  <a:srgbClr val="008000"/>
                </a:solidFill>
              </a:rPr>
              <a:t> (1.2eV) and </a:t>
            </a:r>
            <a:r>
              <a:rPr lang="en-US" sz="2800" b="1" i="1" smtClean="0">
                <a:solidFill>
                  <a:srgbClr val="008000"/>
                </a:solidFill>
              </a:rPr>
              <a:t>germanium</a:t>
            </a:r>
            <a:r>
              <a:rPr lang="en-US" sz="2800" smtClean="0">
                <a:solidFill>
                  <a:srgbClr val="008000"/>
                </a:solidFill>
              </a:rPr>
              <a:t> (0.76 eV). Silicon and germanium are group IV elements</a:t>
            </a:r>
          </a:p>
        </p:txBody>
      </p:sp>
    </p:spTree>
    <p:extLst>
      <p:ext uri="{BB962C8B-B14F-4D97-AF65-F5344CB8AC3E}">
        <p14:creationId xmlns:p14="http://schemas.microsoft.com/office/powerpoint/2010/main" val="283212251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a:xfrm>
            <a:off x="685800" y="304800"/>
            <a:ext cx="7772400" cy="685800"/>
          </a:xfrm>
        </p:spPr>
        <p:txBody>
          <a:bodyPr/>
          <a:lstStyle/>
          <a:p>
            <a:r>
              <a:rPr lang="en-US" altLang="en-US"/>
              <a:t>Semiconductors</a:t>
            </a:r>
          </a:p>
        </p:txBody>
      </p:sp>
      <p:sp>
        <p:nvSpPr>
          <p:cNvPr id="249859" name="Rectangle 3"/>
          <p:cNvSpPr>
            <a:spLocks noGrp="1" noChangeArrowheads="1"/>
          </p:cNvSpPr>
          <p:nvPr>
            <p:ph type="body" idx="1"/>
          </p:nvPr>
        </p:nvSpPr>
        <p:spPr>
          <a:xfrm>
            <a:off x="685800" y="1295400"/>
            <a:ext cx="7772400" cy="4616450"/>
          </a:xfrm>
        </p:spPr>
        <p:txBody>
          <a:bodyPr/>
          <a:lstStyle/>
          <a:p>
            <a:r>
              <a:rPr lang="en-US" altLang="en-US"/>
              <a:t>A material whose properties are such that it is not quite a conductor, not quite an insulator</a:t>
            </a:r>
            <a:endParaRPr lang="en-US" altLang="en-US" sz="2800"/>
          </a:p>
          <a:p>
            <a:r>
              <a:rPr lang="en-US" altLang="en-US"/>
              <a:t>Some common semiconductors</a:t>
            </a:r>
            <a:endParaRPr lang="en-US" altLang="en-US" sz="2800"/>
          </a:p>
          <a:p>
            <a:pPr lvl="1"/>
            <a:r>
              <a:rPr lang="en-US" altLang="en-US"/>
              <a:t>elemental</a:t>
            </a:r>
            <a:endParaRPr lang="en-US" altLang="en-US" sz="2600"/>
          </a:p>
          <a:p>
            <a:pPr lvl="2"/>
            <a:r>
              <a:rPr lang="en-US" altLang="en-US"/>
              <a:t>Si - Silicon (most common)</a:t>
            </a:r>
          </a:p>
          <a:p>
            <a:pPr lvl="2"/>
            <a:r>
              <a:rPr lang="en-US" altLang="en-US"/>
              <a:t>Ge - Germanium</a:t>
            </a:r>
            <a:endParaRPr lang="en-US" altLang="en-US" sz="2400"/>
          </a:p>
          <a:p>
            <a:pPr lvl="1"/>
            <a:r>
              <a:rPr lang="en-US" altLang="en-US"/>
              <a:t>compound</a:t>
            </a:r>
            <a:endParaRPr lang="en-US" altLang="en-US" sz="2600"/>
          </a:p>
          <a:p>
            <a:pPr lvl="2"/>
            <a:r>
              <a:rPr lang="en-US" altLang="en-US"/>
              <a:t>GaAs - Gallium arsenide</a:t>
            </a:r>
          </a:p>
          <a:p>
            <a:pPr lvl="2"/>
            <a:r>
              <a:rPr lang="en-US" altLang="en-US"/>
              <a:t>GaP - Gallium phosphide</a:t>
            </a:r>
          </a:p>
          <a:p>
            <a:pPr lvl="2"/>
            <a:r>
              <a:rPr lang="en-US" altLang="en-US"/>
              <a:t>AlAs - Aluminum arsenide</a:t>
            </a:r>
          </a:p>
          <a:p>
            <a:pPr lvl="2"/>
            <a:r>
              <a:rPr lang="en-US" altLang="en-US"/>
              <a:t>AlP - Aluminum phosphide</a:t>
            </a:r>
          </a:p>
          <a:p>
            <a:pPr lvl="2"/>
            <a:r>
              <a:rPr lang="en-US" altLang="en-US"/>
              <a:t>InP - Indium Phosphide</a:t>
            </a:r>
          </a:p>
        </p:txBody>
      </p:sp>
    </p:spTree>
    <p:extLst>
      <p:ext uri="{BB962C8B-B14F-4D97-AF65-F5344CB8AC3E}">
        <p14:creationId xmlns:p14="http://schemas.microsoft.com/office/powerpoint/2010/main" val="25998379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tr-TR" altLang="en-US" sz="2400" smtClean="0"/>
              <a:t>The name “</a:t>
            </a:r>
            <a:r>
              <a:rPr lang="tr-TR" altLang="en-US" sz="2400" smtClean="0">
                <a:solidFill>
                  <a:srgbClr val="FF0000"/>
                </a:solidFill>
              </a:rPr>
              <a:t>semiconductor</a:t>
            </a:r>
            <a:r>
              <a:rPr lang="tr-TR" altLang="en-US" sz="2400" smtClean="0"/>
              <a:t>” implies that it conducts</a:t>
            </a:r>
            <a:br>
              <a:rPr lang="tr-TR" altLang="en-US" sz="2400" smtClean="0"/>
            </a:br>
            <a:r>
              <a:rPr lang="tr-TR" altLang="en-US" sz="2400" smtClean="0"/>
              <a:t>somewhere between the two cases (conductors or  insulators)</a:t>
            </a:r>
            <a:endParaRPr lang="el-GR" altLang="en-US" sz="2400" smtClean="0"/>
          </a:p>
        </p:txBody>
      </p:sp>
      <p:sp>
        <p:nvSpPr>
          <p:cNvPr id="32771" name="Rectangle 3"/>
          <p:cNvSpPr>
            <a:spLocks noGrp="1" noChangeArrowheads="1"/>
          </p:cNvSpPr>
          <p:nvPr>
            <p:ph type="body" sz="half" idx="1"/>
          </p:nvPr>
        </p:nvSpPr>
        <p:spPr>
          <a:xfrm>
            <a:off x="684213" y="1628775"/>
            <a:ext cx="4038600" cy="3886200"/>
          </a:xfrm>
        </p:spPr>
        <p:txBody>
          <a:bodyPr/>
          <a:lstStyle/>
          <a:p>
            <a:pPr eaLnBrk="1" hangingPunct="1">
              <a:buFont typeface="Wingdings" panose="05000000000000000000" pitchFamily="2" charset="2"/>
              <a:buNone/>
            </a:pPr>
            <a:endParaRPr lang="tr-TR" altLang="en-US" sz="2400" smtClean="0"/>
          </a:p>
          <a:p>
            <a:pPr eaLnBrk="1" hangingPunct="1">
              <a:buFont typeface="Wingdings" panose="05000000000000000000" pitchFamily="2" charset="2"/>
              <a:buNone/>
            </a:pPr>
            <a:r>
              <a:rPr lang="tr-TR" altLang="en-US" sz="2400" smtClean="0"/>
              <a:t>Conductivity : </a:t>
            </a:r>
            <a:endParaRPr lang="tr-TR" altLang="en-US" sz="4000" smtClean="0"/>
          </a:p>
          <a:p>
            <a:pPr eaLnBrk="1" hangingPunct="1">
              <a:buFont typeface="Wingdings" panose="05000000000000000000" pitchFamily="2" charset="2"/>
              <a:buNone/>
            </a:pPr>
            <a:endParaRPr lang="tr-TR" altLang="en-US" sz="4000" smtClean="0"/>
          </a:p>
          <a:p>
            <a:pPr eaLnBrk="1" hangingPunct="1">
              <a:buFont typeface="Wingdings" panose="05000000000000000000" pitchFamily="2" charset="2"/>
              <a:buNone/>
            </a:pPr>
            <a:r>
              <a:rPr lang="el-GR" altLang="en-US" sz="4000" smtClean="0"/>
              <a:t>σ</a:t>
            </a:r>
            <a:r>
              <a:rPr lang="el-GR" altLang="en-US" sz="2400" smtClean="0"/>
              <a:t>metals</a:t>
            </a:r>
            <a:r>
              <a:rPr lang="tr-TR" altLang="en-US" sz="2400" smtClean="0"/>
              <a:t> ~10</a:t>
            </a:r>
            <a:r>
              <a:rPr lang="tr-TR" altLang="en-US" sz="2800" baseline="30000" smtClean="0"/>
              <a:t>10</a:t>
            </a:r>
            <a:r>
              <a:rPr lang="tr-TR" altLang="en-US" sz="2800" smtClean="0"/>
              <a:t> /Ω-cm                 </a:t>
            </a:r>
          </a:p>
          <a:p>
            <a:pPr eaLnBrk="1" hangingPunct="1">
              <a:buFont typeface="Wingdings" panose="05000000000000000000" pitchFamily="2" charset="2"/>
              <a:buNone/>
            </a:pPr>
            <a:endParaRPr lang="tr-TR" altLang="en-US" sz="4000" smtClean="0"/>
          </a:p>
          <a:p>
            <a:pPr eaLnBrk="1" hangingPunct="1">
              <a:buFont typeface="Wingdings" panose="05000000000000000000" pitchFamily="2" charset="2"/>
              <a:buNone/>
            </a:pPr>
            <a:r>
              <a:rPr lang="el-GR" altLang="en-US" sz="4000" smtClean="0"/>
              <a:t>σ</a:t>
            </a:r>
            <a:r>
              <a:rPr lang="el-GR" altLang="en-US" sz="2400" smtClean="0"/>
              <a:t>insulators</a:t>
            </a:r>
            <a:r>
              <a:rPr lang="tr-TR" altLang="en-US" sz="2400" smtClean="0"/>
              <a:t> ~ 10</a:t>
            </a:r>
            <a:r>
              <a:rPr lang="tr-TR" altLang="en-US" sz="2400" baseline="30000" smtClean="0"/>
              <a:t>-22 </a:t>
            </a:r>
            <a:r>
              <a:rPr lang="tr-TR" altLang="en-US" sz="2400" smtClean="0"/>
              <a:t> /</a:t>
            </a:r>
            <a:r>
              <a:rPr lang="tr-TR" altLang="en-US" sz="2800" smtClean="0"/>
              <a:t>Ω-cm</a:t>
            </a:r>
          </a:p>
          <a:p>
            <a:pPr eaLnBrk="1" hangingPunct="1">
              <a:buFont typeface="Wingdings" panose="05000000000000000000" pitchFamily="2" charset="2"/>
              <a:buNone/>
            </a:pPr>
            <a:endParaRPr lang="tr-TR" altLang="en-US" sz="2400" smtClean="0"/>
          </a:p>
          <a:p>
            <a:pPr eaLnBrk="1" hangingPunct="1">
              <a:buFont typeface="Wingdings" panose="05000000000000000000" pitchFamily="2" charset="2"/>
              <a:buNone/>
            </a:pPr>
            <a:endParaRPr lang="tr-TR" altLang="en-US" sz="4400" smtClean="0"/>
          </a:p>
          <a:p>
            <a:pPr eaLnBrk="1" hangingPunct="1">
              <a:buFont typeface="Wingdings" panose="05000000000000000000" pitchFamily="2" charset="2"/>
              <a:buNone/>
            </a:pPr>
            <a:endParaRPr lang="el-GR" altLang="en-US" sz="2400" smtClean="0"/>
          </a:p>
        </p:txBody>
      </p:sp>
      <p:graphicFrame>
        <p:nvGraphicFramePr>
          <p:cNvPr id="32775" name="Object 7"/>
          <p:cNvGraphicFramePr>
            <a:graphicFrameLocks noGrp="1" noChangeAspect="1"/>
          </p:cNvGraphicFramePr>
          <p:nvPr>
            <p:ph sz="quarter" idx="2"/>
          </p:nvPr>
        </p:nvGraphicFramePr>
        <p:xfrm>
          <a:off x="2667000" y="2133600"/>
          <a:ext cx="431800" cy="363538"/>
        </p:xfrm>
        <a:graphic>
          <a:graphicData uri="http://schemas.openxmlformats.org/presentationml/2006/ole">
            <mc:AlternateContent xmlns:mc="http://schemas.openxmlformats.org/markup-compatibility/2006">
              <mc:Choice xmlns:v="urn:schemas-microsoft-com:vml" Requires="v">
                <p:oleObj spid="_x0000_s122912" name="Denklem" r:id="rId3" imgW="241195" imgH="203112" progId="">
                  <p:embed/>
                </p:oleObj>
              </mc:Choice>
              <mc:Fallback>
                <p:oleObj name="Denklem" r:id="rId3" imgW="241195" imgH="203112" progId="">
                  <p:embed/>
                  <p:pic>
                    <p:nvPicPr>
                      <p:cNvPr id="0" name="Picture 28"/>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2133600"/>
                        <a:ext cx="431800" cy="363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773" name="AutoShape 5"/>
          <p:cNvSpPr>
            <a:spLocks noChangeArrowheads="1"/>
          </p:cNvSpPr>
          <p:nvPr/>
        </p:nvSpPr>
        <p:spPr bwMode="auto">
          <a:xfrm>
            <a:off x="228600" y="3429000"/>
            <a:ext cx="4824413" cy="1943100"/>
          </a:xfrm>
          <a:prstGeom prst="bracketPair">
            <a:avLst>
              <a:gd name="adj" fmla="val 16667"/>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32774" name="Text Box 6"/>
          <p:cNvSpPr txBox="1">
            <a:spLocks noChangeArrowheads="1"/>
          </p:cNvSpPr>
          <p:nvPr/>
        </p:nvSpPr>
        <p:spPr bwMode="auto">
          <a:xfrm>
            <a:off x="5167313" y="3429000"/>
            <a:ext cx="3865562"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tr-TR" altLang="en-US" sz="2800"/>
              <a:t>The conductivity (</a:t>
            </a:r>
            <a:r>
              <a:rPr kumimoji="1" lang="el-GR" altLang="en-US" sz="2800"/>
              <a:t>σ</a:t>
            </a:r>
            <a:r>
              <a:rPr kumimoji="1" lang="tr-TR" altLang="en-US" sz="2800"/>
              <a:t>) of a</a:t>
            </a:r>
          </a:p>
          <a:p>
            <a:pPr eaLnBrk="1" hangingPunct="1"/>
            <a:r>
              <a:rPr kumimoji="1" lang="tr-TR" altLang="en-US" sz="2800"/>
              <a:t>semiconductor (S/C) lies </a:t>
            </a:r>
          </a:p>
          <a:p>
            <a:pPr eaLnBrk="1" hangingPunct="1"/>
            <a:r>
              <a:rPr kumimoji="1" lang="tr-TR" altLang="en-US" sz="2800"/>
              <a:t>between  these two </a:t>
            </a:r>
          </a:p>
          <a:p>
            <a:pPr eaLnBrk="1" hangingPunct="1"/>
            <a:r>
              <a:rPr kumimoji="1" lang="tr-TR" altLang="en-US" sz="2800"/>
              <a:t>extreme cases.</a:t>
            </a:r>
          </a:p>
        </p:txBody>
      </p:sp>
      <p:sp>
        <p:nvSpPr>
          <p:cNvPr id="32780" name="Line 12"/>
          <p:cNvSpPr>
            <a:spLocks noChangeShapeType="1"/>
          </p:cNvSpPr>
          <p:nvPr/>
        </p:nvSpPr>
        <p:spPr bwMode="auto">
          <a:xfrm>
            <a:off x="2286000" y="3962400"/>
            <a:ext cx="0" cy="1008063"/>
          </a:xfrm>
          <a:prstGeom prst="line">
            <a:avLst/>
          </a:prstGeom>
          <a:noFill/>
          <a:ln w="28575" cap="sq">
            <a:solidFill>
              <a:srgbClr val="FF0000"/>
            </a:solidFill>
            <a:round/>
            <a:headEnd type="triangle" w="lg" len="lg"/>
            <a:tailEnd type="triangle" w="lg" len="lg"/>
          </a:ln>
          <a:extLst>
            <a:ext uri="{909E8E84-426E-40DD-AFC4-6F175D3DCCD1}">
              <a14:hiddenFill xmlns:a14="http://schemas.microsoft.com/office/drawing/2010/main">
                <a:noFill/>
              </a14:hiddenFill>
            </a:ext>
          </a:extLst>
        </p:spPr>
        <p:txBody>
          <a:bodyPr wrap="none"/>
          <a:lstStyle/>
          <a:p>
            <a:endParaRPr lang="en-US"/>
          </a:p>
        </p:txBody>
      </p:sp>
      <p:sp>
        <p:nvSpPr>
          <p:cNvPr id="32781" name="Text Box 13"/>
          <p:cNvSpPr txBox="1">
            <a:spLocks noChangeArrowheads="1"/>
          </p:cNvSpPr>
          <p:nvPr/>
        </p:nvSpPr>
        <p:spPr bwMode="auto">
          <a:xfrm>
            <a:off x="2590800" y="4267200"/>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tr-TR" altLang="en-US"/>
              <a:t>S/C</a:t>
            </a:r>
          </a:p>
        </p:txBody>
      </p:sp>
      <p:sp>
        <p:nvSpPr>
          <p:cNvPr id="1033" name="Rectangle 14"/>
          <p:cNvSpPr>
            <a:spLocks noChangeArrowheads="1"/>
          </p:cNvSpPr>
          <p:nvPr/>
        </p:nvSpPr>
        <p:spPr bwMode="auto">
          <a:xfrm>
            <a:off x="0" y="5516563"/>
            <a:ext cx="9144000" cy="1341437"/>
          </a:xfrm>
          <a:prstGeom prst="rect">
            <a:avLst/>
          </a:prstGeom>
          <a:gradFill rotWithShape="1">
            <a:gsLst>
              <a:gs pos="0">
                <a:schemeClr val="bg1"/>
              </a:gs>
              <a:gs pos="100000">
                <a:schemeClr val="accent1"/>
              </a:gs>
            </a:gsLst>
            <a:lin ang="5400000" scaled="1"/>
          </a:gra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endParaRPr lang="en-US" altLang="en-US"/>
          </a:p>
        </p:txBody>
      </p:sp>
    </p:spTree>
    <p:extLst>
      <p:ext uri="{BB962C8B-B14F-4D97-AF65-F5344CB8AC3E}">
        <p14:creationId xmlns:p14="http://schemas.microsoft.com/office/powerpoint/2010/main" val="23211527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32770"/>
                                        </p:tgtEl>
                                        <p:attrNameLst>
                                          <p:attrName>style.visibility</p:attrName>
                                        </p:attrNameLst>
                                      </p:cBhvr>
                                      <p:to>
                                        <p:strVal val="visible"/>
                                      </p:to>
                                    </p:set>
                                    <p:anim calcmode="discrete" valueType="clr">
                                      <p:cBhvr override="childStyle">
                                        <p:cTn id="7" dur="80"/>
                                        <p:tgtEl>
                                          <p:spTgt spid="32770"/>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2770"/>
                                        </p:tgtEl>
                                        <p:attrNameLst>
                                          <p:attrName>fillcolor</p:attrName>
                                        </p:attrNameLst>
                                      </p:cBhvr>
                                      <p:tavLst>
                                        <p:tav tm="0">
                                          <p:val>
                                            <p:clrVal>
                                              <a:schemeClr val="accent2"/>
                                            </p:clrVal>
                                          </p:val>
                                        </p:tav>
                                        <p:tav tm="50000">
                                          <p:val>
                                            <p:clrVal>
                                              <a:schemeClr val="hlink"/>
                                            </p:clrVal>
                                          </p:val>
                                        </p:tav>
                                      </p:tavLst>
                                    </p:anim>
                                    <p:set>
                                      <p:cBhvr>
                                        <p:cTn id="9" dur="80"/>
                                        <p:tgtEl>
                                          <p:spTgt spid="32770"/>
                                        </p:tgtEl>
                                        <p:attrNameLst>
                                          <p:attrName>fill.type</p:attrName>
                                        </p:attrNameLst>
                                      </p:cBhvr>
                                      <p:to>
                                        <p:strVal val="solid"/>
                                      </p:to>
                                    </p:set>
                                  </p:childTnLst>
                                </p:cTn>
                              </p:par>
                            </p:childTnLst>
                          </p:cTn>
                        </p:par>
                        <p:par>
                          <p:cTn id="10" fill="hold" nodeType="afterGroup">
                            <p:stCondLst>
                              <p:cond delay="3640"/>
                            </p:stCondLst>
                            <p:childTnLst>
                              <p:par>
                                <p:cTn id="11" presetID="53" presetClass="entr" presetSubtype="0" fill="hold" grpId="0" nodeType="afterEffect">
                                  <p:stCondLst>
                                    <p:cond delay="0"/>
                                  </p:stCondLst>
                                  <p:childTnLst>
                                    <p:set>
                                      <p:cBhvr>
                                        <p:cTn id="12" dur="1" fill="hold">
                                          <p:stCondLst>
                                            <p:cond delay="0"/>
                                          </p:stCondLst>
                                        </p:cTn>
                                        <p:tgtEl>
                                          <p:spTgt spid="32773"/>
                                        </p:tgtEl>
                                        <p:attrNameLst>
                                          <p:attrName>style.visibility</p:attrName>
                                        </p:attrNameLst>
                                      </p:cBhvr>
                                      <p:to>
                                        <p:strVal val="visible"/>
                                      </p:to>
                                    </p:set>
                                    <p:anim calcmode="lin" valueType="num">
                                      <p:cBhvr>
                                        <p:cTn id="13" dur="1000" fill="hold"/>
                                        <p:tgtEl>
                                          <p:spTgt spid="32773"/>
                                        </p:tgtEl>
                                        <p:attrNameLst>
                                          <p:attrName>ppt_w</p:attrName>
                                        </p:attrNameLst>
                                      </p:cBhvr>
                                      <p:tavLst>
                                        <p:tav tm="0">
                                          <p:val>
                                            <p:fltVal val="0"/>
                                          </p:val>
                                        </p:tav>
                                        <p:tav tm="100000">
                                          <p:val>
                                            <p:strVal val="#ppt_w"/>
                                          </p:val>
                                        </p:tav>
                                      </p:tavLst>
                                    </p:anim>
                                    <p:anim calcmode="lin" valueType="num">
                                      <p:cBhvr>
                                        <p:cTn id="14" dur="1000" fill="hold"/>
                                        <p:tgtEl>
                                          <p:spTgt spid="32773"/>
                                        </p:tgtEl>
                                        <p:attrNameLst>
                                          <p:attrName>ppt_h</p:attrName>
                                        </p:attrNameLst>
                                      </p:cBhvr>
                                      <p:tavLst>
                                        <p:tav tm="0">
                                          <p:val>
                                            <p:fltVal val="0"/>
                                          </p:val>
                                        </p:tav>
                                        <p:tav tm="100000">
                                          <p:val>
                                            <p:strVal val="#ppt_h"/>
                                          </p:val>
                                        </p:tav>
                                      </p:tavLst>
                                    </p:anim>
                                    <p:animEffect transition="in" filter="fade">
                                      <p:cBhvr>
                                        <p:cTn id="15" dur="1000"/>
                                        <p:tgtEl>
                                          <p:spTgt spid="32773"/>
                                        </p:tgtEl>
                                      </p:cBhvr>
                                    </p:animEffect>
                                  </p:childTnLst>
                                </p:cTn>
                              </p:par>
                            </p:childTnLst>
                          </p:cTn>
                        </p:par>
                        <p:par>
                          <p:cTn id="16" fill="hold" nodeType="afterGroup">
                            <p:stCondLst>
                              <p:cond delay="4640"/>
                            </p:stCondLst>
                            <p:childTnLst>
                              <p:par>
                                <p:cTn id="17" presetID="16" presetClass="entr" presetSubtype="26" fill="hold" nodeType="afterEffect">
                                  <p:stCondLst>
                                    <p:cond delay="0"/>
                                  </p:stCondLst>
                                  <p:childTnLst>
                                    <p:set>
                                      <p:cBhvr>
                                        <p:cTn id="18" dur="1" fill="hold">
                                          <p:stCondLst>
                                            <p:cond delay="0"/>
                                          </p:stCondLst>
                                        </p:cTn>
                                        <p:tgtEl>
                                          <p:spTgt spid="32775"/>
                                        </p:tgtEl>
                                        <p:attrNameLst>
                                          <p:attrName>style.visibility</p:attrName>
                                        </p:attrNameLst>
                                      </p:cBhvr>
                                      <p:to>
                                        <p:strVal val="visible"/>
                                      </p:to>
                                    </p:set>
                                    <p:animEffect transition="in" filter="barn(inHorizontal)">
                                      <p:cBhvr>
                                        <p:cTn id="19" dur="500"/>
                                        <p:tgtEl>
                                          <p:spTgt spid="32775"/>
                                        </p:tgtEl>
                                      </p:cBhvr>
                                    </p:animEffect>
                                  </p:childTnLst>
                                </p:cTn>
                              </p:par>
                            </p:childTnLst>
                          </p:cTn>
                        </p:par>
                        <p:par>
                          <p:cTn id="20" fill="hold" nodeType="afterGroup">
                            <p:stCondLst>
                              <p:cond delay="5140"/>
                            </p:stCondLst>
                            <p:childTnLst>
                              <p:par>
                                <p:cTn id="21" presetID="16" presetClass="entr" presetSubtype="26" fill="hold" grpId="0" nodeType="afterEffect">
                                  <p:stCondLst>
                                    <p:cond delay="0"/>
                                  </p:stCondLst>
                                  <p:childTnLst>
                                    <p:set>
                                      <p:cBhvr>
                                        <p:cTn id="22" dur="1" fill="hold">
                                          <p:stCondLst>
                                            <p:cond delay="0"/>
                                          </p:stCondLst>
                                        </p:cTn>
                                        <p:tgtEl>
                                          <p:spTgt spid="32771">
                                            <p:txEl>
                                              <p:pRg st="1" end="1"/>
                                            </p:txEl>
                                          </p:spTgt>
                                        </p:tgtEl>
                                        <p:attrNameLst>
                                          <p:attrName>style.visibility</p:attrName>
                                        </p:attrNameLst>
                                      </p:cBhvr>
                                      <p:to>
                                        <p:strVal val="visible"/>
                                      </p:to>
                                    </p:set>
                                    <p:animEffect transition="in" filter="barn(inHorizontal)">
                                      <p:cBhvr>
                                        <p:cTn id="23" dur="500"/>
                                        <p:tgtEl>
                                          <p:spTgt spid="32771">
                                            <p:txEl>
                                              <p:pRg st="1" end="1"/>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6" presetClass="entr" presetSubtype="26" fill="hold" grpId="0" nodeType="clickEffect">
                                  <p:stCondLst>
                                    <p:cond delay="0"/>
                                  </p:stCondLst>
                                  <p:childTnLst>
                                    <p:set>
                                      <p:cBhvr>
                                        <p:cTn id="27" dur="1" fill="hold">
                                          <p:stCondLst>
                                            <p:cond delay="0"/>
                                          </p:stCondLst>
                                        </p:cTn>
                                        <p:tgtEl>
                                          <p:spTgt spid="32771">
                                            <p:txEl>
                                              <p:pRg st="3" end="3"/>
                                            </p:txEl>
                                          </p:spTgt>
                                        </p:tgtEl>
                                        <p:attrNameLst>
                                          <p:attrName>style.visibility</p:attrName>
                                        </p:attrNameLst>
                                      </p:cBhvr>
                                      <p:to>
                                        <p:strVal val="visible"/>
                                      </p:to>
                                    </p:set>
                                    <p:animEffect transition="in" filter="barn(inHorizontal)">
                                      <p:cBhvr>
                                        <p:cTn id="28" dur="500"/>
                                        <p:tgtEl>
                                          <p:spTgt spid="32771">
                                            <p:txEl>
                                              <p:pRg st="3" end="3"/>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6" presetClass="entr" presetSubtype="26" fill="hold" grpId="0" nodeType="clickEffect">
                                  <p:stCondLst>
                                    <p:cond delay="0"/>
                                  </p:stCondLst>
                                  <p:childTnLst>
                                    <p:set>
                                      <p:cBhvr>
                                        <p:cTn id="32" dur="1" fill="hold">
                                          <p:stCondLst>
                                            <p:cond delay="0"/>
                                          </p:stCondLst>
                                        </p:cTn>
                                        <p:tgtEl>
                                          <p:spTgt spid="32771">
                                            <p:txEl>
                                              <p:pRg st="5" end="5"/>
                                            </p:txEl>
                                          </p:spTgt>
                                        </p:tgtEl>
                                        <p:attrNameLst>
                                          <p:attrName>style.visibility</p:attrName>
                                        </p:attrNameLst>
                                      </p:cBhvr>
                                      <p:to>
                                        <p:strVal val="visible"/>
                                      </p:to>
                                    </p:set>
                                    <p:animEffect transition="in" filter="barn(inHorizontal)">
                                      <p:cBhvr>
                                        <p:cTn id="33" dur="500"/>
                                        <p:tgtEl>
                                          <p:spTgt spid="32771">
                                            <p:txEl>
                                              <p:pRg st="5" end="5"/>
                                            </p:txEl>
                                          </p:spTgt>
                                        </p:tgtEl>
                                      </p:cBhvr>
                                    </p:animEffect>
                                  </p:childTnLst>
                                </p:cTn>
                              </p:par>
                            </p:childTnLst>
                          </p:cTn>
                        </p:par>
                        <p:par>
                          <p:cTn id="34" fill="hold" nodeType="afterGroup">
                            <p:stCondLst>
                              <p:cond delay="500"/>
                            </p:stCondLst>
                            <p:childTnLst>
                              <p:par>
                                <p:cTn id="35" presetID="53" presetClass="entr" presetSubtype="0" fill="hold" nodeType="afterEffect">
                                  <p:stCondLst>
                                    <p:cond delay="0"/>
                                  </p:stCondLst>
                                  <p:childTnLst>
                                    <p:set>
                                      <p:cBhvr>
                                        <p:cTn id="36" dur="1" fill="hold">
                                          <p:stCondLst>
                                            <p:cond delay="0"/>
                                          </p:stCondLst>
                                        </p:cTn>
                                        <p:tgtEl>
                                          <p:spTgt spid="32780"/>
                                        </p:tgtEl>
                                        <p:attrNameLst>
                                          <p:attrName>style.visibility</p:attrName>
                                        </p:attrNameLst>
                                      </p:cBhvr>
                                      <p:to>
                                        <p:strVal val="visible"/>
                                      </p:to>
                                    </p:set>
                                    <p:anim calcmode="lin" valueType="num">
                                      <p:cBhvr>
                                        <p:cTn id="37" dur="1000" fill="hold"/>
                                        <p:tgtEl>
                                          <p:spTgt spid="32780"/>
                                        </p:tgtEl>
                                        <p:attrNameLst>
                                          <p:attrName>ppt_w</p:attrName>
                                        </p:attrNameLst>
                                      </p:cBhvr>
                                      <p:tavLst>
                                        <p:tav tm="0">
                                          <p:val>
                                            <p:fltVal val="0"/>
                                          </p:val>
                                        </p:tav>
                                        <p:tav tm="100000">
                                          <p:val>
                                            <p:strVal val="#ppt_w"/>
                                          </p:val>
                                        </p:tav>
                                      </p:tavLst>
                                    </p:anim>
                                    <p:anim calcmode="lin" valueType="num">
                                      <p:cBhvr>
                                        <p:cTn id="38" dur="1000" fill="hold"/>
                                        <p:tgtEl>
                                          <p:spTgt spid="32780"/>
                                        </p:tgtEl>
                                        <p:attrNameLst>
                                          <p:attrName>ppt_h</p:attrName>
                                        </p:attrNameLst>
                                      </p:cBhvr>
                                      <p:tavLst>
                                        <p:tav tm="0">
                                          <p:val>
                                            <p:fltVal val="0"/>
                                          </p:val>
                                        </p:tav>
                                        <p:tav tm="100000">
                                          <p:val>
                                            <p:strVal val="#ppt_h"/>
                                          </p:val>
                                        </p:tav>
                                      </p:tavLst>
                                    </p:anim>
                                    <p:animEffect transition="in" filter="fade">
                                      <p:cBhvr>
                                        <p:cTn id="39" dur="1000"/>
                                        <p:tgtEl>
                                          <p:spTgt spid="32780"/>
                                        </p:tgtEl>
                                      </p:cBhvr>
                                    </p:animEffect>
                                  </p:childTnLst>
                                </p:cTn>
                              </p:par>
                            </p:childTnLst>
                          </p:cTn>
                        </p:par>
                        <p:par>
                          <p:cTn id="40" fill="hold" nodeType="afterGroup">
                            <p:stCondLst>
                              <p:cond delay="1500"/>
                            </p:stCondLst>
                            <p:childTnLst>
                              <p:par>
                                <p:cTn id="41" presetID="12" presetClass="entr" presetSubtype="8" fill="hold" grpId="0" nodeType="afterEffect">
                                  <p:stCondLst>
                                    <p:cond delay="0"/>
                                  </p:stCondLst>
                                  <p:childTnLst>
                                    <p:set>
                                      <p:cBhvr>
                                        <p:cTn id="42" dur="1" fill="hold">
                                          <p:stCondLst>
                                            <p:cond delay="0"/>
                                          </p:stCondLst>
                                        </p:cTn>
                                        <p:tgtEl>
                                          <p:spTgt spid="32774"/>
                                        </p:tgtEl>
                                        <p:attrNameLst>
                                          <p:attrName>style.visibility</p:attrName>
                                        </p:attrNameLst>
                                      </p:cBhvr>
                                      <p:to>
                                        <p:strVal val="visible"/>
                                      </p:to>
                                    </p:set>
                                    <p:animEffect transition="in" filter="slide(fromLeft)">
                                      <p:cBhvr>
                                        <p:cTn id="43" dur="1000"/>
                                        <p:tgtEl>
                                          <p:spTgt spid="32774"/>
                                        </p:tgtEl>
                                      </p:cBhvr>
                                    </p:animEffect>
                                  </p:childTnLst>
                                </p:cTn>
                              </p:par>
                            </p:childTnLst>
                          </p:cTn>
                        </p:par>
                        <p:par>
                          <p:cTn id="44" fill="hold" nodeType="afterGroup">
                            <p:stCondLst>
                              <p:cond delay="2500"/>
                            </p:stCondLst>
                            <p:childTnLst>
                              <p:par>
                                <p:cTn id="45" presetID="17" presetClass="entr" presetSubtype="10" fill="hold" grpId="0" nodeType="afterEffect">
                                  <p:stCondLst>
                                    <p:cond delay="0"/>
                                  </p:stCondLst>
                                  <p:childTnLst>
                                    <p:set>
                                      <p:cBhvr>
                                        <p:cTn id="46" dur="1" fill="hold">
                                          <p:stCondLst>
                                            <p:cond delay="0"/>
                                          </p:stCondLst>
                                        </p:cTn>
                                        <p:tgtEl>
                                          <p:spTgt spid="32781"/>
                                        </p:tgtEl>
                                        <p:attrNameLst>
                                          <p:attrName>style.visibility</p:attrName>
                                        </p:attrNameLst>
                                      </p:cBhvr>
                                      <p:to>
                                        <p:strVal val="visible"/>
                                      </p:to>
                                    </p:set>
                                    <p:anim calcmode="lin" valueType="num">
                                      <p:cBhvr>
                                        <p:cTn id="47" dur="500" fill="hold"/>
                                        <p:tgtEl>
                                          <p:spTgt spid="32781"/>
                                        </p:tgtEl>
                                        <p:attrNameLst>
                                          <p:attrName>ppt_w</p:attrName>
                                        </p:attrNameLst>
                                      </p:cBhvr>
                                      <p:tavLst>
                                        <p:tav tm="0">
                                          <p:val>
                                            <p:fltVal val="0"/>
                                          </p:val>
                                        </p:tav>
                                        <p:tav tm="100000">
                                          <p:val>
                                            <p:strVal val="#ppt_w"/>
                                          </p:val>
                                        </p:tav>
                                      </p:tavLst>
                                    </p:anim>
                                    <p:anim calcmode="lin" valueType="num">
                                      <p:cBhvr>
                                        <p:cTn id="48" dur="500" fill="hold"/>
                                        <p:tgtEl>
                                          <p:spTgt spid="3278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p:bldP spid="32771" grpId="0" build="p"/>
      <p:bldP spid="32773" grpId="0" animBg="1"/>
      <p:bldP spid="32774" grpId="0"/>
      <p:bldP spid="3278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2286000" y="304800"/>
            <a:ext cx="6400800" cy="1143000"/>
          </a:xfrm>
          <a:solidFill>
            <a:srgbClr val="FF66CC"/>
          </a:solidFill>
        </p:spPr>
        <p:txBody>
          <a:bodyPr/>
          <a:lstStyle/>
          <a:p>
            <a:pPr algn="l" eaLnBrk="1" hangingPunct="1"/>
            <a:r>
              <a:rPr lang="en-US" altLang="zh-CN" sz="3600" smtClean="0"/>
              <a:t> Basic Semiconductor Concepts</a:t>
            </a:r>
          </a:p>
        </p:txBody>
      </p:sp>
      <p:sp>
        <p:nvSpPr>
          <p:cNvPr id="50179" name="Rectangle 4"/>
          <p:cNvSpPr>
            <a:spLocks noGrp="1" noChangeArrowheads="1"/>
          </p:cNvSpPr>
          <p:nvPr>
            <p:ph idx="1"/>
          </p:nvPr>
        </p:nvSpPr>
        <p:spPr/>
        <p:txBody>
          <a:bodyPr/>
          <a:lstStyle/>
          <a:p>
            <a:pPr eaLnBrk="1" hangingPunct="1"/>
            <a:r>
              <a:rPr lang="en-US" altLang="zh-CN" smtClean="0"/>
              <a:t>Intrinsic Semiconductor</a:t>
            </a:r>
          </a:p>
          <a:p>
            <a:pPr eaLnBrk="1" hangingPunct="1"/>
            <a:r>
              <a:rPr lang="en-US" altLang="zh-CN" smtClean="0"/>
              <a:t>Doped Semiconductor</a:t>
            </a:r>
          </a:p>
          <a:p>
            <a:pPr eaLnBrk="1" hangingPunct="1">
              <a:buFont typeface="Arial" panose="020B0604020202020204" pitchFamily="34" charset="0"/>
              <a:buNone/>
            </a:pPr>
            <a:endParaRPr lang="en-US" altLang="zh-CN" smtClean="0"/>
          </a:p>
        </p:txBody>
      </p:sp>
      <p:sp>
        <p:nvSpPr>
          <p:cNvPr id="6" name="Slide Number Placeholder 5"/>
          <p:cNvSpPr>
            <a:spLocks noGrp="1"/>
          </p:cNvSpPr>
          <p:nvPr>
            <p:ph type="sldNum" sz="quarter" idx="11"/>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377E8B9-CC5F-4212-A7AB-EE2D6DA099D5}" type="slidenum">
              <a:rPr lang="zh-CN" altLang="en-US">
                <a:solidFill>
                  <a:srgbClr val="898989"/>
                </a:solidFill>
                <a:latin typeface="Calibri" panose="020F0502020204030204" pitchFamily="34" charset="0"/>
              </a:rPr>
              <a:pPr eaLnBrk="1" hangingPunct="1"/>
              <a:t>45</a:t>
            </a:fld>
            <a:endParaRPr lang="en-US" altLang="zh-CN">
              <a:solidFill>
                <a:srgbClr val="898989"/>
              </a:solidFill>
              <a:latin typeface="Calibri" panose="020F0502020204030204" pitchFamily="34" charset="0"/>
            </a:endParaRPr>
          </a:p>
        </p:txBody>
      </p:sp>
    </p:spTree>
    <p:extLst>
      <p:ext uri="{BB962C8B-B14F-4D97-AF65-F5344CB8AC3E}">
        <p14:creationId xmlns:p14="http://schemas.microsoft.com/office/powerpoint/2010/main" val="57032136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pPr eaLnBrk="1" hangingPunct="1"/>
            <a:r>
              <a:rPr lang="en-US" b="0" smtClean="0"/>
              <a:t>3.1:</a:t>
            </a:r>
            <a:r>
              <a:rPr lang="en-US" smtClean="0"/>
              <a:t> Intrinsic Semiconductors</a:t>
            </a:r>
          </a:p>
        </p:txBody>
      </p:sp>
      <p:sp>
        <p:nvSpPr>
          <p:cNvPr id="11268" name="Rectangle 3"/>
          <p:cNvSpPr>
            <a:spLocks noGrp="1" noChangeArrowheads="1"/>
          </p:cNvSpPr>
          <p:nvPr>
            <p:ph sz="half" idx="1"/>
          </p:nvPr>
        </p:nvSpPr>
        <p:spPr>
          <a:xfrm>
            <a:off x="152400" y="2057400"/>
            <a:ext cx="4302125" cy="4038600"/>
          </a:xfrm>
        </p:spPr>
        <p:txBody>
          <a:bodyPr/>
          <a:lstStyle/>
          <a:p>
            <a:pPr eaLnBrk="1" hangingPunct="1"/>
            <a:r>
              <a:rPr lang="en-US" sz="2000" b="1" smtClean="0"/>
              <a:t>silicon at low temps:</a:t>
            </a:r>
          </a:p>
          <a:p>
            <a:pPr lvl="1" eaLnBrk="1" hangingPunct="1"/>
            <a:r>
              <a:rPr lang="en-US" sz="2000" smtClean="0"/>
              <a:t>all covalent bonds are intact</a:t>
            </a:r>
          </a:p>
          <a:p>
            <a:pPr lvl="1" eaLnBrk="1" hangingPunct="1"/>
            <a:r>
              <a:rPr lang="en-US" sz="2000" smtClean="0"/>
              <a:t>no electrons are available for conduction</a:t>
            </a:r>
          </a:p>
          <a:p>
            <a:pPr lvl="1" eaLnBrk="1" hangingPunct="1"/>
            <a:r>
              <a:rPr lang="en-US" sz="2000" smtClean="0">
                <a:solidFill>
                  <a:srgbClr val="FF0000"/>
                </a:solidFill>
              </a:rPr>
              <a:t>conducitivity is zero</a:t>
            </a:r>
          </a:p>
        </p:txBody>
      </p:sp>
      <p:sp>
        <p:nvSpPr>
          <p:cNvPr id="11269" name="Rectangle 4"/>
          <p:cNvSpPr>
            <a:spLocks noGrp="1" noChangeArrowheads="1"/>
          </p:cNvSpPr>
          <p:nvPr>
            <p:ph sz="half" idx="2"/>
          </p:nvPr>
        </p:nvSpPr>
        <p:spPr>
          <a:xfrm>
            <a:off x="4613275" y="2057400"/>
            <a:ext cx="4302125" cy="4038600"/>
          </a:xfrm>
        </p:spPr>
        <p:txBody>
          <a:bodyPr/>
          <a:lstStyle/>
          <a:p>
            <a:pPr eaLnBrk="1" hangingPunct="1"/>
            <a:r>
              <a:rPr lang="en-US" sz="2000" b="1" smtClean="0"/>
              <a:t>silicon at room temp:</a:t>
            </a:r>
          </a:p>
          <a:p>
            <a:pPr lvl="1" eaLnBrk="1" hangingPunct="1"/>
            <a:r>
              <a:rPr lang="en-US" sz="2000" smtClean="0"/>
              <a:t>sufficient thermal energy exists to break some covalent bonds, freeing an electron and creating hole</a:t>
            </a:r>
          </a:p>
          <a:p>
            <a:pPr lvl="1" eaLnBrk="1" hangingPunct="1"/>
            <a:r>
              <a:rPr lang="en-US" sz="2000" smtClean="0"/>
              <a:t>a </a:t>
            </a:r>
            <a:r>
              <a:rPr lang="en-US" sz="2000" smtClean="0">
                <a:solidFill>
                  <a:srgbClr val="FF0000"/>
                </a:solidFill>
              </a:rPr>
              <a:t>free electron</a:t>
            </a:r>
            <a:r>
              <a:rPr lang="en-US" sz="2000" smtClean="0"/>
              <a:t> may wander from its parent atom</a:t>
            </a:r>
          </a:p>
          <a:p>
            <a:pPr lvl="1" eaLnBrk="1" hangingPunct="1"/>
            <a:r>
              <a:rPr lang="en-US" sz="2000" smtClean="0"/>
              <a:t>a </a:t>
            </a:r>
            <a:r>
              <a:rPr lang="en-US" sz="2000" smtClean="0">
                <a:solidFill>
                  <a:srgbClr val="FF0000"/>
                </a:solidFill>
              </a:rPr>
              <a:t>hole</a:t>
            </a:r>
            <a:r>
              <a:rPr lang="en-US" sz="2000" smtClean="0"/>
              <a:t> will attract neighboring electrons</a:t>
            </a:r>
          </a:p>
        </p:txBody>
      </p:sp>
      <p:sp>
        <p:nvSpPr>
          <p:cNvPr id="11266" name="Footer Placeholder 4"/>
          <p:cNvSpPr>
            <a:spLocks noGrp="1"/>
          </p:cNvSpPr>
          <p:nvPr>
            <p:ph type="ftr" sz="quarter" idx="10"/>
          </p:nvPr>
        </p:nvSpPr>
        <p:spPr>
          <a:noFill/>
        </p:spPr>
        <p:txBody>
          <a:bodyPr/>
          <a:lstStyle>
            <a:lvl1pPr>
              <a:spcBef>
                <a:spcPct val="20000"/>
              </a:spcBef>
              <a:buFont typeface="Wingdings" panose="05000000000000000000" pitchFamily="2" charset="2"/>
              <a:buChar char="§"/>
              <a:defRPr sz="2400">
                <a:solidFill>
                  <a:schemeClr val="tx1"/>
                </a:solidFill>
                <a:latin typeface="Calibri" panose="020F0502020204030204" pitchFamily="34" charset="0"/>
              </a:defRPr>
            </a:lvl1pPr>
            <a:lvl2pPr marL="742950" indent="-285750">
              <a:spcBef>
                <a:spcPct val="20000"/>
              </a:spcBef>
              <a:buFont typeface="Wingdings" panose="05000000000000000000" pitchFamily="2" charset="2"/>
              <a:buChar char="§"/>
              <a:defRPr sz="2400">
                <a:solidFill>
                  <a:schemeClr val="tx1"/>
                </a:solidFill>
                <a:latin typeface="Calibri" panose="020F0502020204030204" pitchFamily="34" charset="0"/>
              </a:defRPr>
            </a:lvl2pPr>
            <a:lvl3pPr marL="1143000" indent="-228600">
              <a:spcBef>
                <a:spcPct val="20000"/>
              </a:spcBef>
              <a:buFont typeface="Wingdings" panose="05000000000000000000" pitchFamily="2" charset="2"/>
              <a:buChar char="§"/>
              <a:defRPr sz="2000">
                <a:solidFill>
                  <a:schemeClr val="tx1"/>
                </a:solidFill>
                <a:latin typeface="Calibri" panose="020F0502020204030204" pitchFamily="34" charset="0"/>
              </a:defRPr>
            </a:lvl3pPr>
            <a:lvl4pPr marL="1600200" indent="-228600">
              <a:spcBef>
                <a:spcPct val="20000"/>
              </a:spcBef>
              <a:buFont typeface="Wingdings" panose="05000000000000000000" pitchFamily="2" charset="2"/>
              <a:buChar char="§"/>
              <a:defRPr sz="2000">
                <a:solidFill>
                  <a:schemeClr val="tx1"/>
                </a:solidFill>
                <a:latin typeface="Calibri" panose="020F0502020204030204" pitchFamily="34" charset="0"/>
              </a:defRPr>
            </a:lvl4pPr>
            <a:lvl5pPr marL="2057400" indent="-228600">
              <a:spcBef>
                <a:spcPct val="20000"/>
              </a:spcBef>
              <a:buFont typeface="Wingdings" panose="05000000000000000000" pitchFamily="2" charset="2"/>
              <a:buChar char="§"/>
              <a:defRPr sz="16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9pPr>
          </a:lstStyle>
          <a:p>
            <a:pPr>
              <a:spcBef>
                <a:spcPct val="0"/>
              </a:spcBef>
              <a:buFontTx/>
              <a:buNone/>
            </a:pPr>
            <a:endParaRPr lang="en-US" sz="1000" smtClean="0"/>
          </a:p>
          <a:p>
            <a:pPr>
              <a:spcBef>
                <a:spcPct val="0"/>
              </a:spcBef>
              <a:buFontTx/>
              <a:buNone/>
            </a:pPr>
            <a:r>
              <a:rPr lang="en-US" sz="1000" smtClean="0"/>
              <a:t>Oxford University Publishing</a:t>
            </a:r>
          </a:p>
          <a:p>
            <a:pPr>
              <a:spcBef>
                <a:spcPct val="0"/>
              </a:spcBef>
              <a:buFontTx/>
              <a:buNone/>
            </a:pPr>
            <a:r>
              <a:rPr lang="en-US" sz="1000" smtClean="0"/>
              <a:t>Microelectronic Circuits by Adel S. Sedra and Kenneth C. Smith (0195323033)</a:t>
            </a:r>
          </a:p>
        </p:txBody>
      </p:sp>
      <p:sp>
        <p:nvSpPr>
          <p:cNvPr id="11270" name="Text Box 5"/>
          <p:cNvSpPr txBox="1">
            <a:spLocks noChangeArrowheads="1"/>
          </p:cNvSpPr>
          <p:nvPr/>
        </p:nvSpPr>
        <p:spPr bwMode="auto">
          <a:xfrm>
            <a:off x="228600" y="3800475"/>
            <a:ext cx="8686800" cy="1076325"/>
          </a:xfrm>
          <a:prstGeom prst="rect">
            <a:avLst/>
          </a:prstGeom>
          <a:solidFill>
            <a:srgbClr val="FFFF99"/>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2400">
                <a:solidFill>
                  <a:schemeClr val="tx1"/>
                </a:solidFill>
                <a:latin typeface="Calibri" panose="020F0502020204030204" pitchFamily="34" charset="0"/>
              </a:defRPr>
            </a:lvl1pPr>
            <a:lvl2pPr marL="742950" indent="-285750">
              <a:spcBef>
                <a:spcPct val="20000"/>
              </a:spcBef>
              <a:buFont typeface="Wingdings" panose="05000000000000000000" pitchFamily="2" charset="2"/>
              <a:buChar char="§"/>
              <a:defRPr sz="2400">
                <a:solidFill>
                  <a:schemeClr val="tx1"/>
                </a:solidFill>
                <a:latin typeface="Calibri" panose="020F0502020204030204" pitchFamily="34" charset="0"/>
              </a:defRPr>
            </a:lvl2pPr>
            <a:lvl3pPr marL="1143000" indent="-228600">
              <a:spcBef>
                <a:spcPct val="20000"/>
              </a:spcBef>
              <a:buFont typeface="Wingdings" panose="05000000000000000000" pitchFamily="2" charset="2"/>
              <a:buChar char="§"/>
              <a:defRPr sz="2000">
                <a:solidFill>
                  <a:schemeClr val="tx1"/>
                </a:solidFill>
                <a:latin typeface="Calibri" panose="020F0502020204030204" pitchFamily="34" charset="0"/>
              </a:defRPr>
            </a:lvl3pPr>
            <a:lvl4pPr marL="1600200" indent="-228600">
              <a:spcBef>
                <a:spcPct val="20000"/>
              </a:spcBef>
              <a:buFont typeface="Wingdings" panose="05000000000000000000" pitchFamily="2" charset="2"/>
              <a:buChar char="§"/>
              <a:defRPr sz="2000">
                <a:solidFill>
                  <a:schemeClr val="tx1"/>
                </a:solidFill>
                <a:latin typeface="Calibri" panose="020F0502020204030204" pitchFamily="34" charset="0"/>
              </a:defRPr>
            </a:lvl4pPr>
            <a:lvl5pPr marL="2057400" indent="-228600">
              <a:spcBef>
                <a:spcPct val="20000"/>
              </a:spcBef>
              <a:buFont typeface="Wingdings" panose="05000000000000000000" pitchFamily="2" charset="2"/>
              <a:buChar char="§"/>
              <a:defRPr sz="16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9pPr>
          </a:lstStyle>
          <a:p>
            <a:pPr algn="ctr" eaLnBrk="1" hangingPunct="1">
              <a:spcBef>
                <a:spcPct val="50000"/>
              </a:spcBef>
              <a:buFontTx/>
              <a:buNone/>
            </a:pPr>
            <a:r>
              <a:rPr lang="en-US" sz="3200" b="1">
                <a:solidFill>
                  <a:srgbClr val="FF0000"/>
                </a:solidFill>
              </a:rPr>
              <a:t>the process of freeing electrons, creating holes, and filling them facilitates current flow</a:t>
            </a:r>
          </a:p>
        </p:txBody>
      </p:sp>
      <p:sp>
        <p:nvSpPr>
          <p:cNvPr id="11271" name="Freeform 6"/>
          <p:cNvSpPr>
            <a:spLocks/>
          </p:cNvSpPr>
          <p:nvPr/>
        </p:nvSpPr>
        <p:spPr bwMode="auto">
          <a:xfrm>
            <a:off x="4572000" y="3124200"/>
            <a:ext cx="762000" cy="609600"/>
          </a:xfrm>
          <a:custGeom>
            <a:avLst/>
            <a:gdLst>
              <a:gd name="T0" fmla="*/ 0 w 480"/>
              <a:gd name="T1" fmla="*/ 2147483646 h 384"/>
              <a:gd name="T2" fmla="*/ 0 w 480"/>
              <a:gd name="T3" fmla="*/ 0 h 384"/>
              <a:gd name="T4" fmla="*/ 2147483646 w 480"/>
              <a:gd name="T5" fmla="*/ 0 h 384"/>
              <a:gd name="T6" fmla="*/ 0 60000 65536"/>
              <a:gd name="T7" fmla="*/ 0 60000 65536"/>
              <a:gd name="T8" fmla="*/ 0 60000 65536"/>
            </a:gdLst>
            <a:ahLst/>
            <a:cxnLst>
              <a:cxn ang="T6">
                <a:pos x="T0" y="T1"/>
              </a:cxn>
              <a:cxn ang="T7">
                <a:pos x="T2" y="T3"/>
              </a:cxn>
              <a:cxn ang="T8">
                <a:pos x="T4" y="T5"/>
              </a:cxn>
            </a:cxnLst>
            <a:rect l="0" t="0" r="r" b="b"/>
            <a:pathLst>
              <a:path w="480" h="384">
                <a:moveTo>
                  <a:pt x="0" y="384"/>
                </a:moveTo>
                <a:lnTo>
                  <a:pt x="0" y="0"/>
                </a:lnTo>
                <a:lnTo>
                  <a:pt x="480" y="0"/>
                </a:lnTo>
              </a:path>
            </a:pathLst>
          </a:custGeom>
          <a:noFill/>
          <a:ln w="3175" cmpd="sng">
            <a:solidFill>
              <a:srgbClr val="FF0000"/>
            </a:solidFill>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72" name="Rectangle 7"/>
          <p:cNvSpPr>
            <a:spLocks noChangeArrowheads="1"/>
          </p:cNvSpPr>
          <p:nvPr/>
        </p:nvSpPr>
        <p:spPr bwMode="auto">
          <a:xfrm>
            <a:off x="0" y="0"/>
            <a:ext cx="9144000" cy="6858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
              <a:defRPr sz="2400">
                <a:solidFill>
                  <a:schemeClr val="tx1"/>
                </a:solidFill>
                <a:latin typeface="Calibri" panose="020F0502020204030204" pitchFamily="34" charset="0"/>
              </a:defRPr>
            </a:lvl1pPr>
            <a:lvl2pPr marL="742950" indent="-285750">
              <a:spcBef>
                <a:spcPct val="20000"/>
              </a:spcBef>
              <a:buFont typeface="Wingdings" panose="05000000000000000000" pitchFamily="2" charset="2"/>
              <a:buChar char="§"/>
              <a:defRPr sz="2400">
                <a:solidFill>
                  <a:schemeClr val="tx1"/>
                </a:solidFill>
                <a:latin typeface="Calibri" panose="020F0502020204030204" pitchFamily="34" charset="0"/>
              </a:defRPr>
            </a:lvl2pPr>
            <a:lvl3pPr marL="1143000" indent="-228600">
              <a:spcBef>
                <a:spcPct val="20000"/>
              </a:spcBef>
              <a:buFont typeface="Wingdings" panose="05000000000000000000" pitchFamily="2" charset="2"/>
              <a:buChar char="§"/>
              <a:defRPr sz="2000">
                <a:solidFill>
                  <a:schemeClr val="tx1"/>
                </a:solidFill>
                <a:latin typeface="Calibri" panose="020F0502020204030204" pitchFamily="34" charset="0"/>
              </a:defRPr>
            </a:lvl3pPr>
            <a:lvl4pPr marL="1600200" indent="-228600">
              <a:spcBef>
                <a:spcPct val="20000"/>
              </a:spcBef>
              <a:buFont typeface="Wingdings" panose="05000000000000000000" pitchFamily="2" charset="2"/>
              <a:buChar char="§"/>
              <a:defRPr sz="2000">
                <a:solidFill>
                  <a:schemeClr val="tx1"/>
                </a:solidFill>
                <a:latin typeface="Calibri" panose="020F0502020204030204" pitchFamily="34" charset="0"/>
              </a:defRPr>
            </a:lvl4pPr>
            <a:lvl5pPr marL="2057400" indent="-228600">
              <a:spcBef>
                <a:spcPct val="20000"/>
              </a:spcBef>
              <a:buFont typeface="Wingdings" panose="05000000000000000000" pitchFamily="2" charset="2"/>
              <a:buChar char="§"/>
              <a:defRPr sz="16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9pPr>
          </a:lstStyle>
          <a:p>
            <a:pPr algn="r" eaLnBrk="1" hangingPunct="1">
              <a:spcBef>
                <a:spcPct val="0"/>
              </a:spcBef>
              <a:buFontTx/>
              <a:buNone/>
            </a:pPr>
            <a:endParaRPr lang="en-US" sz="1600"/>
          </a:p>
        </p:txBody>
      </p:sp>
      <p:pic>
        <p:nvPicPr>
          <p:cNvPr id="11273" name="Picture 7" descr="se03F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000" y="1981200"/>
            <a:ext cx="6197600" cy="450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4" name="Text Box 5"/>
          <p:cNvSpPr txBox="1">
            <a:spLocks noChangeArrowheads="1"/>
          </p:cNvSpPr>
          <p:nvPr/>
        </p:nvSpPr>
        <p:spPr bwMode="auto">
          <a:xfrm>
            <a:off x="228600" y="152400"/>
            <a:ext cx="86868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2400">
                <a:solidFill>
                  <a:schemeClr val="tx1"/>
                </a:solidFill>
                <a:latin typeface="Calibri" panose="020F0502020204030204" pitchFamily="34" charset="0"/>
              </a:defRPr>
            </a:lvl1pPr>
            <a:lvl2pPr marL="742950" indent="-285750">
              <a:spcBef>
                <a:spcPct val="20000"/>
              </a:spcBef>
              <a:buFont typeface="Wingdings" panose="05000000000000000000" pitchFamily="2" charset="2"/>
              <a:buChar char="§"/>
              <a:defRPr sz="2400">
                <a:solidFill>
                  <a:schemeClr val="tx1"/>
                </a:solidFill>
                <a:latin typeface="Calibri" panose="020F0502020204030204" pitchFamily="34" charset="0"/>
              </a:defRPr>
            </a:lvl2pPr>
            <a:lvl3pPr marL="1143000" indent="-228600">
              <a:spcBef>
                <a:spcPct val="20000"/>
              </a:spcBef>
              <a:buFont typeface="Wingdings" panose="05000000000000000000" pitchFamily="2" charset="2"/>
              <a:buChar char="§"/>
              <a:defRPr sz="2000">
                <a:solidFill>
                  <a:schemeClr val="tx1"/>
                </a:solidFill>
                <a:latin typeface="Calibri" panose="020F0502020204030204" pitchFamily="34" charset="0"/>
              </a:defRPr>
            </a:lvl3pPr>
            <a:lvl4pPr marL="1600200" indent="-228600">
              <a:spcBef>
                <a:spcPct val="20000"/>
              </a:spcBef>
              <a:buFont typeface="Wingdings" panose="05000000000000000000" pitchFamily="2" charset="2"/>
              <a:buChar char="§"/>
              <a:defRPr sz="2000">
                <a:solidFill>
                  <a:schemeClr val="tx1"/>
                </a:solidFill>
                <a:latin typeface="Calibri" panose="020F0502020204030204" pitchFamily="34" charset="0"/>
              </a:defRPr>
            </a:lvl4pPr>
            <a:lvl5pPr marL="2057400" indent="-228600">
              <a:spcBef>
                <a:spcPct val="20000"/>
              </a:spcBef>
              <a:buFont typeface="Wingdings" panose="05000000000000000000" pitchFamily="2" charset="2"/>
              <a:buChar char="§"/>
              <a:defRPr sz="16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9pPr>
          </a:lstStyle>
          <a:p>
            <a:pPr algn="ctr" eaLnBrk="1" hangingPunct="1">
              <a:spcBef>
                <a:spcPct val="0"/>
              </a:spcBef>
              <a:buFontTx/>
              <a:buNone/>
            </a:pPr>
            <a:r>
              <a:rPr lang="en-US" dirty="0" smtClean="0"/>
              <a:t>At </a:t>
            </a:r>
            <a:r>
              <a:rPr lang="en-US" dirty="0"/>
              <a:t>room temperature, some of the covalent bonds are broken by thermal generation.  Each broken bond gives rise to a free electron and a hole, both of which become available for current conduction.</a:t>
            </a:r>
          </a:p>
        </p:txBody>
      </p:sp>
      <p:grpSp>
        <p:nvGrpSpPr>
          <p:cNvPr id="2092042" name="Group 10"/>
          <p:cNvGrpSpPr>
            <a:grpSpLocks/>
          </p:cNvGrpSpPr>
          <p:nvPr/>
        </p:nvGrpSpPr>
        <p:grpSpPr bwMode="auto">
          <a:xfrm>
            <a:off x="-533400" y="762000"/>
            <a:ext cx="304800" cy="304800"/>
            <a:chOff x="576" y="2160"/>
            <a:chExt cx="192" cy="192"/>
          </a:xfrm>
        </p:grpSpPr>
        <p:sp>
          <p:nvSpPr>
            <p:cNvPr id="11279" name="Oval 11"/>
            <p:cNvSpPr>
              <a:spLocks noChangeArrowheads="1"/>
            </p:cNvSpPr>
            <p:nvPr/>
          </p:nvSpPr>
          <p:spPr bwMode="auto">
            <a:xfrm>
              <a:off x="576" y="2160"/>
              <a:ext cx="192" cy="192"/>
            </a:xfrm>
            <a:prstGeom prst="ellipse">
              <a:avLst/>
            </a:prstGeom>
            <a:solidFill>
              <a:srgbClr val="CCECFF"/>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
                <a:defRPr sz="2400">
                  <a:solidFill>
                    <a:schemeClr val="tx1"/>
                  </a:solidFill>
                  <a:latin typeface="Calibri" panose="020F0502020204030204" pitchFamily="34" charset="0"/>
                </a:defRPr>
              </a:lvl1pPr>
              <a:lvl2pPr marL="742950" indent="-285750">
                <a:spcBef>
                  <a:spcPct val="20000"/>
                </a:spcBef>
                <a:buFont typeface="Wingdings" panose="05000000000000000000" pitchFamily="2" charset="2"/>
                <a:buChar char="§"/>
                <a:defRPr sz="2400">
                  <a:solidFill>
                    <a:schemeClr val="tx1"/>
                  </a:solidFill>
                  <a:latin typeface="Calibri" panose="020F0502020204030204" pitchFamily="34" charset="0"/>
                </a:defRPr>
              </a:lvl2pPr>
              <a:lvl3pPr marL="1143000" indent="-228600">
                <a:spcBef>
                  <a:spcPct val="20000"/>
                </a:spcBef>
                <a:buFont typeface="Wingdings" panose="05000000000000000000" pitchFamily="2" charset="2"/>
                <a:buChar char="§"/>
                <a:defRPr sz="2000">
                  <a:solidFill>
                    <a:schemeClr val="tx1"/>
                  </a:solidFill>
                  <a:latin typeface="Calibri" panose="020F0502020204030204" pitchFamily="34" charset="0"/>
                </a:defRPr>
              </a:lvl3pPr>
              <a:lvl4pPr marL="1600200" indent="-228600">
                <a:spcBef>
                  <a:spcPct val="20000"/>
                </a:spcBef>
                <a:buFont typeface="Wingdings" panose="05000000000000000000" pitchFamily="2" charset="2"/>
                <a:buChar char="§"/>
                <a:defRPr sz="2000">
                  <a:solidFill>
                    <a:schemeClr val="tx1"/>
                  </a:solidFill>
                  <a:latin typeface="Calibri" panose="020F0502020204030204" pitchFamily="34" charset="0"/>
                </a:defRPr>
              </a:lvl4pPr>
              <a:lvl5pPr marL="2057400" indent="-228600">
                <a:spcBef>
                  <a:spcPct val="20000"/>
                </a:spcBef>
                <a:buFont typeface="Wingdings" panose="05000000000000000000" pitchFamily="2" charset="2"/>
                <a:buChar char="§"/>
                <a:defRPr sz="16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9pPr>
            </a:lstStyle>
            <a:p>
              <a:pPr algn="r" eaLnBrk="1" hangingPunct="1">
                <a:spcBef>
                  <a:spcPct val="0"/>
                </a:spcBef>
                <a:buFontTx/>
                <a:buNone/>
              </a:pPr>
              <a:endParaRPr lang="en-US" sz="1600"/>
            </a:p>
          </p:txBody>
        </p:sp>
        <p:sp>
          <p:nvSpPr>
            <p:cNvPr id="11280" name="Line 12"/>
            <p:cNvSpPr>
              <a:spLocks noChangeShapeType="1"/>
            </p:cNvSpPr>
            <p:nvPr/>
          </p:nvSpPr>
          <p:spPr bwMode="auto">
            <a:xfrm>
              <a:off x="624" y="2256"/>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092045" name="Group 13"/>
          <p:cNvGrpSpPr>
            <a:grpSpLocks/>
          </p:cNvGrpSpPr>
          <p:nvPr/>
        </p:nvGrpSpPr>
        <p:grpSpPr bwMode="auto">
          <a:xfrm>
            <a:off x="5181600" y="3733800"/>
            <a:ext cx="304800" cy="304800"/>
            <a:chOff x="576" y="2160"/>
            <a:chExt cx="192" cy="192"/>
          </a:xfrm>
        </p:grpSpPr>
        <p:sp>
          <p:nvSpPr>
            <p:cNvPr id="11277" name="Oval 14"/>
            <p:cNvSpPr>
              <a:spLocks noChangeArrowheads="1"/>
            </p:cNvSpPr>
            <p:nvPr/>
          </p:nvSpPr>
          <p:spPr bwMode="auto">
            <a:xfrm>
              <a:off x="576" y="2160"/>
              <a:ext cx="192" cy="192"/>
            </a:xfrm>
            <a:prstGeom prst="ellipse">
              <a:avLst/>
            </a:prstGeom>
            <a:solidFill>
              <a:srgbClr val="CCECFF"/>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
                <a:defRPr sz="2400">
                  <a:solidFill>
                    <a:schemeClr val="tx1"/>
                  </a:solidFill>
                  <a:latin typeface="Calibri" panose="020F0502020204030204" pitchFamily="34" charset="0"/>
                </a:defRPr>
              </a:lvl1pPr>
              <a:lvl2pPr marL="742950" indent="-285750">
                <a:spcBef>
                  <a:spcPct val="20000"/>
                </a:spcBef>
                <a:buFont typeface="Wingdings" panose="05000000000000000000" pitchFamily="2" charset="2"/>
                <a:buChar char="§"/>
                <a:defRPr sz="2400">
                  <a:solidFill>
                    <a:schemeClr val="tx1"/>
                  </a:solidFill>
                  <a:latin typeface="Calibri" panose="020F0502020204030204" pitchFamily="34" charset="0"/>
                </a:defRPr>
              </a:lvl2pPr>
              <a:lvl3pPr marL="1143000" indent="-228600">
                <a:spcBef>
                  <a:spcPct val="20000"/>
                </a:spcBef>
                <a:buFont typeface="Wingdings" panose="05000000000000000000" pitchFamily="2" charset="2"/>
                <a:buChar char="§"/>
                <a:defRPr sz="2000">
                  <a:solidFill>
                    <a:schemeClr val="tx1"/>
                  </a:solidFill>
                  <a:latin typeface="Calibri" panose="020F0502020204030204" pitchFamily="34" charset="0"/>
                </a:defRPr>
              </a:lvl3pPr>
              <a:lvl4pPr marL="1600200" indent="-228600">
                <a:spcBef>
                  <a:spcPct val="20000"/>
                </a:spcBef>
                <a:buFont typeface="Wingdings" panose="05000000000000000000" pitchFamily="2" charset="2"/>
                <a:buChar char="§"/>
                <a:defRPr sz="2000">
                  <a:solidFill>
                    <a:schemeClr val="tx1"/>
                  </a:solidFill>
                  <a:latin typeface="Calibri" panose="020F0502020204030204" pitchFamily="34" charset="0"/>
                </a:defRPr>
              </a:lvl4pPr>
              <a:lvl5pPr marL="2057400" indent="-228600">
                <a:spcBef>
                  <a:spcPct val="20000"/>
                </a:spcBef>
                <a:buFont typeface="Wingdings" panose="05000000000000000000" pitchFamily="2" charset="2"/>
                <a:buChar char="§"/>
                <a:defRPr sz="16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9pPr>
            </a:lstStyle>
            <a:p>
              <a:pPr algn="r" eaLnBrk="1" hangingPunct="1">
                <a:spcBef>
                  <a:spcPct val="0"/>
                </a:spcBef>
                <a:buFontTx/>
                <a:buNone/>
              </a:pPr>
              <a:endParaRPr lang="en-US" sz="1600"/>
            </a:p>
          </p:txBody>
        </p:sp>
        <p:sp>
          <p:nvSpPr>
            <p:cNvPr id="11278" name="Line 15"/>
            <p:cNvSpPr>
              <a:spLocks noChangeShapeType="1"/>
            </p:cNvSpPr>
            <p:nvPr/>
          </p:nvSpPr>
          <p:spPr bwMode="auto">
            <a:xfrm>
              <a:off x="624" y="2256"/>
              <a:ext cx="9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2633941964"/>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6" presetClass="path" presetSubtype="0" repeatCount="indefinite" accel="50000" decel="50000" fill="hold" nodeType="withEffect">
                                  <p:stCondLst>
                                    <p:cond delay="0"/>
                                  </p:stCondLst>
                                  <p:childTnLst>
                                    <p:animMotion origin="layout" path="M -3.33333E-6 3.33333E-6 L 0.45 -0.38889 " pathEditMode="relative" rAng="0" ptsTypes="AA">
                                      <p:cBhvr>
                                        <p:cTn id="6" dur="5000" fill="hold"/>
                                        <p:tgtEl>
                                          <p:spTgt spid="2092045"/>
                                        </p:tgtEl>
                                        <p:attrNameLst>
                                          <p:attrName>ppt_x</p:attrName>
                                          <p:attrName>ppt_y</p:attrName>
                                        </p:attrNameLst>
                                      </p:cBhvr>
                                      <p:rCtr x="22500" y="-19444"/>
                                    </p:animMotion>
                                  </p:childTnLst>
                                </p:cTn>
                              </p:par>
                              <p:par>
                                <p:cTn id="7" presetID="49" presetClass="path" presetSubtype="0" repeatCount="indefinite" accel="50000" decel="50000" fill="hold" nodeType="withEffect">
                                  <p:stCondLst>
                                    <p:cond delay="0"/>
                                  </p:stCondLst>
                                  <p:childTnLst>
                                    <p:animMotion origin="layout" path="M -3.33333E-6 -3.33333E-6 L 0.54167 0.48889 " pathEditMode="relative" rAng="0" ptsTypes="AA">
                                      <p:cBhvr>
                                        <p:cTn id="8" dur="5000" fill="hold"/>
                                        <p:tgtEl>
                                          <p:spTgt spid="2092042"/>
                                        </p:tgtEl>
                                        <p:attrNameLst>
                                          <p:attrName>ppt_x</p:attrName>
                                          <p:attrName>ppt_y</p:attrName>
                                        </p:attrNameLst>
                                      </p:cBhvr>
                                      <p:rCtr x="27083" y="24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ooter Placeholder 3"/>
          <p:cNvSpPr>
            <a:spLocks noGrp="1"/>
          </p:cNvSpPr>
          <p:nvPr>
            <p:ph type="ftr" sz="quarter" idx="10"/>
          </p:nvPr>
        </p:nvSpPr>
        <p:spPr>
          <a:noFill/>
        </p:spPr>
        <p:txBody>
          <a:bodyPr/>
          <a:lstStyle>
            <a:lvl1pPr>
              <a:spcBef>
                <a:spcPct val="20000"/>
              </a:spcBef>
              <a:buFont typeface="Wingdings" panose="05000000000000000000" pitchFamily="2" charset="2"/>
              <a:buChar char="§"/>
              <a:defRPr sz="2400">
                <a:solidFill>
                  <a:schemeClr val="tx1"/>
                </a:solidFill>
                <a:latin typeface="Calibri" panose="020F0502020204030204" pitchFamily="34" charset="0"/>
              </a:defRPr>
            </a:lvl1pPr>
            <a:lvl2pPr marL="742950" indent="-285750">
              <a:spcBef>
                <a:spcPct val="20000"/>
              </a:spcBef>
              <a:buFont typeface="Wingdings" panose="05000000000000000000" pitchFamily="2" charset="2"/>
              <a:buChar char="§"/>
              <a:defRPr sz="2400">
                <a:solidFill>
                  <a:schemeClr val="tx1"/>
                </a:solidFill>
                <a:latin typeface="Calibri" panose="020F0502020204030204" pitchFamily="34" charset="0"/>
              </a:defRPr>
            </a:lvl2pPr>
            <a:lvl3pPr marL="1143000" indent="-228600">
              <a:spcBef>
                <a:spcPct val="20000"/>
              </a:spcBef>
              <a:buFont typeface="Wingdings" panose="05000000000000000000" pitchFamily="2" charset="2"/>
              <a:buChar char="§"/>
              <a:defRPr sz="2000">
                <a:solidFill>
                  <a:schemeClr val="tx1"/>
                </a:solidFill>
                <a:latin typeface="Calibri" panose="020F0502020204030204" pitchFamily="34" charset="0"/>
              </a:defRPr>
            </a:lvl3pPr>
            <a:lvl4pPr marL="1600200" indent="-228600">
              <a:spcBef>
                <a:spcPct val="20000"/>
              </a:spcBef>
              <a:buFont typeface="Wingdings" panose="05000000000000000000" pitchFamily="2" charset="2"/>
              <a:buChar char="§"/>
              <a:defRPr sz="2000">
                <a:solidFill>
                  <a:schemeClr val="tx1"/>
                </a:solidFill>
                <a:latin typeface="Calibri" panose="020F0502020204030204" pitchFamily="34" charset="0"/>
              </a:defRPr>
            </a:lvl4pPr>
            <a:lvl5pPr marL="2057400" indent="-228600">
              <a:spcBef>
                <a:spcPct val="20000"/>
              </a:spcBef>
              <a:buFont typeface="Wingdings" panose="05000000000000000000" pitchFamily="2" charset="2"/>
              <a:buChar char="§"/>
              <a:defRPr sz="16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9pPr>
          </a:lstStyle>
          <a:p>
            <a:pPr>
              <a:spcBef>
                <a:spcPct val="0"/>
              </a:spcBef>
              <a:buFontTx/>
              <a:buNone/>
            </a:pPr>
            <a:endParaRPr lang="en-US" altLang="en-US" sz="1000" smtClean="0"/>
          </a:p>
          <a:p>
            <a:pPr>
              <a:spcBef>
                <a:spcPct val="0"/>
              </a:spcBef>
              <a:buFontTx/>
              <a:buNone/>
            </a:pPr>
            <a:r>
              <a:rPr lang="en-US" altLang="en-US" sz="1000" smtClean="0"/>
              <a:t>Oxford University Publishing</a:t>
            </a:r>
          </a:p>
          <a:p>
            <a:pPr>
              <a:spcBef>
                <a:spcPct val="0"/>
              </a:spcBef>
              <a:buFontTx/>
              <a:buNone/>
            </a:pPr>
            <a:r>
              <a:rPr lang="en-US" altLang="en-US" sz="1000" smtClean="0"/>
              <a:t>Microelectronic Circuits by Adel S. Sedra and Kenneth C. Smith (0195323033)</a:t>
            </a:r>
          </a:p>
        </p:txBody>
      </p:sp>
      <p:sp>
        <p:nvSpPr>
          <p:cNvPr id="14339" name="Rectangle 2"/>
          <p:cNvSpPr>
            <a:spLocks noGrp="1" noChangeArrowheads="1"/>
          </p:cNvSpPr>
          <p:nvPr>
            <p:ph type="title"/>
          </p:nvPr>
        </p:nvSpPr>
        <p:spPr/>
        <p:txBody>
          <a:bodyPr/>
          <a:lstStyle/>
          <a:p>
            <a:pPr eaLnBrk="1" hangingPunct="1"/>
            <a:r>
              <a:rPr lang="en-US" altLang="en-US" sz="3200" dirty="0" smtClean="0"/>
              <a:t>Intrinsic Semiconductors</a:t>
            </a:r>
          </a:p>
        </p:txBody>
      </p:sp>
      <p:sp>
        <p:nvSpPr>
          <p:cNvPr id="14340" name="Rectangle 3"/>
          <p:cNvSpPr>
            <a:spLocks noGrp="1" noChangeArrowheads="1"/>
          </p:cNvSpPr>
          <p:nvPr>
            <p:ph type="body" idx="1"/>
          </p:nvPr>
        </p:nvSpPr>
        <p:spPr/>
        <p:txBody>
          <a:bodyPr/>
          <a:lstStyle/>
          <a:p>
            <a:pPr eaLnBrk="1" hangingPunct="1">
              <a:lnSpc>
                <a:spcPct val="90000"/>
              </a:lnSpc>
            </a:pPr>
            <a:r>
              <a:rPr lang="en-US" altLang="en-US" sz="2800" b="1" smtClean="0">
                <a:solidFill>
                  <a:srgbClr val="3333FF"/>
                </a:solidFill>
              </a:rPr>
              <a:t>thermal generation</a:t>
            </a:r>
            <a:r>
              <a:rPr lang="en-US" altLang="en-US" sz="2800" smtClean="0"/>
              <a:t> – effects a </a:t>
            </a:r>
            <a:r>
              <a:rPr lang="en-US" altLang="en-US" sz="2800" smtClean="0">
                <a:solidFill>
                  <a:srgbClr val="FF0000"/>
                </a:solidFill>
              </a:rPr>
              <a:t>equal concentration </a:t>
            </a:r>
            <a:r>
              <a:rPr lang="en-US" altLang="en-US" sz="2800" smtClean="0"/>
              <a:t>of free electrons and holes.</a:t>
            </a:r>
          </a:p>
          <a:p>
            <a:pPr lvl="1" eaLnBrk="1" hangingPunct="1">
              <a:lnSpc>
                <a:spcPct val="90000"/>
              </a:lnSpc>
            </a:pPr>
            <a:r>
              <a:rPr lang="en-US" altLang="en-US" sz="2800" smtClean="0"/>
              <a:t>Therefore, electrons </a:t>
            </a:r>
            <a:r>
              <a:rPr lang="en-US" altLang="en-US" sz="2800" smtClean="0">
                <a:solidFill>
                  <a:srgbClr val="FF0000"/>
                </a:solidFill>
              </a:rPr>
              <a:t>move randomly </a:t>
            </a:r>
            <a:r>
              <a:rPr lang="en-US" altLang="en-US" sz="2800" smtClean="0"/>
              <a:t>throughout the material.</a:t>
            </a:r>
          </a:p>
          <a:p>
            <a:pPr eaLnBrk="1" hangingPunct="1">
              <a:lnSpc>
                <a:spcPct val="90000"/>
              </a:lnSpc>
            </a:pPr>
            <a:r>
              <a:rPr lang="en-US" altLang="en-US" sz="2800" smtClean="0"/>
              <a:t>In thermal equilibrium, </a:t>
            </a:r>
            <a:r>
              <a:rPr lang="en-US" altLang="en-US" sz="2800" smtClean="0">
                <a:solidFill>
                  <a:srgbClr val="FF0000"/>
                </a:solidFill>
              </a:rPr>
              <a:t>generation and recombination rates are equal.</a:t>
            </a:r>
            <a:endParaRPr lang="en-US" altLang="en-US" sz="2800" smtClean="0"/>
          </a:p>
        </p:txBody>
      </p:sp>
    </p:spTree>
    <p:extLst>
      <p:ext uri="{BB962C8B-B14F-4D97-AF65-F5344CB8AC3E}">
        <p14:creationId xmlns:p14="http://schemas.microsoft.com/office/powerpoint/2010/main" val="781489958"/>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Footer Placeholder 3"/>
          <p:cNvSpPr>
            <a:spLocks noGrp="1"/>
          </p:cNvSpPr>
          <p:nvPr>
            <p:ph type="ftr" sz="quarter" idx="10"/>
          </p:nvPr>
        </p:nvSpPr>
        <p:spPr>
          <a:noFill/>
        </p:spPr>
        <p:txBody>
          <a:bodyPr/>
          <a:lstStyle>
            <a:lvl1pPr>
              <a:spcBef>
                <a:spcPct val="20000"/>
              </a:spcBef>
              <a:buFont typeface="Wingdings" panose="05000000000000000000" pitchFamily="2" charset="2"/>
              <a:buChar char="§"/>
              <a:defRPr sz="2400">
                <a:solidFill>
                  <a:schemeClr val="tx1"/>
                </a:solidFill>
                <a:latin typeface="Calibri" panose="020F0502020204030204" pitchFamily="34" charset="0"/>
              </a:defRPr>
            </a:lvl1pPr>
            <a:lvl2pPr marL="742950" indent="-285750">
              <a:spcBef>
                <a:spcPct val="20000"/>
              </a:spcBef>
              <a:buFont typeface="Wingdings" panose="05000000000000000000" pitchFamily="2" charset="2"/>
              <a:buChar char="§"/>
              <a:defRPr sz="2400">
                <a:solidFill>
                  <a:schemeClr val="tx1"/>
                </a:solidFill>
                <a:latin typeface="Calibri" panose="020F0502020204030204" pitchFamily="34" charset="0"/>
              </a:defRPr>
            </a:lvl2pPr>
            <a:lvl3pPr marL="1143000" indent="-228600">
              <a:spcBef>
                <a:spcPct val="20000"/>
              </a:spcBef>
              <a:buFont typeface="Wingdings" panose="05000000000000000000" pitchFamily="2" charset="2"/>
              <a:buChar char="§"/>
              <a:defRPr sz="2000">
                <a:solidFill>
                  <a:schemeClr val="tx1"/>
                </a:solidFill>
                <a:latin typeface="Calibri" panose="020F0502020204030204" pitchFamily="34" charset="0"/>
              </a:defRPr>
            </a:lvl3pPr>
            <a:lvl4pPr marL="1600200" indent="-228600">
              <a:spcBef>
                <a:spcPct val="20000"/>
              </a:spcBef>
              <a:buFont typeface="Wingdings" panose="05000000000000000000" pitchFamily="2" charset="2"/>
              <a:buChar char="§"/>
              <a:defRPr sz="2000">
                <a:solidFill>
                  <a:schemeClr val="tx1"/>
                </a:solidFill>
                <a:latin typeface="Calibri" panose="020F0502020204030204" pitchFamily="34" charset="0"/>
              </a:defRPr>
            </a:lvl4pPr>
            <a:lvl5pPr marL="2057400" indent="-228600">
              <a:spcBef>
                <a:spcPct val="20000"/>
              </a:spcBef>
              <a:buFont typeface="Wingdings" panose="05000000000000000000" pitchFamily="2" charset="2"/>
              <a:buChar char="§"/>
              <a:defRPr sz="16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9pPr>
          </a:lstStyle>
          <a:p>
            <a:pPr>
              <a:spcBef>
                <a:spcPct val="0"/>
              </a:spcBef>
              <a:buFontTx/>
              <a:buNone/>
            </a:pPr>
            <a:endParaRPr lang="en-US" altLang="en-US" sz="1000" smtClean="0"/>
          </a:p>
          <a:p>
            <a:pPr>
              <a:spcBef>
                <a:spcPct val="0"/>
              </a:spcBef>
              <a:buFontTx/>
              <a:buNone/>
            </a:pPr>
            <a:r>
              <a:rPr lang="en-US" altLang="en-US" sz="1000" smtClean="0"/>
              <a:t>Oxford University Publishing</a:t>
            </a:r>
          </a:p>
          <a:p>
            <a:pPr>
              <a:spcBef>
                <a:spcPct val="0"/>
              </a:spcBef>
              <a:buFontTx/>
              <a:buNone/>
            </a:pPr>
            <a:r>
              <a:rPr lang="en-US" altLang="en-US" sz="1000" smtClean="0"/>
              <a:t>Microelectronic Circuits by Adel S. Sedra and Kenneth C. Smith (0195323033)</a:t>
            </a:r>
          </a:p>
        </p:txBody>
      </p:sp>
      <p:sp>
        <p:nvSpPr>
          <p:cNvPr id="12291" name="Rectangle 5"/>
          <p:cNvSpPr>
            <a:spLocks noChangeArrowheads="1"/>
          </p:cNvSpPr>
          <p:nvPr/>
        </p:nvSpPr>
        <p:spPr bwMode="auto">
          <a:xfrm>
            <a:off x="0" y="6172200"/>
            <a:ext cx="5410200" cy="685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
              <a:defRPr sz="2400">
                <a:solidFill>
                  <a:schemeClr val="tx1"/>
                </a:solidFill>
                <a:latin typeface="Calibri" panose="020F0502020204030204" pitchFamily="34" charset="0"/>
              </a:defRPr>
            </a:lvl1pPr>
            <a:lvl2pPr marL="742950" indent="-285750">
              <a:spcBef>
                <a:spcPct val="20000"/>
              </a:spcBef>
              <a:buFont typeface="Wingdings" panose="05000000000000000000" pitchFamily="2" charset="2"/>
              <a:buChar char="§"/>
              <a:defRPr sz="2400">
                <a:solidFill>
                  <a:schemeClr val="tx1"/>
                </a:solidFill>
                <a:latin typeface="Calibri" panose="020F0502020204030204" pitchFamily="34" charset="0"/>
              </a:defRPr>
            </a:lvl2pPr>
            <a:lvl3pPr marL="1143000" indent="-228600">
              <a:spcBef>
                <a:spcPct val="20000"/>
              </a:spcBef>
              <a:buFont typeface="Wingdings" panose="05000000000000000000" pitchFamily="2" charset="2"/>
              <a:buChar char="§"/>
              <a:defRPr sz="2000">
                <a:solidFill>
                  <a:schemeClr val="tx1"/>
                </a:solidFill>
                <a:latin typeface="Calibri" panose="020F0502020204030204" pitchFamily="34" charset="0"/>
              </a:defRPr>
            </a:lvl3pPr>
            <a:lvl4pPr marL="1600200" indent="-228600">
              <a:spcBef>
                <a:spcPct val="20000"/>
              </a:spcBef>
              <a:buFont typeface="Wingdings" panose="05000000000000000000" pitchFamily="2" charset="2"/>
              <a:buChar char="§"/>
              <a:defRPr sz="2000">
                <a:solidFill>
                  <a:schemeClr val="tx1"/>
                </a:solidFill>
                <a:latin typeface="Calibri" panose="020F0502020204030204" pitchFamily="34" charset="0"/>
              </a:defRPr>
            </a:lvl4pPr>
            <a:lvl5pPr marL="2057400" indent="-228600">
              <a:spcBef>
                <a:spcPct val="20000"/>
              </a:spcBef>
              <a:buFont typeface="Wingdings" panose="05000000000000000000" pitchFamily="2" charset="2"/>
              <a:buChar char="§"/>
              <a:defRPr sz="16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9pPr>
          </a:lstStyle>
          <a:p>
            <a:pPr algn="r" eaLnBrk="1" hangingPunct="1">
              <a:spcBef>
                <a:spcPct val="0"/>
              </a:spcBef>
              <a:buFontTx/>
              <a:buNone/>
            </a:pPr>
            <a:endParaRPr lang="en-US" altLang="en-US" sz="1600"/>
          </a:p>
        </p:txBody>
      </p:sp>
      <p:sp>
        <p:nvSpPr>
          <p:cNvPr id="12292" name="Rectangle 2"/>
          <p:cNvSpPr>
            <a:spLocks noGrp="1" noChangeArrowheads="1"/>
          </p:cNvSpPr>
          <p:nvPr>
            <p:ph type="title"/>
          </p:nvPr>
        </p:nvSpPr>
        <p:spPr/>
        <p:txBody>
          <a:bodyPr/>
          <a:lstStyle/>
          <a:p>
            <a:pPr eaLnBrk="1" hangingPunct="1"/>
            <a:r>
              <a:rPr lang="en-US" altLang="en-US" sz="3200" dirty="0" smtClean="0"/>
              <a:t>Intrinsic Semiconductors</a:t>
            </a:r>
          </a:p>
        </p:txBody>
      </p:sp>
      <p:sp>
        <p:nvSpPr>
          <p:cNvPr id="12293" name="Rectangle 3"/>
          <p:cNvSpPr>
            <a:spLocks noGrp="1" noChangeArrowheads="1"/>
          </p:cNvSpPr>
          <p:nvPr>
            <p:ph type="body" idx="1"/>
          </p:nvPr>
        </p:nvSpPr>
        <p:spPr>
          <a:xfrm>
            <a:off x="152400" y="2057400"/>
            <a:ext cx="8763000" cy="4800600"/>
          </a:xfrm>
          <a:extLst>
            <a:ext uri="{909E8E84-426E-40DD-AFC4-6F175D3DCCD1}">
              <a14:hiddenFill xmlns:a14="http://schemas.microsoft.com/office/drawing/2010/main">
                <a:solidFill>
                  <a:schemeClr val="bg1"/>
                </a:solidFill>
              </a14:hiddenFill>
            </a:ext>
          </a:extLst>
        </p:spPr>
        <p:txBody>
          <a:bodyPr/>
          <a:lstStyle/>
          <a:p>
            <a:pPr eaLnBrk="1" hangingPunct="1">
              <a:lnSpc>
                <a:spcPct val="90000"/>
              </a:lnSpc>
            </a:pPr>
            <a:r>
              <a:rPr lang="en-US" altLang="en-US" sz="2800" b="1" dirty="0" smtClean="0">
                <a:solidFill>
                  <a:srgbClr val="3333FF"/>
                </a:solidFill>
              </a:rPr>
              <a:t>intrinsic semiconductor</a:t>
            </a:r>
            <a:r>
              <a:rPr lang="en-US" altLang="en-US" sz="2800" dirty="0" smtClean="0"/>
              <a:t> – is one which is </a:t>
            </a:r>
            <a:r>
              <a:rPr lang="en-US" altLang="en-US" sz="2800" dirty="0" smtClean="0">
                <a:solidFill>
                  <a:srgbClr val="FF0000"/>
                </a:solidFill>
              </a:rPr>
              <a:t>not doped</a:t>
            </a:r>
          </a:p>
          <a:p>
            <a:pPr lvl="1" eaLnBrk="1" hangingPunct="1">
              <a:lnSpc>
                <a:spcPct val="90000"/>
              </a:lnSpc>
            </a:pPr>
            <a:r>
              <a:rPr lang="en-US" altLang="en-US" sz="2800" dirty="0" smtClean="0"/>
              <a:t>One example is pure silicon.</a:t>
            </a:r>
          </a:p>
          <a:p>
            <a:pPr eaLnBrk="1" hangingPunct="1">
              <a:lnSpc>
                <a:spcPct val="90000"/>
              </a:lnSpc>
            </a:pPr>
            <a:r>
              <a:rPr lang="en-US" altLang="en-US" sz="2800" b="1" dirty="0" smtClean="0">
                <a:solidFill>
                  <a:srgbClr val="3333FF"/>
                </a:solidFill>
              </a:rPr>
              <a:t>generation</a:t>
            </a:r>
            <a:r>
              <a:rPr lang="en-US" altLang="en-US" sz="2800" dirty="0" smtClean="0"/>
              <a:t> – is the process of free electrons and holes being </a:t>
            </a:r>
            <a:r>
              <a:rPr lang="en-US" altLang="en-US" sz="2800" dirty="0" smtClean="0">
                <a:solidFill>
                  <a:srgbClr val="FF0000"/>
                </a:solidFill>
              </a:rPr>
              <a:t>created.</a:t>
            </a:r>
          </a:p>
          <a:p>
            <a:pPr lvl="1" eaLnBrk="1" hangingPunct="1">
              <a:lnSpc>
                <a:spcPct val="90000"/>
              </a:lnSpc>
            </a:pPr>
            <a:r>
              <a:rPr lang="en-US" altLang="en-US" sz="2800" b="1" dirty="0" smtClean="0">
                <a:solidFill>
                  <a:srgbClr val="3333FF"/>
                </a:solidFill>
              </a:rPr>
              <a:t>generation rate</a:t>
            </a:r>
            <a:r>
              <a:rPr lang="en-US" altLang="en-US" sz="2800" dirty="0" smtClean="0"/>
              <a:t> – is speed with which this occurs.</a:t>
            </a:r>
            <a:endParaRPr lang="en-US" altLang="en-US" sz="2800" dirty="0" smtClean="0">
              <a:solidFill>
                <a:srgbClr val="FF0000"/>
              </a:solidFill>
            </a:endParaRPr>
          </a:p>
          <a:p>
            <a:pPr eaLnBrk="1" hangingPunct="1">
              <a:lnSpc>
                <a:spcPct val="90000"/>
              </a:lnSpc>
            </a:pPr>
            <a:r>
              <a:rPr lang="en-US" altLang="en-US" sz="2800" b="1" dirty="0" smtClean="0">
                <a:solidFill>
                  <a:srgbClr val="3333FF"/>
                </a:solidFill>
              </a:rPr>
              <a:t>recombination</a:t>
            </a:r>
            <a:r>
              <a:rPr lang="en-US" altLang="en-US" sz="2800" dirty="0" smtClean="0"/>
              <a:t> – is the process of free electrons and holes </a:t>
            </a:r>
            <a:r>
              <a:rPr lang="en-US" altLang="en-US" sz="2800" dirty="0" smtClean="0">
                <a:solidFill>
                  <a:srgbClr val="FF0000"/>
                </a:solidFill>
              </a:rPr>
              <a:t>disappearing.</a:t>
            </a:r>
          </a:p>
          <a:p>
            <a:pPr lvl="1" eaLnBrk="1" hangingPunct="1">
              <a:lnSpc>
                <a:spcPct val="90000"/>
              </a:lnSpc>
            </a:pPr>
            <a:r>
              <a:rPr lang="en-US" altLang="en-US" sz="2800" b="1" dirty="0" smtClean="0">
                <a:solidFill>
                  <a:srgbClr val="3333FF"/>
                </a:solidFill>
              </a:rPr>
              <a:t>recombination rate</a:t>
            </a:r>
            <a:r>
              <a:rPr lang="en-US" altLang="en-US" sz="2800" dirty="0" smtClean="0"/>
              <a:t> – is speed with which this occurs.</a:t>
            </a:r>
          </a:p>
        </p:txBody>
      </p:sp>
      <p:sp>
        <p:nvSpPr>
          <p:cNvPr id="2189316" name="Text Box 4"/>
          <p:cNvSpPr txBox="1">
            <a:spLocks noChangeArrowheads="1"/>
          </p:cNvSpPr>
          <p:nvPr/>
        </p:nvSpPr>
        <p:spPr bwMode="auto">
          <a:xfrm>
            <a:off x="152400" y="5257800"/>
            <a:ext cx="8763000" cy="1373188"/>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2400">
                <a:solidFill>
                  <a:schemeClr val="tx1"/>
                </a:solidFill>
                <a:latin typeface="Calibri" panose="020F0502020204030204" pitchFamily="34" charset="0"/>
              </a:defRPr>
            </a:lvl1pPr>
            <a:lvl2pPr marL="742950" indent="-285750">
              <a:spcBef>
                <a:spcPct val="20000"/>
              </a:spcBef>
              <a:buFont typeface="Wingdings" panose="05000000000000000000" pitchFamily="2" charset="2"/>
              <a:buChar char="§"/>
              <a:defRPr sz="2400">
                <a:solidFill>
                  <a:schemeClr val="tx1"/>
                </a:solidFill>
                <a:latin typeface="Calibri" panose="020F0502020204030204" pitchFamily="34" charset="0"/>
              </a:defRPr>
            </a:lvl2pPr>
            <a:lvl3pPr marL="1143000" indent="-228600">
              <a:spcBef>
                <a:spcPct val="20000"/>
              </a:spcBef>
              <a:buFont typeface="Wingdings" panose="05000000000000000000" pitchFamily="2" charset="2"/>
              <a:buChar char="§"/>
              <a:defRPr sz="2000">
                <a:solidFill>
                  <a:schemeClr val="tx1"/>
                </a:solidFill>
                <a:latin typeface="Calibri" panose="020F0502020204030204" pitchFamily="34" charset="0"/>
              </a:defRPr>
            </a:lvl3pPr>
            <a:lvl4pPr marL="1600200" indent="-228600">
              <a:spcBef>
                <a:spcPct val="20000"/>
              </a:spcBef>
              <a:buFont typeface="Wingdings" panose="05000000000000000000" pitchFamily="2" charset="2"/>
              <a:buChar char="§"/>
              <a:defRPr sz="2000">
                <a:solidFill>
                  <a:schemeClr val="tx1"/>
                </a:solidFill>
                <a:latin typeface="Calibri" panose="020F0502020204030204" pitchFamily="34" charset="0"/>
              </a:defRPr>
            </a:lvl4pPr>
            <a:lvl5pPr marL="2057400" indent="-228600">
              <a:spcBef>
                <a:spcPct val="20000"/>
              </a:spcBef>
              <a:buFont typeface="Wingdings" panose="05000000000000000000" pitchFamily="2" charset="2"/>
              <a:buChar char="§"/>
              <a:defRPr sz="16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9pPr>
          </a:lstStyle>
          <a:p>
            <a:pPr algn="ctr" eaLnBrk="1" hangingPunct="1">
              <a:spcBef>
                <a:spcPct val="50000"/>
              </a:spcBef>
              <a:buFontTx/>
              <a:buNone/>
            </a:pPr>
            <a:r>
              <a:rPr lang="en-US" altLang="en-US" sz="2800">
                <a:solidFill>
                  <a:srgbClr val="FF0000"/>
                </a:solidFill>
              </a:rPr>
              <a:t>Generation may be effected by </a:t>
            </a:r>
            <a:r>
              <a:rPr lang="en-US" altLang="en-US" sz="2800" b="1">
                <a:solidFill>
                  <a:srgbClr val="FF0000"/>
                </a:solidFill>
              </a:rPr>
              <a:t>thermal energy</a:t>
            </a:r>
            <a:r>
              <a:rPr lang="en-US" altLang="en-US" sz="2800">
                <a:solidFill>
                  <a:srgbClr val="FF0000"/>
                </a:solidFill>
              </a:rPr>
              <a:t>.  As such, both generation and recombination rates will be (at least in part) a function of temperature.</a:t>
            </a:r>
          </a:p>
        </p:txBody>
      </p:sp>
    </p:spTree>
    <p:extLst>
      <p:ext uri="{BB962C8B-B14F-4D97-AF65-F5344CB8AC3E}">
        <p14:creationId xmlns:p14="http://schemas.microsoft.com/office/powerpoint/2010/main" val="1114505895"/>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89316"/>
                                        </p:tgtEl>
                                        <p:attrNameLst>
                                          <p:attrName>style.visibility</p:attrName>
                                        </p:attrNameLst>
                                      </p:cBhvr>
                                      <p:to>
                                        <p:strVal val="visible"/>
                                      </p:to>
                                    </p:set>
                                    <p:animEffect transition="in" filter="fade">
                                      <p:cBhvr>
                                        <p:cTn id="7" dur="1000"/>
                                        <p:tgtEl>
                                          <p:spTgt spid="2189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93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6"/>
          <p:cNvSpPr>
            <a:spLocks noGrp="1" noChangeArrowheads="1"/>
          </p:cNvSpPr>
          <p:nvPr>
            <p:ph type="title"/>
          </p:nvPr>
        </p:nvSpPr>
        <p:spPr>
          <a:solidFill>
            <a:srgbClr val="009999"/>
          </a:solidFill>
        </p:spPr>
        <p:txBody>
          <a:bodyPr/>
          <a:lstStyle/>
          <a:p>
            <a:pPr eaLnBrk="1" hangingPunct="1"/>
            <a:r>
              <a:rPr lang="en-US" smtClean="0"/>
              <a:t>Intrinsic semiconductor</a:t>
            </a:r>
          </a:p>
        </p:txBody>
      </p:sp>
      <p:pic>
        <p:nvPicPr>
          <p:cNvPr id="52227" name="Picture 5" descr="intrin3"/>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4572000" y="3505200"/>
            <a:ext cx="3162300" cy="2562225"/>
          </a:xfrm>
          <a:noFill/>
        </p:spPr>
      </p:pic>
      <p:pic>
        <p:nvPicPr>
          <p:cNvPr id="52228" name="Picture 4" descr="intr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731963"/>
            <a:ext cx="3455987" cy="283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35291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250825" y="704850"/>
            <a:ext cx="8686800" cy="3970338"/>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3600" b="1">
                <a:cs typeface="Times New Roman" panose="02020603050405020304" pitchFamily="18" charset="0"/>
              </a:rPr>
              <a:t>Course Structure:</a:t>
            </a:r>
            <a:r>
              <a:rPr lang="en-US" sz="3600">
                <a:cs typeface="Times New Roman" panose="02020603050405020304" pitchFamily="18" charset="0"/>
              </a:rPr>
              <a:t> Lecture sessions , Assignments and Exams</a:t>
            </a:r>
          </a:p>
          <a:p>
            <a:r>
              <a:rPr lang="en-US" sz="3600" b="1">
                <a:latin typeface="TimesNewRomanPSMT"/>
                <a:cs typeface="Times New Roman" panose="02020603050405020304" pitchFamily="18" charset="0"/>
              </a:rPr>
              <a:t> </a:t>
            </a:r>
          </a:p>
          <a:p>
            <a:r>
              <a:rPr lang="en-US" sz="3600" b="1">
                <a:latin typeface="TimesNewRomanPSMT"/>
                <a:cs typeface="Times New Roman" panose="02020603050405020304" pitchFamily="18" charset="0"/>
              </a:rPr>
              <a:t>Attendance 5 %</a:t>
            </a:r>
          </a:p>
          <a:p>
            <a:r>
              <a:rPr lang="en-US" sz="3600" b="1">
                <a:latin typeface="TimesNewRomanPSMT"/>
                <a:cs typeface="Times New Roman" panose="02020603050405020304" pitchFamily="18" charset="0"/>
              </a:rPr>
              <a:t>Assignments 5 %</a:t>
            </a:r>
          </a:p>
          <a:p>
            <a:r>
              <a:rPr lang="en-US" sz="3600" b="1">
                <a:latin typeface="TimesNewRomanPSMT"/>
                <a:cs typeface="Times New Roman" panose="02020603050405020304" pitchFamily="18" charset="0"/>
              </a:rPr>
              <a:t>Mid Sem Exam 20 %</a:t>
            </a:r>
          </a:p>
          <a:p>
            <a:r>
              <a:rPr lang="en-US" sz="3600" b="1">
                <a:latin typeface="TimesNewRomanPSMT"/>
                <a:cs typeface="Times New Roman" panose="02020603050405020304" pitchFamily="18" charset="0"/>
              </a:rPr>
              <a:t>End of Sem Exam 70%</a:t>
            </a:r>
            <a:endParaRPr lang="en-US" sz="3600">
              <a:cs typeface="Times New Roman" panose="02020603050405020304" pitchFamily="18" charset="0"/>
            </a:endParaRPr>
          </a:p>
        </p:txBody>
      </p:sp>
    </p:spTree>
    <p:extLst>
      <p:ext uri="{BB962C8B-B14F-4D97-AF65-F5344CB8AC3E}">
        <p14:creationId xmlns:p14="http://schemas.microsoft.com/office/powerpoint/2010/main" val="147860784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p:txBody>
          <a:bodyPr/>
          <a:lstStyle/>
          <a:p>
            <a:fld id="{FEB40EAF-2324-4548-840B-CCFF66BF36E4}" type="slidenum">
              <a:rPr lang="en-US" altLang="en-US"/>
              <a:pPr/>
              <a:t>50</a:t>
            </a:fld>
            <a:endParaRPr lang="en-US" altLang="en-US"/>
          </a:p>
        </p:txBody>
      </p:sp>
      <p:sp>
        <p:nvSpPr>
          <p:cNvPr id="17410" name="Rectangle 2"/>
          <p:cNvSpPr>
            <a:spLocks noGrp="1" noChangeArrowheads="1"/>
          </p:cNvSpPr>
          <p:nvPr>
            <p:ph type="title"/>
          </p:nvPr>
        </p:nvSpPr>
        <p:spPr/>
        <p:txBody>
          <a:bodyPr/>
          <a:lstStyle/>
          <a:p>
            <a:r>
              <a:rPr lang="en-US" altLang="en-US"/>
              <a:t>Electron Distribution</a:t>
            </a:r>
          </a:p>
        </p:txBody>
      </p:sp>
      <p:sp>
        <p:nvSpPr>
          <p:cNvPr id="17411" name="Rectangle 3"/>
          <p:cNvSpPr>
            <a:spLocks noGrp="1" noChangeArrowheads="1"/>
          </p:cNvSpPr>
          <p:nvPr>
            <p:ph type="body" idx="1"/>
          </p:nvPr>
        </p:nvSpPr>
        <p:spPr/>
        <p:txBody>
          <a:bodyPr/>
          <a:lstStyle/>
          <a:p>
            <a:r>
              <a:rPr lang="en-US" altLang="en-US"/>
              <a:t>As more energy is applied to a semiconductor, more electrons will move into the conduction band and current will flow more easily through the material.</a:t>
            </a:r>
          </a:p>
          <a:p>
            <a:r>
              <a:rPr lang="en-US" altLang="en-US"/>
              <a:t>Therefore, the resistance of intrinsic semiconductor materials decreases with increasing temperature.  </a:t>
            </a:r>
          </a:p>
          <a:p>
            <a:r>
              <a:rPr lang="en-US" altLang="en-US"/>
              <a:t>This is a </a:t>
            </a:r>
            <a:r>
              <a:rPr lang="en-US" altLang="en-US" i="1"/>
              <a:t>negative temperature coefficient.</a:t>
            </a:r>
          </a:p>
        </p:txBody>
      </p:sp>
    </p:spTree>
    <p:extLst>
      <p:ext uri="{BB962C8B-B14F-4D97-AF65-F5344CB8AC3E}">
        <p14:creationId xmlns:p14="http://schemas.microsoft.com/office/powerpoint/2010/main" val="2552490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762000" y="124361"/>
            <a:ext cx="7772400" cy="990600"/>
          </a:xfrm>
        </p:spPr>
        <p:txBody>
          <a:bodyPr/>
          <a:lstStyle/>
          <a:p>
            <a:r>
              <a:rPr lang="en-US" sz="2800" b="1" dirty="0" smtClean="0"/>
              <a:t>Intrinsic carrier concentration in semiconductors</a:t>
            </a:r>
            <a:endParaRPr lang="en-US" sz="2800" dirty="0"/>
          </a:p>
        </p:txBody>
      </p:sp>
      <p:sp>
        <p:nvSpPr>
          <p:cNvPr id="4" name="TextBox 3"/>
          <p:cNvSpPr txBox="1"/>
          <p:nvPr/>
        </p:nvSpPr>
        <p:spPr>
          <a:xfrm>
            <a:off x="838200" y="1092701"/>
            <a:ext cx="7696200" cy="1200329"/>
          </a:xfrm>
          <a:prstGeom prst="rect">
            <a:avLst/>
          </a:prstGeom>
          <a:noFill/>
        </p:spPr>
        <p:txBody>
          <a:bodyPr wrap="square" rtlCol="0">
            <a:spAutoFit/>
          </a:bodyPr>
          <a:lstStyle/>
          <a:p>
            <a:r>
              <a:rPr lang="en-US" dirty="0"/>
              <a:t>The density of carriers in a semiconductor as a function of temperature and material properties is:</a:t>
            </a:r>
            <a:br>
              <a:rPr lang="en-US" dirty="0"/>
            </a:br>
            <a:endParaRPr lang="en-US" dirty="0"/>
          </a:p>
        </p:txBody>
      </p:sp>
      <p:sp>
        <p:nvSpPr>
          <p:cNvPr id="5" name="Rectangle 4"/>
          <p:cNvSpPr>
            <a:spLocks noChangeArrowheads="1"/>
          </p:cNvSpPr>
          <p:nvPr/>
        </p:nvSpPr>
        <p:spPr bwMode="auto">
          <a:xfrm>
            <a:off x="2438400" y="2743199"/>
            <a:ext cx="958543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6" name="Object 5"/>
          <p:cNvGraphicFramePr>
            <a:graphicFrameLocks noChangeAspect="1"/>
          </p:cNvGraphicFramePr>
          <p:nvPr>
            <p:extLst/>
          </p:nvPr>
        </p:nvGraphicFramePr>
        <p:xfrm>
          <a:off x="2209800" y="2517043"/>
          <a:ext cx="4062642" cy="1428929"/>
        </p:xfrm>
        <a:graphic>
          <a:graphicData uri="http://schemas.openxmlformats.org/presentationml/2006/ole">
            <mc:AlternateContent xmlns:mc="http://schemas.openxmlformats.org/markup-compatibility/2006">
              <mc:Choice xmlns:v="urn:schemas-microsoft-com:vml" Requires="v">
                <p:oleObj spid="_x0000_s126987" name="Equation" r:id="rId4" imgW="1384300" imgH="482600" progId="">
                  <p:embed/>
                </p:oleObj>
              </mc:Choice>
              <mc:Fallback>
                <p:oleObj name="Equation" r:id="rId4" imgW="1384300" imgH="482600" progId="">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2517043"/>
                        <a:ext cx="4062642" cy="1428929"/>
                      </a:xfrm>
                      <a:prstGeom prst="rect">
                        <a:avLst/>
                      </a:prstGeom>
                      <a:noFill/>
                      <a:ln w="25400">
                        <a:solidFill>
                          <a:srgbClr val="C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Rectangle 3"/>
          <p:cNvSpPr>
            <a:spLocks noGrp="1" noChangeArrowheads="1"/>
          </p:cNvSpPr>
          <p:nvPr>
            <p:ph type="body" sz="half" idx="1"/>
          </p:nvPr>
        </p:nvSpPr>
        <p:spPr>
          <a:xfrm>
            <a:off x="407126" y="4191000"/>
            <a:ext cx="8763000" cy="4038600"/>
          </a:xfrm>
        </p:spPr>
        <p:txBody>
          <a:bodyPr/>
          <a:lstStyle/>
          <a:p>
            <a:pPr eaLnBrk="1" hangingPunct="1"/>
            <a:r>
              <a:rPr lang="en-US" altLang="en-US" sz="2400" i="1" dirty="0" err="1" smtClean="0"/>
              <a:t>n</a:t>
            </a:r>
            <a:r>
              <a:rPr lang="en-US" altLang="en-US" sz="2400" i="1" baseline="-25000" dirty="0" err="1" smtClean="0"/>
              <a:t>i</a:t>
            </a:r>
            <a:r>
              <a:rPr lang="en-US" altLang="en-US" sz="2400" dirty="0" smtClean="0"/>
              <a:t> = number of free electrons and holes in a unit volume for intrinsic semiconductor</a:t>
            </a:r>
          </a:p>
          <a:p>
            <a:pPr eaLnBrk="1" hangingPunct="1"/>
            <a:r>
              <a:rPr lang="en-US" altLang="en-US" sz="2400" i="1" dirty="0" smtClean="0"/>
              <a:t>Ns</a:t>
            </a:r>
            <a:r>
              <a:rPr lang="en-US" altLang="en-US" sz="2400" dirty="0" smtClean="0"/>
              <a:t> = parameter whose precise value depends on the material</a:t>
            </a:r>
          </a:p>
          <a:p>
            <a:pPr eaLnBrk="1" hangingPunct="1"/>
            <a:r>
              <a:rPr lang="en-US" altLang="en-US" sz="2400" i="1" dirty="0" smtClean="0"/>
              <a:t>T </a:t>
            </a:r>
            <a:r>
              <a:rPr lang="en-US" altLang="en-US" sz="2400" dirty="0" smtClean="0"/>
              <a:t>= temperature (</a:t>
            </a:r>
            <a:r>
              <a:rPr lang="en-US" altLang="en-US" sz="2400" i="1" dirty="0" smtClean="0">
                <a:solidFill>
                  <a:srgbClr val="FF0000"/>
                </a:solidFill>
              </a:rPr>
              <a:t>K</a:t>
            </a:r>
            <a:r>
              <a:rPr lang="en-US" altLang="en-US" sz="2400" dirty="0" smtClean="0"/>
              <a:t>)</a:t>
            </a:r>
          </a:p>
          <a:p>
            <a:pPr eaLnBrk="1" hangingPunct="1"/>
            <a:r>
              <a:rPr lang="en-US" altLang="en-US" sz="2400" i="1" dirty="0" err="1" smtClean="0"/>
              <a:t>E</a:t>
            </a:r>
            <a:r>
              <a:rPr lang="en-US" altLang="en-US" sz="2400" i="1" baseline="-25000" dirty="0" err="1" smtClean="0"/>
              <a:t>g</a:t>
            </a:r>
            <a:r>
              <a:rPr lang="en-US" altLang="en-US" sz="2400" dirty="0" smtClean="0"/>
              <a:t> = bandgap energy </a:t>
            </a:r>
          </a:p>
          <a:p>
            <a:pPr eaLnBrk="1" hangingPunct="1"/>
            <a:r>
              <a:rPr lang="en-US" altLang="en-US" sz="2400" i="1" dirty="0" smtClean="0"/>
              <a:t>k</a:t>
            </a:r>
            <a:r>
              <a:rPr lang="en-US" altLang="en-US" sz="2400" dirty="0" smtClean="0"/>
              <a:t> = </a:t>
            </a:r>
            <a:r>
              <a:rPr lang="en-US" altLang="en-US" sz="2400" dirty="0" err="1" smtClean="0"/>
              <a:t>Boltzman</a:t>
            </a:r>
            <a:r>
              <a:rPr lang="en-US" altLang="en-US" sz="2400" dirty="0" smtClean="0"/>
              <a:t> constant</a:t>
            </a:r>
          </a:p>
        </p:txBody>
      </p:sp>
    </p:spTree>
    <p:extLst>
      <p:ext uri="{BB962C8B-B14F-4D97-AF65-F5344CB8AC3E}">
        <p14:creationId xmlns:p14="http://schemas.microsoft.com/office/powerpoint/2010/main" val="1644529147"/>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1"/>
          </p:nvPr>
        </p:nvSpPr>
        <p:spPr/>
        <p:txBody>
          <a:bodyPr/>
          <a:lstStyle/>
          <a:p>
            <a:pPr>
              <a:defRPr/>
            </a:pPr>
            <a:fld id="{73CDC153-C5DE-49AA-9817-9CB521B3A968}" type="slidenum">
              <a:rPr lang="en-US" altLang="en-US"/>
              <a:pPr>
                <a:defRPr/>
              </a:pPr>
              <a:t>52</a:t>
            </a:fld>
            <a:endParaRPr lang="en-US" altLang="en-US" dirty="0"/>
          </a:p>
        </p:txBody>
      </p:sp>
      <p:sp>
        <p:nvSpPr>
          <p:cNvPr id="23556" name="Oval 6"/>
          <p:cNvSpPr>
            <a:spLocks noChangeArrowheads="1"/>
          </p:cNvSpPr>
          <p:nvPr/>
        </p:nvSpPr>
        <p:spPr bwMode="auto">
          <a:xfrm>
            <a:off x="777240" y="1571897"/>
            <a:ext cx="7543800" cy="2895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3557" name="Rectangle 2"/>
          <p:cNvSpPr>
            <a:spLocks noGrp="1" noChangeArrowheads="1"/>
          </p:cNvSpPr>
          <p:nvPr>
            <p:ph type="title"/>
          </p:nvPr>
        </p:nvSpPr>
        <p:spPr/>
        <p:txBody>
          <a:bodyPr/>
          <a:lstStyle/>
          <a:p>
            <a:pPr eaLnBrk="1" hangingPunct="1"/>
            <a:r>
              <a:rPr lang="en-US" altLang="en-US" smtClean="0"/>
              <a:t>Free Electron Density at a Given Temperature </a:t>
            </a:r>
          </a:p>
        </p:txBody>
      </p:sp>
      <p:sp>
        <p:nvSpPr>
          <p:cNvPr id="23558" name="Rectangle 3"/>
          <p:cNvSpPr>
            <a:spLocks noGrp="1" noChangeArrowheads="1"/>
          </p:cNvSpPr>
          <p:nvPr>
            <p:ph type="body" sz="half" idx="1"/>
          </p:nvPr>
        </p:nvSpPr>
        <p:spPr>
          <a:xfrm>
            <a:off x="762000" y="4495800"/>
            <a:ext cx="7700963" cy="1828800"/>
          </a:xfrm>
        </p:spPr>
        <p:txBody>
          <a:bodyPr/>
          <a:lstStyle/>
          <a:p>
            <a:pPr eaLnBrk="1" hangingPunct="1"/>
            <a:r>
              <a:rPr lang="en-US" altLang="en-US" sz="2400" i="1" dirty="0" err="1" smtClean="0"/>
              <a:t>E</a:t>
            </a:r>
            <a:r>
              <a:rPr lang="en-US" altLang="en-US" sz="2400" i="1" baseline="-25000" dirty="0" err="1" smtClean="0"/>
              <a:t>g</a:t>
            </a:r>
            <a:r>
              <a:rPr lang="en-US" altLang="en-US" sz="2400" dirty="0" smtClean="0"/>
              <a:t>, or bandgap energy determines how much effort is needed to break off an electron from its covalent bond.</a:t>
            </a:r>
          </a:p>
          <a:p>
            <a:pPr eaLnBrk="1" hangingPunct="1"/>
            <a:r>
              <a:rPr lang="en-US" altLang="en-US" sz="2400" dirty="0" smtClean="0"/>
              <a:t>There exists an exponential relationship between the free-electron density and bandgap energy.</a:t>
            </a:r>
          </a:p>
        </p:txBody>
      </p:sp>
      <p:graphicFrame>
        <p:nvGraphicFramePr>
          <p:cNvPr id="23559" name="Object 4"/>
          <p:cNvGraphicFramePr>
            <a:graphicFrameLocks noChangeAspect="1"/>
          </p:cNvGraphicFramePr>
          <p:nvPr/>
        </p:nvGraphicFramePr>
        <p:xfrm>
          <a:off x="1981200" y="1752600"/>
          <a:ext cx="5092700" cy="2133600"/>
        </p:xfrm>
        <a:graphic>
          <a:graphicData uri="http://schemas.openxmlformats.org/presentationml/2006/ole">
            <mc:AlternateContent xmlns:mc="http://schemas.openxmlformats.org/markup-compatibility/2006">
              <mc:Choice xmlns:v="urn:schemas-microsoft-com:vml" Requires="v">
                <p:oleObj spid="_x0000_s128011" name="Equation" r:id="rId3" imgW="5092700" imgH="2209800" progId="">
                  <p:embed/>
                </p:oleObj>
              </mc:Choice>
              <mc:Fallback>
                <p:oleObj name="Equation" r:id="rId3" imgW="5092700" imgH="2209800" progId="">
                  <p:embed/>
                  <p:pic>
                    <p:nvPicPr>
                      <p:cNvPr id="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1752600"/>
                        <a:ext cx="5092700" cy="213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6991055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Footer Placeholder 4"/>
          <p:cNvSpPr>
            <a:spLocks noGrp="1"/>
          </p:cNvSpPr>
          <p:nvPr>
            <p:ph type="ftr" sz="quarter" idx="10"/>
          </p:nvPr>
        </p:nvSpPr>
        <p:spPr>
          <a:noFill/>
        </p:spPr>
        <p:txBody>
          <a:bodyPr/>
          <a:lstStyle/>
          <a:p>
            <a:r>
              <a:rPr lang="nl-NL" smtClean="0">
                <a:ea typeface="ＭＳ Ｐゴシック" pitchFamily="34" charset="-128"/>
              </a:rPr>
              <a:t>NJIT ECE-271 Dr. S. Levkov</a:t>
            </a:r>
            <a:endParaRPr lang="en-US" smtClean="0">
              <a:ea typeface="ＭＳ Ｐゴシック" pitchFamily="34" charset="-128"/>
            </a:endParaRPr>
          </a:p>
        </p:txBody>
      </p:sp>
      <p:sp>
        <p:nvSpPr>
          <p:cNvPr id="36867" name="Slide Number Placeholder 5"/>
          <p:cNvSpPr>
            <a:spLocks noGrp="1"/>
          </p:cNvSpPr>
          <p:nvPr>
            <p:ph type="sldNum" sz="quarter" idx="11"/>
          </p:nvPr>
        </p:nvSpPr>
        <p:spPr>
          <a:noFill/>
        </p:spPr>
        <p:txBody>
          <a:bodyPr/>
          <a:lstStyle/>
          <a:p>
            <a:r>
              <a:rPr lang="en-US" smtClean="0">
                <a:ea typeface="ＭＳ Ｐゴシック" pitchFamily="34" charset="-128"/>
              </a:rPr>
              <a:t> </a:t>
            </a:r>
            <a:r>
              <a:rPr lang="en-US" b="1" smtClean="0">
                <a:ea typeface="ＭＳ Ｐゴシック" pitchFamily="34" charset="-128"/>
              </a:rPr>
              <a:t>Chap 2 - </a:t>
            </a:r>
            <a:fld id="{C199FEFA-F630-4E03-9860-BEC030278EDB}" type="slidenum">
              <a:rPr lang="en-US" b="1" smtClean="0">
                <a:ea typeface="ＭＳ Ｐゴシック" pitchFamily="34" charset="-128"/>
              </a:rPr>
              <a:pPr/>
              <a:t>53</a:t>
            </a:fld>
            <a:endParaRPr lang="en-US" b="1" smtClean="0">
              <a:ea typeface="ＭＳ Ｐゴシック" pitchFamily="34" charset="-128"/>
            </a:endParaRPr>
          </a:p>
        </p:txBody>
      </p:sp>
      <p:sp>
        <p:nvSpPr>
          <p:cNvPr id="36868" name="Rectangle 2"/>
          <p:cNvSpPr>
            <a:spLocks noGrp="1" noChangeArrowheads="1"/>
          </p:cNvSpPr>
          <p:nvPr>
            <p:ph type="title"/>
          </p:nvPr>
        </p:nvSpPr>
        <p:spPr>
          <a:xfrm>
            <a:off x="685800" y="152400"/>
            <a:ext cx="7772400" cy="990600"/>
          </a:xfrm>
        </p:spPr>
        <p:txBody>
          <a:bodyPr/>
          <a:lstStyle/>
          <a:p>
            <a:pPr eaLnBrk="1" hangingPunct="1"/>
            <a:r>
              <a:rPr lang="en-US" smtClean="0">
                <a:ea typeface="ＭＳ Ｐゴシック" pitchFamily="34" charset="-128"/>
              </a:rPr>
              <a:t>Electron-hole concentrations</a:t>
            </a:r>
          </a:p>
        </p:txBody>
      </p:sp>
      <p:sp>
        <p:nvSpPr>
          <p:cNvPr id="36869" name="Rectangle 3"/>
          <p:cNvSpPr>
            <a:spLocks noGrp="1" noChangeArrowheads="1"/>
          </p:cNvSpPr>
          <p:nvPr>
            <p:ph type="body" idx="1"/>
          </p:nvPr>
        </p:nvSpPr>
        <p:spPr>
          <a:xfrm>
            <a:off x="685800" y="1371600"/>
            <a:ext cx="8001000" cy="4343400"/>
          </a:xfrm>
        </p:spPr>
        <p:txBody>
          <a:bodyPr/>
          <a:lstStyle/>
          <a:p>
            <a:pPr eaLnBrk="1" hangingPunct="1"/>
            <a:r>
              <a:rPr lang="en-US" sz="2400" dirty="0" smtClean="0">
                <a:ea typeface="ＭＳ Ｐゴシック" pitchFamily="34" charset="-128"/>
              </a:rPr>
              <a:t>A vacancy is left when a covalent bond is broken.  </a:t>
            </a:r>
          </a:p>
          <a:p>
            <a:pPr eaLnBrk="1" hangingPunct="1"/>
            <a:r>
              <a:rPr lang="en-US" sz="2400" dirty="0" smtClean="0">
                <a:ea typeface="ＭＳ Ｐゴシック" pitchFamily="34" charset="-128"/>
              </a:rPr>
              <a:t>The vacancy is called a hole.  </a:t>
            </a:r>
          </a:p>
          <a:p>
            <a:pPr eaLnBrk="1" hangingPunct="1"/>
            <a:r>
              <a:rPr lang="en-US" sz="2400" dirty="0" smtClean="0">
                <a:ea typeface="ＭＳ Ｐゴシック" pitchFamily="34" charset="-128"/>
              </a:rPr>
              <a:t>A hole moves when the vacancy is filled by an electron from a nearby broken bond (hole current).</a:t>
            </a:r>
          </a:p>
          <a:p>
            <a:pPr eaLnBrk="1" hangingPunct="1"/>
            <a:r>
              <a:rPr lang="en-US" sz="2400" dirty="0" smtClean="0">
                <a:ea typeface="ＭＳ Ｐゴシック" pitchFamily="34" charset="-128"/>
              </a:rPr>
              <a:t>The electron density is </a:t>
            </a:r>
            <a:r>
              <a:rPr lang="en-US" sz="2400" i="1" dirty="0" smtClean="0">
                <a:ea typeface="ＭＳ Ｐゴシック" pitchFamily="34" charset="-128"/>
              </a:rPr>
              <a:t>n  </a:t>
            </a:r>
            <a:r>
              <a:rPr lang="en-US" sz="2400" dirty="0" smtClean="0">
                <a:ea typeface="ＭＳ Ｐゴシック" pitchFamily="34" charset="-128"/>
              </a:rPr>
              <a:t>(</a:t>
            </a:r>
            <a:r>
              <a:rPr lang="en-US" sz="2400" i="1" dirty="0" err="1" smtClean="0">
                <a:ea typeface="ＭＳ Ｐゴシック" pitchFamily="34" charset="-128"/>
              </a:rPr>
              <a:t>n</a:t>
            </a:r>
            <a:r>
              <a:rPr lang="en-US" sz="2400" baseline="-25000" dirty="0" err="1" smtClean="0">
                <a:ea typeface="ＭＳ Ｐゴシック" pitchFamily="34" charset="-128"/>
              </a:rPr>
              <a:t>i</a:t>
            </a:r>
            <a:r>
              <a:rPr lang="en-US" sz="2400" dirty="0" smtClean="0">
                <a:ea typeface="ＭＳ Ｐゴシック" pitchFamily="34" charset="-128"/>
              </a:rPr>
              <a:t> for intrinsic material)</a:t>
            </a:r>
            <a:endParaRPr lang="en-US" sz="2400" i="1" dirty="0" smtClean="0">
              <a:ea typeface="ＭＳ Ｐゴシック" pitchFamily="34" charset="-128"/>
            </a:endParaRPr>
          </a:p>
          <a:p>
            <a:pPr eaLnBrk="1" hangingPunct="1"/>
            <a:r>
              <a:rPr lang="en-US" sz="2400" dirty="0" smtClean="0">
                <a:ea typeface="ＭＳ Ｐゴシック" pitchFamily="34" charset="-128"/>
              </a:rPr>
              <a:t>Hole density is represented by </a:t>
            </a:r>
            <a:r>
              <a:rPr lang="en-US" sz="2400" i="1" dirty="0" smtClean="0">
                <a:ea typeface="ＭＳ Ｐゴシック" pitchFamily="34" charset="-128"/>
              </a:rPr>
              <a:t>p</a:t>
            </a:r>
            <a:r>
              <a:rPr lang="en-US" sz="2400" dirty="0" smtClean="0">
                <a:ea typeface="ＭＳ Ｐゴシック" pitchFamily="34" charset="-128"/>
              </a:rPr>
              <a:t>.</a:t>
            </a:r>
          </a:p>
          <a:p>
            <a:pPr eaLnBrk="1" hangingPunct="1"/>
            <a:r>
              <a:rPr lang="en-US" sz="2400" dirty="0" smtClean="0">
                <a:ea typeface="ＭＳ Ｐゴシック" pitchFamily="34" charset="-128"/>
              </a:rPr>
              <a:t>For intrinsic silicon, </a:t>
            </a:r>
            <a:r>
              <a:rPr lang="en-US" sz="2400" i="1" dirty="0" smtClean="0">
                <a:ea typeface="ＭＳ Ｐゴシック" pitchFamily="34" charset="-128"/>
              </a:rPr>
              <a:t>n</a:t>
            </a:r>
            <a:r>
              <a:rPr lang="en-US" sz="2400" dirty="0" smtClean="0">
                <a:ea typeface="ＭＳ Ｐゴシック" pitchFamily="34" charset="-128"/>
              </a:rPr>
              <a:t> = </a:t>
            </a:r>
            <a:r>
              <a:rPr lang="en-US" sz="2400" i="1" dirty="0" err="1" smtClean="0">
                <a:ea typeface="ＭＳ Ｐゴシック" pitchFamily="34" charset="-128"/>
              </a:rPr>
              <a:t>n</a:t>
            </a:r>
            <a:r>
              <a:rPr lang="en-US" sz="2400" baseline="-25000" dirty="0" err="1" smtClean="0">
                <a:ea typeface="ＭＳ Ｐゴシック" pitchFamily="34" charset="-128"/>
              </a:rPr>
              <a:t>i</a:t>
            </a:r>
            <a:r>
              <a:rPr lang="en-US" sz="2400" dirty="0" smtClean="0">
                <a:ea typeface="ＭＳ Ｐゴシック" pitchFamily="34" charset="-128"/>
              </a:rPr>
              <a:t> = </a:t>
            </a:r>
            <a:r>
              <a:rPr lang="en-US" sz="2400" i="1" dirty="0" smtClean="0">
                <a:ea typeface="ＭＳ Ｐゴシック" pitchFamily="34" charset="-128"/>
              </a:rPr>
              <a:t>p</a:t>
            </a:r>
            <a:r>
              <a:rPr lang="en-US" sz="2400" dirty="0" smtClean="0">
                <a:ea typeface="ＭＳ Ｐゴシック" pitchFamily="34" charset="-128"/>
              </a:rPr>
              <a:t>.</a:t>
            </a:r>
          </a:p>
          <a:p>
            <a:pPr eaLnBrk="1" hangingPunct="1"/>
            <a:r>
              <a:rPr lang="en-US" sz="2400" dirty="0" smtClean="0">
                <a:ea typeface="ＭＳ Ｐゴシック" pitchFamily="34" charset="-128"/>
              </a:rPr>
              <a:t>The product of electron and hole concentrations is </a:t>
            </a:r>
            <a:r>
              <a:rPr lang="en-US" sz="2400" b="1" i="1" dirty="0" err="1" smtClean="0">
                <a:solidFill>
                  <a:srgbClr val="0070C0"/>
                </a:solidFill>
                <a:ea typeface="ＭＳ Ｐゴシック" pitchFamily="34" charset="-128"/>
              </a:rPr>
              <a:t>pn</a:t>
            </a:r>
            <a:r>
              <a:rPr lang="en-US" sz="2400" b="1" dirty="0" smtClean="0">
                <a:solidFill>
                  <a:srgbClr val="0070C0"/>
                </a:solidFill>
                <a:ea typeface="ＭＳ Ｐゴシック" pitchFamily="34" charset="-128"/>
              </a:rPr>
              <a:t> = </a:t>
            </a:r>
            <a:r>
              <a:rPr lang="en-US" sz="2400" b="1" i="1" dirty="0" smtClean="0">
                <a:solidFill>
                  <a:srgbClr val="0070C0"/>
                </a:solidFill>
                <a:ea typeface="ＭＳ Ｐゴシック" pitchFamily="34" charset="-128"/>
              </a:rPr>
              <a:t>n</a:t>
            </a:r>
            <a:r>
              <a:rPr lang="en-US" sz="2400" b="1" i="1" baseline="-25000" dirty="0" smtClean="0">
                <a:solidFill>
                  <a:srgbClr val="0070C0"/>
                </a:solidFill>
                <a:ea typeface="ＭＳ Ｐゴシック" pitchFamily="34" charset="-128"/>
              </a:rPr>
              <a:t>i</a:t>
            </a:r>
            <a:r>
              <a:rPr lang="en-US" sz="2400" b="1" i="1" baseline="30000" dirty="0" smtClean="0">
                <a:solidFill>
                  <a:srgbClr val="0070C0"/>
                </a:solidFill>
                <a:ea typeface="ＭＳ Ｐゴシック" pitchFamily="34" charset="-128"/>
              </a:rPr>
              <a:t>2</a:t>
            </a:r>
            <a:r>
              <a:rPr lang="en-US" sz="2400" b="1" dirty="0" smtClean="0">
                <a:solidFill>
                  <a:srgbClr val="0070C0"/>
                </a:solidFill>
                <a:ea typeface="ＭＳ Ｐゴシック" pitchFamily="34" charset="-128"/>
              </a:rPr>
              <a:t>.</a:t>
            </a:r>
          </a:p>
          <a:p>
            <a:pPr eaLnBrk="1" hangingPunct="1"/>
            <a:r>
              <a:rPr lang="en-US" sz="2400" dirty="0" smtClean="0">
                <a:ea typeface="ＭＳ Ｐゴシック" pitchFamily="34" charset="-128"/>
              </a:rPr>
              <a:t>The </a:t>
            </a:r>
            <a:r>
              <a:rPr lang="en-US" sz="2400" i="1" dirty="0" err="1" smtClean="0">
                <a:ea typeface="ＭＳ Ｐゴシック" pitchFamily="34" charset="-128"/>
              </a:rPr>
              <a:t>pn</a:t>
            </a:r>
            <a:r>
              <a:rPr lang="en-US" sz="2400" dirty="0" smtClean="0">
                <a:ea typeface="ＭＳ Ｐゴシック" pitchFamily="34" charset="-128"/>
              </a:rPr>
              <a:t> product above holds when a semiconductor is in thermal equilibrium (not with an external voltage applied).</a:t>
            </a:r>
          </a:p>
          <a:p>
            <a:pPr eaLnBrk="1" hangingPunct="1"/>
            <a:endParaRPr lang="en-US" sz="2400" dirty="0" smtClean="0">
              <a:ea typeface="ＭＳ Ｐゴシック" pitchFamily="34" charset="-128"/>
            </a:endParaRPr>
          </a:p>
        </p:txBody>
      </p:sp>
    </p:spTree>
    <p:extLst>
      <p:ext uri="{BB962C8B-B14F-4D97-AF65-F5344CB8AC3E}">
        <p14:creationId xmlns:p14="http://schemas.microsoft.com/office/powerpoint/2010/main" val="349507204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b="1" smtClean="0">
                <a:solidFill>
                  <a:schemeClr val="accent2"/>
                </a:solidFill>
              </a:rPr>
              <a:t>Problem</a:t>
            </a:r>
            <a:r>
              <a:rPr lang="en-US" smtClean="0"/>
              <a:t> </a:t>
            </a:r>
          </a:p>
        </p:txBody>
      </p:sp>
      <p:sp>
        <p:nvSpPr>
          <p:cNvPr id="53251" name="Rectangle 3"/>
          <p:cNvSpPr>
            <a:spLocks noGrp="1" noChangeArrowheads="1"/>
          </p:cNvSpPr>
          <p:nvPr>
            <p:ph idx="1"/>
          </p:nvPr>
        </p:nvSpPr>
        <p:spPr/>
        <p:txBody>
          <a:bodyPr/>
          <a:lstStyle/>
          <a:p>
            <a:pPr eaLnBrk="1" hangingPunct="1">
              <a:lnSpc>
                <a:spcPct val="90000"/>
              </a:lnSpc>
            </a:pPr>
            <a:r>
              <a:rPr lang="en-US" smtClean="0"/>
              <a:t>The problem with intrinsic semiconductors are;</a:t>
            </a:r>
          </a:p>
          <a:p>
            <a:pPr eaLnBrk="1" hangingPunct="1">
              <a:lnSpc>
                <a:spcPct val="90000"/>
              </a:lnSpc>
            </a:pPr>
            <a:r>
              <a:rPr lang="en-US" b="1" smtClean="0">
                <a:solidFill>
                  <a:schemeClr val="accent2"/>
                </a:solidFill>
              </a:rPr>
              <a:t>Charge carriers are </a:t>
            </a:r>
            <a:r>
              <a:rPr lang="en-US" b="1" smtClean="0">
                <a:solidFill>
                  <a:srgbClr val="FF3300"/>
                </a:solidFill>
              </a:rPr>
              <a:t>thermally</a:t>
            </a:r>
            <a:r>
              <a:rPr lang="en-US" b="1" smtClean="0">
                <a:solidFill>
                  <a:schemeClr val="accent2"/>
                </a:solidFill>
              </a:rPr>
              <a:t> generated and </a:t>
            </a:r>
            <a:r>
              <a:rPr lang="en-US" b="1" smtClean="0">
                <a:solidFill>
                  <a:srgbClr val="FF3300"/>
                </a:solidFill>
              </a:rPr>
              <a:t>very few in number</a:t>
            </a:r>
            <a:r>
              <a:rPr lang="en-US" b="1" smtClean="0">
                <a:solidFill>
                  <a:schemeClr val="accent2"/>
                </a:solidFill>
              </a:rPr>
              <a:t> resulting in </a:t>
            </a:r>
            <a:r>
              <a:rPr lang="en-US" b="1" smtClean="0">
                <a:solidFill>
                  <a:srgbClr val="FF3300"/>
                </a:solidFill>
              </a:rPr>
              <a:t>very little current</a:t>
            </a:r>
            <a:r>
              <a:rPr lang="en-US" b="1" smtClean="0">
                <a:solidFill>
                  <a:schemeClr val="accent2"/>
                </a:solidFill>
              </a:rPr>
              <a:t>.</a:t>
            </a:r>
          </a:p>
          <a:p>
            <a:pPr eaLnBrk="1" hangingPunct="1">
              <a:lnSpc>
                <a:spcPct val="90000"/>
              </a:lnSpc>
            </a:pPr>
            <a:r>
              <a:rPr lang="en-US" b="1" smtClean="0"/>
              <a:t>Thus for </a:t>
            </a:r>
            <a:r>
              <a:rPr lang="en-US" b="1" smtClean="0">
                <a:solidFill>
                  <a:srgbClr val="008000"/>
                </a:solidFill>
              </a:rPr>
              <a:t>device applications</a:t>
            </a:r>
            <a:r>
              <a:rPr lang="en-US" b="1" smtClean="0"/>
              <a:t>, where an appreciable current is required we need to carry out the </a:t>
            </a:r>
            <a:r>
              <a:rPr lang="en-US" b="1" smtClean="0">
                <a:solidFill>
                  <a:srgbClr val="FF3300"/>
                </a:solidFill>
              </a:rPr>
              <a:t>“doping process”</a:t>
            </a:r>
            <a:r>
              <a:rPr lang="en-US" b="1" smtClean="0"/>
              <a:t> resulting in </a:t>
            </a:r>
            <a:r>
              <a:rPr lang="en-US" b="1" smtClean="0">
                <a:solidFill>
                  <a:srgbClr val="0000FF"/>
                </a:solidFill>
              </a:rPr>
              <a:t>extrinsic semiconductors</a:t>
            </a:r>
            <a:r>
              <a:rPr lang="en-US" smtClean="0"/>
              <a:t> </a:t>
            </a:r>
          </a:p>
        </p:txBody>
      </p:sp>
    </p:spTree>
    <p:extLst>
      <p:ext uri="{BB962C8B-B14F-4D97-AF65-F5344CB8AC3E}">
        <p14:creationId xmlns:p14="http://schemas.microsoft.com/office/powerpoint/2010/main" val="161395289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2"/>
          <p:cNvSpPr>
            <a:spLocks noGrp="1" noChangeArrowheads="1"/>
          </p:cNvSpPr>
          <p:nvPr>
            <p:ph type="title"/>
          </p:nvPr>
        </p:nvSpPr>
        <p:spPr>
          <a:xfrm>
            <a:off x="685800" y="76200"/>
            <a:ext cx="7772400" cy="990600"/>
          </a:xfrm>
        </p:spPr>
        <p:txBody>
          <a:bodyPr/>
          <a:lstStyle/>
          <a:p>
            <a:pPr eaLnBrk="1" hangingPunct="1"/>
            <a:r>
              <a:rPr lang="en-US" smtClean="0">
                <a:ea typeface="ＭＳ Ｐゴシック" pitchFamily="34" charset="-128"/>
              </a:rPr>
              <a:t>Semiconductor Doping</a:t>
            </a:r>
          </a:p>
        </p:txBody>
      </p:sp>
      <p:sp>
        <p:nvSpPr>
          <p:cNvPr id="46085" name="Rectangle 3"/>
          <p:cNvSpPr>
            <a:spLocks noGrp="1" noChangeArrowheads="1"/>
          </p:cNvSpPr>
          <p:nvPr>
            <p:ph idx="1"/>
          </p:nvPr>
        </p:nvSpPr>
        <p:spPr>
          <a:xfrm>
            <a:off x="685800" y="1295400"/>
            <a:ext cx="7772400" cy="4343400"/>
          </a:xfrm>
        </p:spPr>
        <p:txBody>
          <a:bodyPr/>
          <a:lstStyle/>
          <a:p>
            <a:pPr eaLnBrk="1" hangingPunct="1"/>
            <a:r>
              <a:rPr lang="en-US" sz="2400" dirty="0" smtClean="0">
                <a:ea typeface="ＭＳ Ｐゴシック" pitchFamily="34" charset="-128"/>
              </a:rPr>
              <a:t>The interesting properties of semiconductors emerges when impurities are introduced.</a:t>
            </a:r>
          </a:p>
          <a:p>
            <a:pPr eaLnBrk="1" hangingPunct="1"/>
            <a:endParaRPr lang="en-US" sz="2400" dirty="0" smtClean="0">
              <a:ea typeface="ＭＳ Ｐゴシック" pitchFamily="34" charset="-128"/>
            </a:endParaRPr>
          </a:p>
          <a:p>
            <a:pPr eaLnBrk="1" hangingPunct="1"/>
            <a:r>
              <a:rPr lang="en-US" sz="2400" dirty="0" smtClean="0">
                <a:ea typeface="ＭＳ Ｐゴシック" pitchFamily="34" charset="-128"/>
              </a:rPr>
              <a:t>Doping is the process of adding very small well controlled amounts of impurities into a semiconductor.</a:t>
            </a:r>
          </a:p>
          <a:p>
            <a:pPr eaLnBrk="1" hangingPunct="1"/>
            <a:endParaRPr lang="en-US" sz="2400" dirty="0" smtClean="0">
              <a:ea typeface="ＭＳ Ｐゴシック" pitchFamily="34" charset="-128"/>
            </a:endParaRPr>
          </a:p>
          <a:p>
            <a:pPr eaLnBrk="1" hangingPunct="1"/>
            <a:r>
              <a:rPr lang="en-US" sz="2400" dirty="0" smtClean="0">
                <a:ea typeface="ＭＳ Ｐゴシック" pitchFamily="34" charset="-128"/>
              </a:rPr>
              <a:t>Doping enables the control of the resistivity and other properties over a wide range of values.</a:t>
            </a:r>
          </a:p>
          <a:p>
            <a:pPr eaLnBrk="1" hangingPunct="1"/>
            <a:endParaRPr lang="en-US" sz="2400" dirty="0" smtClean="0">
              <a:ea typeface="ＭＳ Ｐゴシック" pitchFamily="34" charset="-128"/>
            </a:endParaRPr>
          </a:p>
          <a:p>
            <a:pPr eaLnBrk="1" hangingPunct="1"/>
            <a:r>
              <a:rPr lang="en-US" sz="2400" dirty="0" smtClean="0">
                <a:ea typeface="ＭＳ Ｐゴシック" pitchFamily="34" charset="-128"/>
              </a:rPr>
              <a:t>For silicon, impurities are from columns III and V of the periodic table.</a:t>
            </a:r>
          </a:p>
        </p:txBody>
      </p:sp>
      <p:sp>
        <p:nvSpPr>
          <p:cNvPr id="46082" name="Footer Placeholder 4"/>
          <p:cNvSpPr>
            <a:spLocks noGrp="1"/>
          </p:cNvSpPr>
          <p:nvPr>
            <p:ph type="ftr" sz="quarter" idx="10"/>
          </p:nvPr>
        </p:nvSpPr>
        <p:spPr>
          <a:noFill/>
        </p:spPr>
        <p:txBody>
          <a:bodyPr/>
          <a:lstStyle/>
          <a:p>
            <a:r>
              <a:rPr lang="nl-NL" smtClean="0">
                <a:ea typeface="ＭＳ Ｐゴシック" pitchFamily="34" charset="-128"/>
              </a:rPr>
              <a:t>NJIT ECE-271 Dr. S. Levkov</a:t>
            </a:r>
            <a:endParaRPr lang="en-US" smtClean="0">
              <a:ea typeface="ＭＳ Ｐゴシック" pitchFamily="34" charset="-128"/>
            </a:endParaRPr>
          </a:p>
        </p:txBody>
      </p:sp>
      <p:sp>
        <p:nvSpPr>
          <p:cNvPr id="46083" name="Slide Number Placeholder 5"/>
          <p:cNvSpPr>
            <a:spLocks noGrp="1"/>
          </p:cNvSpPr>
          <p:nvPr>
            <p:ph type="sldNum" sz="quarter" idx="11"/>
          </p:nvPr>
        </p:nvSpPr>
        <p:spPr>
          <a:noFill/>
        </p:spPr>
        <p:txBody>
          <a:bodyPr/>
          <a:lstStyle/>
          <a:p>
            <a:r>
              <a:rPr lang="en-US" smtClean="0">
                <a:ea typeface="ＭＳ Ｐゴシック" pitchFamily="34" charset="-128"/>
              </a:rPr>
              <a:t> </a:t>
            </a:r>
            <a:r>
              <a:rPr lang="en-US" b="1" smtClean="0">
                <a:ea typeface="ＭＳ Ｐゴシック" pitchFamily="34" charset="-128"/>
              </a:rPr>
              <a:t>Chap 2 - </a:t>
            </a:r>
            <a:fld id="{A7CB60AB-4039-4353-90F8-FA73E47CDF70}" type="slidenum">
              <a:rPr lang="en-US" b="1" smtClean="0">
                <a:ea typeface="ＭＳ Ｐゴシック" pitchFamily="34" charset="-128"/>
              </a:rPr>
              <a:pPr/>
              <a:t>55</a:t>
            </a:fld>
            <a:endParaRPr lang="en-US" b="1" smtClean="0">
              <a:ea typeface="ＭＳ Ｐゴシック" pitchFamily="34" charset="-128"/>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16"/>
          <p:cNvSpPr>
            <a:spLocks noGrp="1" noChangeArrowheads="1"/>
          </p:cNvSpPr>
          <p:nvPr>
            <p:ph type="title"/>
          </p:nvPr>
        </p:nvSpPr>
        <p:spPr>
          <a:xfrm>
            <a:off x="685800" y="0"/>
            <a:ext cx="7772400" cy="1143000"/>
          </a:xfrm>
        </p:spPr>
        <p:txBody>
          <a:bodyPr/>
          <a:lstStyle/>
          <a:p>
            <a:pPr eaLnBrk="1" hangingPunct="1"/>
            <a:r>
              <a:rPr lang="en-US" smtClean="0"/>
              <a:t>Doped Semiconductors</a:t>
            </a:r>
          </a:p>
        </p:txBody>
      </p:sp>
      <p:pic>
        <p:nvPicPr>
          <p:cNvPr id="88067" name="Picture 5" descr="AshcroftMermin 3A-5A elements"/>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3352800" y="2514600"/>
            <a:ext cx="2535238"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8068" name="Text Box 8"/>
          <p:cNvSpPr txBox="1">
            <a:spLocks noChangeArrowheads="1"/>
          </p:cNvSpPr>
          <p:nvPr/>
        </p:nvSpPr>
        <p:spPr bwMode="auto">
          <a:xfrm>
            <a:off x="4191000" y="1066800"/>
            <a:ext cx="925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400"/>
              <a:t>lattice</a:t>
            </a:r>
          </a:p>
        </p:txBody>
      </p:sp>
      <p:sp>
        <p:nvSpPr>
          <p:cNvPr id="88069" name="Text Box 9"/>
          <p:cNvSpPr txBox="1">
            <a:spLocks noChangeArrowheads="1"/>
          </p:cNvSpPr>
          <p:nvPr/>
        </p:nvSpPr>
        <p:spPr bwMode="auto">
          <a:xfrm>
            <a:off x="898525" y="1641475"/>
            <a:ext cx="19859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400"/>
              <a:t>p-type dopants</a:t>
            </a:r>
          </a:p>
        </p:txBody>
      </p:sp>
      <p:sp>
        <p:nvSpPr>
          <p:cNvPr id="88070" name="Text Box 10"/>
          <p:cNvSpPr txBox="1">
            <a:spLocks noChangeArrowheads="1"/>
          </p:cNvSpPr>
          <p:nvPr/>
        </p:nvSpPr>
        <p:spPr bwMode="auto">
          <a:xfrm>
            <a:off x="6477000" y="1676400"/>
            <a:ext cx="19859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sz="2400"/>
              <a:t>n-type dopants</a:t>
            </a:r>
          </a:p>
        </p:txBody>
      </p:sp>
      <p:sp>
        <p:nvSpPr>
          <p:cNvPr id="88071" name="Line 11"/>
          <p:cNvSpPr>
            <a:spLocks noChangeShapeType="1"/>
          </p:cNvSpPr>
          <p:nvPr/>
        </p:nvSpPr>
        <p:spPr bwMode="auto">
          <a:xfrm>
            <a:off x="4648200" y="1524000"/>
            <a:ext cx="0" cy="990600"/>
          </a:xfrm>
          <a:prstGeom prst="line">
            <a:avLst/>
          </a:prstGeom>
          <a:noFill/>
          <a:ln w="571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072" name="Line 12"/>
          <p:cNvSpPr>
            <a:spLocks noChangeShapeType="1"/>
          </p:cNvSpPr>
          <p:nvPr/>
        </p:nvSpPr>
        <p:spPr bwMode="auto">
          <a:xfrm>
            <a:off x="3886200" y="1905000"/>
            <a:ext cx="0" cy="6096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073" name="Line 13"/>
          <p:cNvSpPr>
            <a:spLocks noChangeShapeType="1"/>
          </p:cNvSpPr>
          <p:nvPr/>
        </p:nvSpPr>
        <p:spPr bwMode="auto">
          <a:xfrm flipH="1">
            <a:off x="2895600" y="1905000"/>
            <a:ext cx="9906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074" name="Line 14"/>
          <p:cNvSpPr>
            <a:spLocks noChangeShapeType="1"/>
          </p:cNvSpPr>
          <p:nvPr/>
        </p:nvSpPr>
        <p:spPr bwMode="auto">
          <a:xfrm>
            <a:off x="5410200" y="1905000"/>
            <a:ext cx="0" cy="6096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075" name="Line 15"/>
          <p:cNvSpPr>
            <a:spLocks noChangeShapeType="1"/>
          </p:cNvSpPr>
          <p:nvPr/>
        </p:nvSpPr>
        <p:spPr bwMode="auto">
          <a:xfrm flipH="1">
            <a:off x="5410200" y="1905000"/>
            <a:ext cx="9906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423021503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762125"/>
            <a:ext cx="4876800"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76169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2"/>
          <p:cNvSpPr>
            <a:spLocks noGrp="1" noChangeArrowheads="1"/>
          </p:cNvSpPr>
          <p:nvPr>
            <p:ph type="title"/>
          </p:nvPr>
        </p:nvSpPr>
        <p:spPr>
          <a:xfrm>
            <a:off x="685800" y="0"/>
            <a:ext cx="7772400" cy="990600"/>
          </a:xfrm>
        </p:spPr>
        <p:txBody>
          <a:bodyPr/>
          <a:lstStyle/>
          <a:p>
            <a:pPr eaLnBrk="1" hangingPunct="1"/>
            <a:r>
              <a:rPr lang="en-US" dirty="0" smtClean="0">
                <a:ea typeface="ＭＳ Ｐゴシック" pitchFamily="34" charset="-128"/>
              </a:rPr>
              <a:t>Donor Impurities in Silicon</a:t>
            </a:r>
          </a:p>
        </p:txBody>
      </p:sp>
      <p:sp>
        <p:nvSpPr>
          <p:cNvPr id="47109" name="Rectangle 3"/>
          <p:cNvSpPr>
            <a:spLocks noGrp="1" noChangeArrowheads="1"/>
          </p:cNvSpPr>
          <p:nvPr>
            <p:ph type="body" sz="half" idx="1"/>
          </p:nvPr>
        </p:nvSpPr>
        <p:spPr>
          <a:xfrm>
            <a:off x="76200" y="3200400"/>
            <a:ext cx="4038600" cy="3276600"/>
          </a:xfrm>
        </p:spPr>
        <p:txBody>
          <a:bodyPr/>
          <a:lstStyle/>
          <a:p>
            <a:pPr eaLnBrk="1" hangingPunct="1"/>
            <a:r>
              <a:rPr lang="en-US" sz="1800" dirty="0" smtClean="0">
                <a:ea typeface="ＭＳ Ｐゴシック" pitchFamily="34" charset="-128"/>
              </a:rPr>
              <a:t>Phosphorous (or other column V element) atom replaces silicon atom in crystal lattice.</a:t>
            </a:r>
          </a:p>
          <a:p>
            <a:pPr eaLnBrk="1" hangingPunct="1"/>
            <a:r>
              <a:rPr lang="en-US" sz="1800" dirty="0" smtClean="0">
                <a:ea typeface="ＭＳ Ｐゴシック" pitchFamily="34" charset="-128"/>
              </a:rPr>
              <a:t>Since phosphorous has five outer shell electrons, there is now an ‘extra’ electron in the structure.</a:t>
            </a:r>
          </a:p>
          <a:p>
            <a:pPr eaLnBrk="1" hangingPunct="1"/>
            <a:r>
              <a:rPr lang="en-US" sz="1800" dirty="0" smtClean="0">
                <a:ea typeface="ＭＳ Ｐゴシック" pitchFamily="34" charset="-128"/>
              </a:rPr>
              <a:t>Material is still charge neutral, but very little energy is required to free the electron for conduction since it is not participating in a bond.</a:t>
            </a:r>
          </a:p>
        </p:txBody>
      </p:sp>
      <p:sp>
        <p:nvSpPr>
          <p:cNvPr id="47106" name="Footer Placeholder 5"/>
          <p:cNvSpPr>
            <a:spLocks noGrp="1"/>
          </p:cNvSpPr>
          <p:nvPr>
            <p:ph type="ftr" sz="quarter" idx="10"/>
          </p:nvPr>
        </p:nvSpPr>
        <p:spPr>
          <a:noFill/>
        </p:spPr>
        <p:txBody>
          <a:bodyPr/>
          <a:lstStyle/>
          <a:p>
            <a:r>
              <a:rPr lang="nl-NL" smtClean="0">
                <a:ea typeface="ＭＳ Ｐゴシック" pitchFamily="34" charset="-128"/>
              </a:rPr>
              <a:t>NJIT ECE-271 Dr. S. Levkov</a:t>
            </a:r>
            <a:endParaRPr lang="en-US" smtClean="0">
              <a:ea typeface="ＭＳ Ｐゴシック" pitchFamily="34" charset="-128"/>
            </a:endParaRPr>
          </a:p>
        </p:txBody>
      </p:sp>
      <p:sp>
        <p:nvSpPr>
          <p:cNvPr id="47107" name="Slide Number Placeholder 6"/>
          <p:cNvSpPr>
            <a:spLocks noGrp="1"/>
          </p:cNvSpPr>
          <p:nvPr>
            <p:ph type="sldNum" sz="quarter" idx="11"/>
          </p:nvPr>
        </p:nvSpPr>
        <p:spPr>
          <a:noFill/>
        </p:spPr>
        <p:txBody>
          <a:bodyPr/>
          <a:lstStyle/>
          <a:p>
            <a:r>
              <a:rPr lang="en-US" smtClean="0">
                <a:ea typeface="ＭＳ Ｐゴシック" pitchFamily="34" charset="-128"/>
              </a:rPr>
              <a:t> </a:t>
            </a:r>
            <a:r>
              <a:rPr lang="en-US" b="1" smtClean="0">
                <a:ea typeface="ＭＳ Ｐゴシック" pitchFamily="34" charset="-128"/>
              </a:rPr>
              <a:t>Chap 2 - </a:t>
            </a:r>
            <a:fld id="{0B6F401D-7EBD-411D-9C59-B5D0BAF0CEE2}" type="slidenum">
              <a:rPr lang="en-US" b="1" smtClean="0">
                <a:ea typeface="ＭＳ Ｐゴシック" pitchFamily="34" charset="-128"/>
              </a:rPr>
              <a:pPr/>
              <a:t>58</a:t>
            </a:fld>
            <a:endParaRPr lang="en-US" b="1" smtClean="0">
              <a:ea typeface="ＭＳ Ｐゴシック" pitchFamily="34" charset="-128"/>
            </a:endParaRPr>
          </a:p>
        </p:txBody>
      </p:sp>
      <p:pic>
        <p:nvPicPr>
          <p:cNvPr id="47112" name="Picture 8"/>
          <p:cNvPicPr>
            <a:picLocks noChangeAspect="1" noChangeArrowheads="1"/>
          </p:cNvPicPr>
          <p:nvPr/>
        </p:nvPicPr>
        <p:blipFill>
          <a:blip r:embed="rId3"/>
          <a:srcRect/>
          <a:stretch>
            <a:fillRect/>
          </a:stretch>
        </p:blipFill>
        <p:spPr bwMode="auto">
          <a:xfrm>
            <a:off x="685800" y="838200"/>
            <a:ext cx="2590800" cy="2111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2"/>
          <p:cNvSpPr>
            <a:spLocks noGrp="1" noChangeArrowheads="1"/>
          </p:cNvSpPr>
          <p:nvPr>
            <p:ph type="title"/>
          </p:nvPr>
        </p:nvSpPr>
        <p:spPr>
          <a:xfrm>
            <a:off x="685800" y="0"/>
            <a:ext cx="7772400" cy="990600"/>
          </a:xfrm>
        </p:spPr>
        <p:txBody>
          <a:bodyPr/>
          <a:lstStyle/>
          <a:p>
            <a:pPr eaLnBrk="1" hangingPunct="1"/>
            <a:r>
              <a:rPr lang="en-US" dirty="0" smtClean="0">
                <a:ea typeface="ＭＳ Ｐゴシック" pitchFamily="34" charset="-128"/>
              </a:rPr>
              <a:t>Donor Impurities in Silicon</a:t>
            </a:r>
          </a:p>
        </p:txBody>
      </p:sp>
      <p:sp>
        <p:nvSpPr>
          <p:cNvPr id="47109" name="Rectangle 3"/>
          <p:cNvSpPr>
            <a:spLocks noGrp="1" noChangeArrowheads="1"/>
          </p:cNvSpPr>
          <p:nvPr>
            <p:ph type="body" sz="half" idx="1"/>
          </p:nvPr>
        </p:nvSpPr>
        <p:spPr>
          <a:xfrm>
            <a:off x="76200" y="3200400"/>
            <a:ext cx="4038600" cy="3276600"/>
          </a:xfrm>
        </p:spPr>
        <p:txBody>
          <a:bodyPr/>
          <a:lstStyle/>
          <a:p>
            <a:pPr eaLnBrk="1" hangingPunct="1"/>
            <a:r>
              <a:rPr lang="en-US" sz="1800" dirty="0" smtClean="0">
                <a:ea typeface="ＭＳ Ｐゴシック" pitchFamily="34" charset="-128"/>
              </a:rPr>
              <a:t>Phosphorous (or other column V element) atom replaces silicon atom in crystal lattice.</a:t>
            </a:r>
          </a:p>
          <a:p>
            <a:pPr eaLnBrk="1" hangingPunct="1"/>
            <a:r>
              <a:rPr lang="en-US" sz="1800" dirty="0" smtClean="0">
                <a:ea typeface="ＭＳ Ｐゴシック" pitchFamily="34" charset="-128"/>
              </a:rPr>
              <a:t>Since phosphorous has five outer shell electrons, there is now an ‘extra’ electron in the structure.</a:t>
            </a:r>
          </a:p>
          <a:p>
            <a:pPr eaLnBrk="1" hangingPunct="1"/>
            <a:r>
              <a:rPr lang="en-US" sz="1800" dirty="0" smtClean="0">
                <a:ea typeface="ＭＳ Ｐゴシック" pitchFamily="34" charset="-128"/>
              </a:rPr>
              <a:t>Material is still charge neutral, but very little energy is required to free the electron for conduction since it is not participating in a bond.</a:t>
            </a:r>
          </a:p>
        </p:txBody>
      </p:sp>
      <p:sp>
        <p:nvSpPr>
          <p:cNvPr id="47106" name="Footer Placeholder 5"/>
          <p:cNvSpPr>
            <a:spLocks noGrp="1"/>
          </p:cNvSpPr>
          <p:nvPr>
            <p:ph type="ftr" sz="quarter" idx="10"/>
          </p:nvPr>
        </p:nvSpPr>
        <p:spPr>
          <a:noFill/>
        </p:spPr>
        <p:txBody>
          <a:bodyPr/>
          <a:lstStyle/>
          <a:p>
            <a:r>
              <a:rPr lang="nl-NL" smtClean="0">
                <a:ea typeface="ＭＳ Ｐゴシック" pitchFamily="34" charset="-128"/>
              </a:rPr>
              <a:t>NJIT ECE-271 Dr. S. Levkov</a:t>
            </a:r>
            <a:endParaRPr lang="en-US" smtClean="0">
              <a:ea typeface="ＭＳ Ｐゴシック" pitchFamily="34" charset="-128"/>
            </a:endParaRPr>
          </a:p>
        </p:txBody>
      </p:sp>
      <p:sp>
        <p:nvSpPr>
          <p:cNvPr id="47107" name="Slide Number Placeholder 6"/>
          <p:cNvSpPr>
            <a:spLocks noGrp="1"/>
          </p:cNvSpPr>
          <p:nvPr>
            <p:ph type="sldNum" sz="quarter" idx="11"/>
          </p:nvPr>
        </p:nvSpPr>
        <p:spPr>
          <a:noFill/>
        </p:spPr>
        <p:txBody>
          <a:bodyPr/>
          <a:lstStyle/>
          <a:p>
            <a:r>
              <a:rPr lang="en-US" smtClean="0">
                <a:ea typeface="ＭＳ Ｐゴシック" pitchFamily="34" charset="-128"/>
              </a:rPr>
              <a:t> </a:t>
            </a:r>
            <a:r>
              <a:rPr lang="en-US" b="1" smtClean="0">
                <a:ea typeface="ＭＳ Ｐゴシック" pitchFamily="34" charset="-128"/>
              </a:rPr>
              <a:t>Chap 2 - </a:t>
            </a:r>
            <a:fld id="{0B6F401D-7EBD-411D-9C59-B5D0BAF0CEE2}" type="slidenum">
              <a:rPr lang="en-US" b="1" smtClean="0">
                <a:ea typeface="ＭＳ Ｐゴシック" pitchFamily="34" charset="-128"/>
              </a:rPr>
              <a:pPr/>
              <a:t>59</a:t>
            </a:fld>
            <a:endParaRPr lang="en-US" b="1" smtClean="0">
              <a:ea typeface="ＭＳ Ｐゴシック" pitchFamily="34" charset="-128"/>
            </a:endParaRPr>
          </a:p>
        </p:txBody>
      </p:sp>
      <p:sp>
        <p:nvSpPr>
          <p:cNvPr id="47111" name="Text Box 5"/>
          <p:cNvSpPr txBox="1">
            <a:spLocks noChangeArrowheads="1"/>
          </p:cNvSpPr>
          <p:nvPr/>
        </p:nvSpPr>
        <p:spPr bwMode="auto">
          <a:xfrm>
            <a:off x="4267200" y="5257800"/>
            <a:ext cx="4343400" cy="1077218"/>
          </a:xfrm>
          <a:prstGeom prst="rect">
            <a:avLst/>
          </a:prstGeom>
          <a:noFill/>
          <a:ln w="9525">
            <a:noFill/>
            <a:miter lim="800000"/>
            <a:headEnd/>
            <a:tailEnd/>
          </a:ln>
        </p:spPr>
        <p:txBody>
          <a:bodyPr wrap="square">
            <a:spAutoFit/>
          </a:bodyPr>
          <a:lstStyle/>
          <a:p>
            <a:r>
              <a:rPr lang="en-US" sz="1600" dirty="0" smtClean="0"/>
              <a:t> A silicon crystal doped by a pentavalent element (f. </a:t>
            </a:r>
            <a:r>
              <a:rPr lang="en-US" sz="1600" dirty="0" err="1" smtClean="0"/>
              <a:t>i</a:t>
            </a:r>
            <a:r>
              <a:rPr lang="en-US" sz="1600" dirty="0" smtClean="0"/>
              <a:t>. phosphorus). Each dopant atom donates a free electron and is thus called a donor. The </a:t>
            </a:r>
            <a:r>
              <a:rPr lang="en-US" sz="1600" dirty="0"/>
              <a:t>doped </a:t>
            </a:r>
            <a:r>
              <a:rPr lang="en-US" sz="1600" b="1" dirty="0">
                <a:solidFill>
                  <a:srgbClr val="0070C0"/>
                </a:solidFill>
              </a:rPr>
              <a:t>semiconductor becomes </a:t>
            </a:r>
            <a:r>
              <a:rPr lang="en-US" sz="1600" b="1" i="1" dirty="0">
                <a:solidFill>
                  <a:srgbClr val="0070C0"/>
                </a:solidFill>
              </a:rPr>
              <a:t>n</a:t>
            </a:r>
            <a:r>
              <a:rPr lang="en-US" sz="1600" b="1" dirty="0">
                <a:solidFill>
                  <a:srgbClr val="0070C0"/>
                </a:solidFill>
              </a:rPr>
              <a:t> type</a:t>
            </a:r>
            <a:r>
              <a:rPr lang="en-US" sz="1600" dirty="0" smtClean="0"/>
              <a:t>.</a:t>
            </a:r>
            <a:endParaRPr lang="en-US" sz="1600" dirty="0"/>
          </a:p>
        </p:txBody>
      </p:sp>
      <p:pic>
        <p:nvPicPr>
          <p:cNvPr id="47112" name="Picture 8"/>
          <p:cNvPicPr>
            <a:picLocks noChangeAspect="1" noChangeArrowheads="1"/>
          </p:cNvPicPr>
          <p:nvPr/>
        </p:nvPicPr>
        <p:blipFill>
          <a:blip r:embed="rId4"/>
          <a:srcRect/>
          <a:stretch>
            <a:fillRect/>
          </a:stretch>
        </p:blipFill>
        <p:spPr bwMode="auto">
          <a:xfrm>
            <a:off x="685800" y="838200"/>
            <a:ext cx="2590800" cy="2111375"/>
          </a:xfrm>
          <a:prstGeom prst="rect">
            <a:avLst/>
          </a:prstGeom>
          <a:noFill/>
          <a:ln w="9525">
            <a:noFill/>
            <a:miter lim="800000"/>
            <a:headEnd/>
            <a:tailEnd/>
          </a:ln>
        </p:spPr>
      </p:pic>
      <p:grpSp>
        <p:nvGrpSpPr>
          <p:cNvPr id="15" name="Group 14"/>
          <p:cNvGrpSpPr/>
          <p:nvPr/>
        </p:nvGrpSpPr>
        <p:grpSpPr>
          <a:xfrm>
            <a:off x="4191000" y="1295400"/>
            <a:ext cx="4859748" cy="3810000"/>
            <a:chOff x="4191000" y="1295400"/>
            <a:chExt cx="4859748" cy="3810000"/>
          </a:xfrm>
        </p:grpSpPr>
        <p:pic>
          <p:nvPicPr>
            <p:cNvPr id="47110" name="Picture 8" descr="se03F03"/>
            <p:cNvPicPr>
              <a:picLocks noChangeAspect="1" noChangeArrowheads="1"/>
            </p:cNvPicPr>
            <p:nvPr/>
          </p:nvPicPr>
          <p:blipFill>
            <a:blip r:embed="rId5"/>
            <a:srcRect/>
            <a:stretch>
              <a:fillRect/>
            </a:stretch>
          </p:blipFill>
          <p:spPr bwMode="auto">
            <a:xfrm>
              <a:off x="4191000" y="1295400"/>
              <a:ext cx="4859748" cy="3810000"/>
            </a:xfrm>
            <a:prstGeom prst="rect">
              <a:avLst/>
            </a:prstGeom>
            <a:noFill/>
            <a:ln w="9525">
              <a:noFill/>
              <a:miter lim="800000"/>
              <a:headEnd/>
              <a:tailEnd/>
            </a:ln>
          </p:spPr>
        </p:pic>
        <p:sp>
          <p:nvSpPr>
            <p:cNvPr id="9" name="Oval 8"/>
            <p:cNvSpPr/>
            <p:nvPr/>
          </p:nvSpPr>
          <p:spPr bwMode="auto">
            <a:xfrm>
              <a:off x="6225468" y="2851210"/>
              <a:ext cx="228600" cy="228600"/>
            </a:xfrm>
            <a:prstGeom prst="ellipse">
              <a:avLst/>
            </a:prstGeom>
            <a:noFill/>
            <a:ln w="9525" cap="flat" cmpd="sng" algn="ctr">
              <a:solidFill>
                <a:srgbClr val="FF0000"/>
              </a:solidFill>
              <a:prstDash val="solid"/>
              <a:round/>
              <a:headEnd type="none" w="med" len="med"/>
              <a:tailEnd type="none" w="med" len="med"/>
            </a:ln>
            <a:effectLst>
              <a:glow rad="228600">
                <a:srgbClr val="FF33CC">
                  <a:alpha val="40000"/>
                </a:srgbClr>
              </a:glo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11" name="Elbow Connector 10"/>
            <p:cNvCxnSpPr/>
            <p:nvPr/>
          </p:nvCxnSpPr>
          <p:spPr bwMode="auto">
            <a:xfrm rot="5400000" flipH="1" flipV="1">
              <a:off x="5847056" y="3068344"/>
              <a:ext cx="457200" cy="381000"/>
            </a:xfrm>
            <a:prstGeom prst="bentConnector3">
              <a:avLst>
                <a:gd name="adj1" fmla="val 50000"/>
              </a:avLst>
            </a:prstGeom>
            <a:solidFill>
              <a:schemeClr val="accent1"/>
            </a:solidFill>
            <a:ln w="9525" cap="flat" cmpd="sng" algn="ctr">
              <a:solidFill>
                <a:srgbClr val="FF33CC"/>
              </a:solidFill>
              <a:prstDash val="solid"/>
              <a:round/>
              <a:headEnd type="none" w="med" len="med"/>
              <a:tailEnd type="arrow"/>
            </a:ln>
            <a:effectLst>
              <a:glow rad="63500">
                <a:schemeClr val="accent4">
                  <a:satMod val="175000"/>
                  <a:alpha val="40000"/>
                </a:schemeClr>
              </a:glow>
            </a:effectLst>
          </p:spPr>
        </p:cxnSp>
        <p:graphicFrame>
          <p:nvGraphicFramePr>
            <p:cNvPr id="47113" name="Object 2"/>
            <p:cNvGraphicFramePr>
              <a:graphicFrameLocks noChangeAspect="1"/>
            </p:cNvGraphicFramePr>
            <p:nvPr/>
          </p:nvGraphicFramePr>
          <p:xfrm>
            <a:off x="5356932" y="3150834"/>
            <a:ext cx="292100" cy="239713"/>
          </p:xfrm>
          <a:graphic>
            <a:graphicData uri="http://schemas.openxmlformats.org/presentationml/2006/ole">
              <mc:AlternateContent xmlns:mc="http://schemas.openxmlformats.org/markup-compatibility/2006">
                <mc:Choice xmlns:v="urn:schemas-microsoft-com:vml" Requires="v">
                  <p:oleObj spid="_x0000_s120065" name="Equation" r:id="rId6" imgW="215619" imgH="177569" progId="">
                    <p:embed/>
                  </p:oleObj>
                </mc:Choice>
                <mc:Fallback>
                  <p:oleObj name="Equation" r:id="rId6" imgW="215619" imgH="177569" progId="">
                    <p:embed/>
                    <p:pic>
                      <p:nvPicPr>
                        <p:cNvPr id="0" name="Picture 24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56932" y="3150834"/>
                          <a:ext cx="292100" cy="239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114" name="Object 2"/>
            <p:cNvGraphicFramePr>
              <a:graphicFrameLocks noChangeAspect="1"/>
            </p:cNvGraphicFramePr>
            <p:nvPr/>
          </p:nvGraphicFramePr>
          <p:xfrm>
            <a:off x="6019800" y="2674938"/>
            <a:ext cx="292100" cy="222250"/>
          </p:xfrm>
          <a:graphic>
            <a:graphicData uri="http://schemas.openxmlformats.org/presentationml/2006/ole">
              <mc:AlternateContent xmlns:mc="http://schemas.openxmlformats.org/markup-compatibility/2006">
                <mc:Choice xmlns:v="urn:schemas-microsoft-com:vml" Requires="v">
                  <p:oleObj spid="_x0000_s120066" name="Equation" r:id="rId8" imgW="215619" imgH="164885" progId="">
                    <p:embed/>
                  </p:oleObj>
                </mc:Choice>
                <mc:Fallback>
                  <p:oleObj name="Equation" r:id="rId8" imgW="215619" imgH="164885" progId="">
                    <p:embed/>
                    <p:pic>
                      <p:nvPicPr>
                        <p:cNvPr id="0" name="Picture 24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19800" y="2674938"/>
                          <a:ext cx="292100" cy="222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9812" name="Object 2"/>
            <p:cNvGraphicFramePr>
              <a:graphicFrameLocks noChangeAspect="1"/>
            </p:cNvGraphicFramePr>
            <p:nvPr/>
          </p:nvGraphicFramePr>
          <p:xfrm>
            <a:off x="5961356" y="3096092"/>
            <a:ext cx="153987" cy="188913"/>
          </p:xfrm>
          <a:graphic>
            <a:graphicData uri="http://schemas.openxmlformats.org/presentationml/2006/ole">
              <mc:AlternateContent xmlns:mc="http://schemas.openxmlformats.org/markup-compatibility/2006">
                <mc:Choice xmlns:v="urn:schemas-microsoft-com:vml" Requires="v">
                  <p:oleObj spid="_x0000_s120067" name="Equation" r:id="rId10" imgW="114201" imgH="139579" progId="">
                    <p:embed/>
                  </p:oleObj>
                </mc:Choice>
                <mc:Fallback>
                  <p:oleObj name="Equation" r:id="rId10" imgW="114201" imgH="139579" progId="">
                    <p:embed/>
                    <p:pic>
                      <p:nvPicPr>
                        <p:cNvPr id="0" name="Picture 24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61356" y="3096092"/>
                          <a:ext cx="153987" cy="188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250825" y="704850"/>
            <a:ext cx="8686800" cy="3970338"/>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600" b="1">
                <a:latin typeface="TimesNewRomanPSMT"/>
                <a:cs typeface="Times New Roman" panose="02020603050405020304" pitchFamily="18" charset="0"/>
              </a:rPr>
              <a:t> </a:t>
            </a:r>
            <a:endParaRPr lang="en-US" sz="3600">
              <a:cs typeface="Times New Roman" panose="02020603050405020304" pitchFamily="18" charset="0"/>
            </a:endParaRPr>
          </a:p>
          <a:p>
            <a:r>
              <a:rPr lang="en-US" sz="3600" b="1">
                <a:latin typeface="TimesNewRomanPSMT"/>
                <a:cs typeface="Times New Roman" panose="02020603050405020304" pitchFamily="18" charset="0"/>
              </a:rPr>
              <a:t>Course Objective:</a:t>
            </a:r>
            <a:endParaRPr lang="en-US" sz="3600">
              <a:cs typeface="Times New Roman" panose="02020603050405020304" pitchFamily="18" charset="0"/>
            </a:endParaRPr>
          </a:p>
          <a:p>
            <a:endParaRPr lang="en-US" sz="3600">
              <a:latin typeface="TimesNewRomanPSMT"/>
              <a:cs typeface="Times New Roman" panose="02020603050405020304" pitchFamily="18" charset="0"/>
            </a:endParaRPr>
          </a:p>
          <a:p>
            <a:r>
              <a:rPr lang="en-US" sz="3600">
                <a:latin typeface="TimesNewRomanPSMT"/>
                <a:cs typeface="Times New Roman" panose="02020603050405020304" pitchFamily="18" charset="0"/>
              </a:rPr>
              <a:t>To develop a background knowledge of semiconductor theory sufficient to understand modern semiconductor devices.</a:t>
            </a:r>
            <a:endParaRPr lang="en-US" sz="3600"/>
          </a:p>
        </p:txBody>
      </p:sp>
    </p:spTree>
    <p:extLst>
      <p:ext uri="{BB962C8B-B14F-4D97-AF65-F5344CB8AC3E}">
        <p14:creationId xmlns:p14="http://schemas.microsoft.com/office/powerpoint/2010/main" val="288890786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779463"/>
            <a:ext cx="6553200" cy="548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29589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altLang="en-US"/>
              <a:t>Chapter 8 - Semiconductor Technology</a:t>
            </a:r>
          </a:p>
        </p:txBody>
      </p:sp>
      <p:sp>
        <p:nvSpPr>
          <p:cNvPr id="5" name="Slide Number Placeholder 5"/>
          <p:cNvSpPr>
            <a:spLocks noGrp="1"/>
          </p:cNvSpPr>
          <p:nvPr>
            <p:ph type="sldNum" sz="quarter" idx="4294967295"/>
          </p:nvPr>
        </p:nvSpPr>
        <p:spPr/>
        <p:txBody>
          <a:bodyPr/>
          <a:lstStyle/>
          <a:p>
            <a:fld id="{4EF401A9-4F6E-4EFE-A16D-DCC465695F23}" type="slidenum">
              <a:rPr lang="en-US" altLang="en-US"/>
              <a:pPr/>
              <a:t>61</a:t>
            </a:fld>
            <a:endParaRPr lang="en-US" altLang="en-US"/>
          </a:p>
        </p:txBody>
      </p:sp>
      <p:sp>
        <p:nvSpPr>
          <p:cNvPr id="22530" name="Rectangle 2"/>
          <p:cNvSpPr>
            <a:spLocks noGrp="1" noChangeArrowheads="1"/>
          </p:cNvSpPr>
          <p:nvPr>
            <p:ph type="title"/>
          </p:nvPr>
        </p:nvSpPr>
        <p:spPr/>
        <p:txBody>
          <a:bodyPr/>
          <a:lstStyle/>
          <a:p>
            <a:r>
              <a:rPr lang="en-US" altLang="en-US"/>
              <a:t>Pentavalent Doping</a:t>
            </a:r>
          </a:p>
        </p:txBody>
      </p:sp>
      <p:pic>
        <p:nvPicPr>
          <p:cNvPr id="22533" name="Picture 5" descr="C:\My Documents\Terrell PPT Files\Terrell Art Files\08-11.tif"/>
          <p:cNvPicPr>
            <a:picLocks noChangeAspect="1" noChangeArrowheads="1"/>
          </p:cNvPicPr>
          <p:nvPr/>
        </p:nvPicPr>
        <p:blipFill>
          <a:blip r:embed="rId2">
            <a:lum bright="-42000" contrast="54000"/>
            <a:extLst>
              <a:ext uri="{28A0092B-C50C-407E-A947-70E740481C1C}">
                <a14:useLocalDpi xmlns:a14="http://schemas.microsoft.com/office/drawing/2010/main" val="0"/>
              </a:ext>
            </a:extLst>
          </a:blip>
          <a:srcRect/>
          <a:stretch>
            <a:fillRect/>
          </a:stretch>
        </p:blipFill>
        <p:spPr bwMode="auto">
          <a:xfrm>
            <a:off x="609600" y="2590800"/>
            <a:ext cx="7924800" cy="300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5899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2"/>
          <p:cNvSpPr>
            <a:spLocks noGrp="1" noChangeArrowheads="1"/>
          </p:cNvSpPr>
          <p:nvPr>
            <p:ph type="title"/>
          </p:nvPr>
        </p:nvSpPr>
        <p:spPr>
          <a:xfrm>
            <a:off x="685800" y="0"/>
            <a:ext cx="7772400" cy="990600"/>
          </a:xfrm>
        </p:spPr>
        <p:txBody>
          <a:bodyPr/>
          <a:lstStyle/>
          <a:p>
            <a:pPr eaLnBrk="1" hangingPunct="1"/>
            <a:r>
              <a:rPr lang="en-US" dirty="0" smtClean="0">
                <a:ea typeface="ＭＳ Ｐゴシック" pitchFamily="34" charset="-128"/>
              </a:rPr>
              <a:t>Acceptor Impurities in Silicon</a:t>
            </a:r>
          </a:p>
        </p:txBody>
      </p:sp>
      <p:sp>
        <p:nvSpPr>
          <p:cNvPr id="48133" name="Rectangle 3"/>
          <p:cNvSpPr>
            <a:spLocks noGrp="1" noChangeArrowheads="1"/>
          </p:cNvSpPr>
          <p:nvPr>
            <p:ph type="body" sz="half" idx="1"/>
          </p:nvPr>
        </p:nvSpPr>
        <p:spPr>
          <a:xfrm>
            <a:off x="152400" y="3429000"/>
            <a:ext cx="3962400" cy="3048000"/>
          </a:xfrm>
        </p:spPr>
        <p:txBody>
          <a:bodyPr/>
          <a:lstStyle/>
          <a:p>
            <a:pPr eaLnBrk="1" hangingPunct="1"/>
            <a:r>
              <a:rPr lang="en-US" sz="1800" dirty="0" smtClean="0">
                <a:ea typeface="ＭＳ Ｐゴシック" pitchFamily="34" charset="-128"/>
              </a:rPr>
              <a:t>Boron (column III element) has been added to silicon.</a:t>
            </a:r>
          </a:p>
          <a:p>
            <a:pPr eaLnBrk="1" hangingPunct="1"/>
            <a:r>
              <a:rPr lang="en-US" sz="1800" dirty="0" smtClean="0">
                <a:ea typeface="ＭＳ Ｐゴシック" pitchFamily="34" charset="-128"/>
              </a:rPr>
              <a:t>There is now an incomplete bond pair, creating a vacancy for an electron.</a:t>
            </a:r>
          </a:p>
          <a:p>
            <a:pPr eaLnBrk="1" hangingPunct="1"/>
            <a:r>
              <a:rPr lang="en-US" sz="1800" dirty="0" smtClean="0">
                <a:ea typeface="ＭＳ Ｐゴシック" pitchFamily="34" charset="-128"/>
              </a:rPr>
              <a:t>Little energy is required to move a nearby electron into the vacancy.</a:t>
            </a:r>
          </a:p>
          <a:p>
            <a:pPr eaLnBrk="1" hangingPunct="1"/>
            <a:r>
              <a:rPr lang="en-US" sz="1800" dirty="0" smtClean="0">
                <a:ea typeface="ＭＳ Ｐゴシック" pitchFamily="34" charset="-128"/>
              </a:rPr>
              <a:t>As the ‘hole’ propagates, charge is moved across the silicon.</a:t>
            </a:r>
          </a:p>
        </p:txBody>
      </p:sp>
      <p:sp>
        <p:nvSpPr>
          <p:cNvPr id="48130" name="Footer Placeholder 5"/>
          <p:cNvSpPr>
            <a:spLocks noGrp="1"/>
          </p:cNvSpPr>
          <p:nvPr>
            <p:ph type="ftr" sz="quarter" idx="10"/>
          </p:nvPr>
        </p:nvSpPr>
        <p:spPr>
          <a:noFill/>
        </p:spPr>
        <p:txBody>
          <a:bodyPr/>
          <a:lstStyle/>
          <a:p>
            <a:r>
              <a:rPr lang="nl-NL" smtClean="0">
                <a:ea typeface="ＭＳ Ｐゴシック" pitchFamily="34" charset="-128"/>
              </a:rPr>
              <a:t>NJIT ECE-271 Dr. S. Levkov</a:t>
            </a:r>
            <a:endParaRPr lang="en-US" smtClean="0">
              <a:ea typeface="ＭＳ Ｐゴシック" pitchFamily="34" charset="-128"/>
            </a:endParaRPr>
          </a:p>
        </p:txBody>
      </p:sp>
      <p:sp>
        <p:nvSpPr>
          <p:cNvPr id="48131" name="Slide Number Placeholder 6"/>
          <p:cNvSpPr>
            <a:spLocks noGrp="1"/>
          </p:cNvSpPr>
          <p:nvPr>
            <p:ph type="sldNum" sz="quarter" idx="11"/>
          </p:nvPr>
        </p:nvSpPr>
        <p:spPr>
          <a:noFill/>
        </p:spPr>
        <p:txBody>
          <a:bodyPr/>
          <a:lstStyle/>
          <a:p>
            <a:r>
              <a:rPr lang="en-US" smtClean="0">
                <a:ea typeface="ＭＳ Ｐゴシック" pitchFamily="34" charset="-128"/>
              </a:rPr>
              <a:t> </a:t>
            </a:r>
            <a:r>
              <a:rPr lang="en-US" b="1" smtClean="0">
                <a:ea typeface="ＭＳ Ｐゴシック" pitchFamily="34" charset="-128"/>
              </a:rPr>
              <a:t>Chap 2 - </a:t>
            </a:r>
            <a:fld id="{3ED37055-65DA-4E59-927A-606DA0EA81D4}" type="slidenum">
              <a:rPr lang="en-US" b="1" smtClean="0">
                <a:ea typeface="ＭＳ Ｐゴシック" pitchFamily="34" charset="-128"/>
              </a:rPr>
              <a:pPr/>
              <a:t>62</a:t>
            </a:fld>
            <a:endParaRPr lang="en-US" b="1" smtClean="0">
              <a:ea typeface="ＭＳ Ｐゴシック" pitchFamily="34" charset="-128"/>
            </a:endParaRPr>
          </a:p>
        </p:txBody>
      </p:sp>
      <p:pic>
        <p:nvPicPr>
          <p:cNvPr id="48136" name="Picture 8"/>
          <p:cNvPicPr>
            <a:picLocks noChangeAspect="1" noChangeArrowheads="1"/>
          </p:cNvPicPr>
          <p:nvPr/>
        </p:nvPicPr>
        <p:blipFill>
          <a:blip r:embed="rId3"/>
          <a:srcRect/>
          <a:stretch>
            <a:fillRect/>
          </a:stretch>
        </p:blipFill>
        <p:spPr bwMode="auto">
          <a:xfrm>
            <a:off x="685800" y="838200"/>
            <a:ext cx="2827338" cy="228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2"/>
          <p:cNvSpPr>
            <a:spLocks noGrp="1" noChangeArrowheads="1"/>
          </p:cNvSpPr>
          <p:nvPr>
            <p:ph type="title"/>
          </p:nvPr>
        </p:nvSpPr>
        <p:spPr>
          <a:xfrm>
            <a:off x="685800" y="0"/>
            <a:ext cx="7772400" cy="990600"/>
          </a:xfrm>
        </p:spPr>
        <p:txBody>
          <a:bodyPr/>
          <a:lstStyle/>
          <a:p>
            <a:pPr eaLnBrk="1" hangingPunct="1"/>
            <a:r>
              <a:rPr lang="en-US" dirty="0" smtClean="0">
                <a:ea typeface="ＭＳ Ｐゴシック" pitchFamily="34" charset="-128"/>
              </a:rPr>
              <a:t>Acceptor Impurities in Silicon</a:t>
            </a:r>
          </a:p>
        </p:txBody>
      </p:sp>
      <p:sp>
        <p:nvSpPr>
          <p:cNvPr id="48133" name="Rectangle 3"/>
          <p:cNvSpPr>
            <a:spLocks noGrp="1" noChangeArrowheads="1"/>
          </p:cNvSpPr>
          <p:nvPr>
            <p:ph type="body" sz="half" idx="1"/>
          </p:nvPr>
        </p:nvSpPr>
        <p:spPr>
          <a:xfrm>
            <a:off x="152400" y="3429000"/>
            <a:ext cx="3962400" cy="3048000"/>
          </a:xfrm>
        </p:spPr>
        <p:txBody>
          <a:bodyPr/>
          <a:lstStyle/>
          <a:p>
            <a:pPr eaLnBrk="1" hangingPunct="1"/>
            <a:r>
              <a:rPr lang="en-US" sz="1800" dirty="0" smtClean="0">
                <a:ea typeface="ＭＳ Ｐゴシック" pitchFamily="34" charset="-128"/>
              </a:rPr>
              <a:t>Boron (column III element) has been added to silicon.</a:t>
            </a:r>
          </a:p>
          <a:p>
            <a:pPr eaLnBrk="1" hangingPunct="1"/>
            <a:r>
              <a:rPr lang="en-US" sz="1800" dirty="0" smtClean="0">
                <a:ea typeface="ＭＳ Ｐゴシック" pitchFamily="34" charset="-128"/>
              </a:rPr>
              <a:t>There is now an incomplete bond pair, creating a vacancy for an electron.</a:t>
            </a:r>
          </a:p>
          <a:p>
            <a:pPr eaLnBrk="1" hangingPunct="1"/>
            <a:r>
              <a:rPr lang="en-US" sz="1800" dirty="0" smtClean="0">
                <a:ea typeface="ＭＳ Ｐゴシック" pitchFamily="34" charset="-128"/>
              </a:rPr>
              <a:t>Little energy is required to move a nearby electron into the vacancy.</a:t>
            </a:r>
          </a:p>
          <a:p>
            <a:pPr eaLnBrk="1" hangingPunct="1"/>
            <a:r>
              <a:rPr lang="en-US" sz="1800" dirty="0" smtClean="0">
                <a:ea typeface="ＭＳ Ｐゴシック" pitchFamily="34" charset="-128"/>
              </a:rPr>
              <a:t>As the ‘hole’ propagates, charge is moved across the silicon.</a:t>
            </a:r>
          </a:p>
        </p:txBody>
      </p:sp>
      <p:sp>
        <p:nvSpPr>
          <p:cNvPr id="48130" name="Footer Placeholder 5"/>
          <p:cNvSpPr>
            <a:spLocks noGrp="1"/>
          </p:cNvSpPr>
          <p:nvPr>
            <p:ph type="ftr" sz="quarter" idx="10"/>
          </p:nvPr>
        </p:nvSpPr>
        <p:spPr>
          <a:noFill/>
        </p:spPr>
        <p:txBody>
          <a:bodyPr/>
          <a:lstStyle/>
          <a:p>
            <a:r>
              <a:rPr lang="nl-NL" smtClean="0">
                <a:ea typeface="ＭＳ Ｐゴシック" pitchFamily="34" charset="-128"/>
              </a:rPr>
              <a:t>NJIT ECE-271 Dr. S. Levkov</a:t>
            </a:r>
            <a:endParaRPr lang="en-US" smtClean="0">
              <a:ea typeface="ＭＳ Ｐゴシック" pitchFamily="34" charset="-128"/>
            </a:endParaRPr>
          </a:p>
        </p:txBody>
      </p:sp>
      <p:sp>
        <p:nvSpPr>
          <p:cNvPr id="48131" name="Slide Number Placeholder 6"/>
          <p:cNvSpPr>
            <a:spLocks noGrp="1"/>
          </p:cNvSpPr>
          <p:nvPr>
            <p:ph type="sldNum" sz="quarter" idx="11"/>
          </p:nvPr>
        </p:nvSpPr>
        <p:spPr>
          <a:noFill/>
        </p:spPr>
        <p:txBody>
          <a:bodyPr/>
          <a:lstStyle/>
          <a:p>
            <a:r>
              <a:rPr lang="en-US" smtClean="0">
                <a:ea typeface="ＭＳ Ｐゴシック" pitchFamily="34" charset="-128"/>
              </a:rPr>
              <a:t> </a:t>
            </a:r>
            <a:r>
              <a:rPr lang="en-US" b="1" smtClean="0">
                <a:ea typeface="ＭＳ Ｐゴシック" pitchFamily="34" charset="-128"/>
              </a:rPr>
              <a:t>Chap 2 - </a:t>
            </a:r>
            <a:fld id="{3ED37055-65DA-4E59-927A-606DA0EA81D4}" type="slidenum">
              <a:rPr lang="en-US" b="1" smtClean="0">
                <a:ea typeface="ＭＳ Ｐゴシック" pitchFamily="34" charset="-128"/>
              </a:rPr>
              <a:pPr/>
              <a:t>63</a:t>
            </a:fld>
            <a:endParaRPr lang="en-US" b="1" smtClean="0">
              <a:ea typeface="ＭＳ Ｐゴシック" pitchFamily="34" charset="-128"/>
            </a:endParaRPr>
          </a:p>
        </p:txBody>
      </p:sp>
      <p:sp>
        <p:nvSpPr>
          <p:cNvPr id="48134" name="Text Box 5"/>
          <p:cNvSpPr txBox="1">
            <a:spLocks noChangeArrowheads="1"/>
          </p:cNvSpPr>
          <p:nvPr/>
        </p:nvSpPr>
        <p:spPr bwMode="auto">
          <a:xfrm>
            <a:off x="4343400" y="5410200"/>
            <a:ext cx="4572000" cy="830997"/>
          </a:xfrm>
          <a:prstGeom prst="rect">
            <a:avLst/>
          </a:prstGeom>
          <a:noFill/>
          <a:ln w="9525">
            <a:noFill/>
            <a:miter lim="800000"/>
            <a:headEnd/>
            <a:tailEnd/>
          </a:ln>
        </p:spPr>
        <p:txBody>
          <a:bodyPr wrap="square">
            <a:spAutoFit/>
          </a:bodyPr>
          <a:lstStyle/>
          <a:p>
            <a:r>
              <a:rPr lang="en-US" sz="1600" dirty="0"/>
              <a:t>A silicon crystal doped with a trivalent impurity (</a:t>
            </a:r>
            <a:r>
              <a:rPr lang="en-US" sz="1600" dirty="0" err="1"/>
              <a:t>f.i</a:t>
            </a:r>
            <a:r>
              <a:rPr lang="en-US" sz="1600" dirty="0"/>
              <a:t>. boron). Each </a:t>
            </a:r>
            <a:r>
              <a:rPr lang="en-US" sz="1600" dirty="0" err="1"/>
              <a:t>dopant</a:t>
            </a:r>
            <a:r>
              <a:rPr lang="en-US" sz="1600" dirty="0"/>
              <a:t> atom gives rise to a hole, and the </a:t>
            </a:r>
            <a:r>
              <a:rPr lang="en-US" sz="1600" b="1" dirty="0">
                <a:solidFill>
                  <a:srgbClr val="0070C0"/>
                </a:solidFill>
              </a:rPr>
              <a:t>semiconductor becomes </a:t>
            </a:r>
            <a:r>
              <a:rPr lang="en-US" sz="1600" b="1" i="1" dirty="0">
                <a:solidFill>
                  <a:srgbClr val="0070C0"/>
                </a:solidFill>
              </a:rPr>
              <a:t>p</a:t>
            </a:r>
            <a:r>
              <a:rPr lang="en-US" sz="1600" b="1" dirty="0">
                <a:solidFill>
                  <a:srgbClr val="0070C0"/>
                </a:solidFill>
              </a:rPr>
              <a:t> type.</a:t>
            </a:r>
          </a:p>
        </p:txBody>
      </p:sp>
      <p:pic>
        <p:nvPicPr>
          <p:cNvPr id="48135" name="Picture 8" descr="se03F04"/>
          <p:cNvPicPr>
            <a:picLocks noChangeAspect="1" noChangeArrowheads="1"/>
          </p:cNvPicPr>
          <p:nvPr/>
        </p:nvPicPr>
        <p:blipFill>
          <a:blip r:embed="rId4"/>
          <a:srcRect/>
          <a:stretch>
            <a:fillRect/>
          </a:stretch>
        </p:blipFill>
        <p:spPr bwMode="auto">
          <a:xfrm>
            <a:off x="4267200" y="1371600"/>
            <a:ext cx="4710113" cy="3657600"/>
          </a:xfrm>
          <a:prstGeom prst="rect">
            <a:avLst/>
          </a:prstGeom>
          <a:noFill/>
          <a:ln w="9525">
            <a:noFill/>
            <a:miter lim="800000"/>
            <a:headEnd/>
            <a:tailEnd/>
          </a:ln>
        </p:spPr>
      </p:pic>
      <p:pic>
        <p:nvPicPr>
          <p:cNvPr id="48136" name="Picture 8"/>
          <p:cNvPicPr>
            <a:picLocks noChangeAspect="1" noChangeArrowheads="1"/>
          </p:cNvPicPr>
          <p:nvPr/>
        </p:nvPicPr>
        <p:blipFill>
          <a:blip r:embed="rId5"/>
          <a:srcRect/>
          <a:stretch>
            <a:fillRect/>
          </a:stretch>
        </p:blipFill>
        <p:spPr bwMode="auto">
          <a:xfrm>
            <a:off x="685800" y="838200"/>
            <a:ext cx="2827338" cy="2286000"/>
          </a:xfrm>
          <a:prstGeom prst="rect">
            <a:avLst/>
          </a:prstGeom>
          <a:noFill/>
          <a:ln w="9525">
            <a:noFill/>
            <a:miter lim="800000"/>
            <a:headEnd/>
            <a:tailEnd/>
          </a:ln>
        </p:spPr>
      </p:pic>
      <p:sp>
        <p:nvSpPr>
          <p:cNvPr id="9" name="Oval 8"/>
          <p:cNvSpPr/>
          <p:nvPr/>
        </p:nvSpPr>
        <p:spPr bwMode="auto">
          <a:xfrm>
            <a:off x="6732234" y="4249444"/>
            <a:ext cx="228600" cy="228600"/>
          </a:xfrm>
          <a:prstGeom prst="ellipse">
            <a:avLst/>
          </a:prstGeom>
          <a:noFill/>
          <a:ln w="9525" cap="flat" cmpd="sng" algn="ctr">
            <a:solidFill>
              <a:srgbClr val="00B050"/>
            </a:solidFill>
            <a:prstDash val="solid"/>
            <a:round/>
            <a:headEnd type="none" w="med" len="med"/>
            <a:tailEnd type="none" w="med" len="med"/>
          </a:ln>
          <a:effectLst>
            <a:glow rad="101600">
              <a:srgbClr val="00B050">
                <a:alpha val="40000"/>
              </a:srgbClr>
            </a:glo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10" name="Elbow Connector 9"/>
          <p:cNvCxnSpPr/>
          <p:nvPr/>
        </p:nvCxnSpPr>
        <p:spPr bwMode="auto">
          <a:xfrm rot="10800000">
            <a:off x="5791200" y="3810000"/>
            <a:ext cx="990600" cy="609600"/>
          </a:xfrm>
          <a:prstGeom prst="bentConnector3">
            <a:avLst>
              <a:gd name="adj1" fmla="val 50000"/>
            </a:avLst>
          </a:prstGeom>
          <a:solidFill>
            <a:schemeClr val="accent1"/>
          </a:solidFill>
          <a:ln w="9525" cap="flat" cmpd="sng" algn="ctr">
            <a:solidFill>
              <a:srgbClr val="FF33CC"/>
            </a:solidFill>
            <a:prstDash val="solid"/>
            <a:round/>
            <a:headEnd type="none" w="med" len="med"/>
            <a:tailEnd type="arrow"/>
          </a:ln>
          <a:effectLst>
            <a:glow rad="63500">
              <a:schemeClr val="accent4">
                <a:satMod val="175000"/>
                <a:alpha val="40000"/>
              </a:schemeClr>
            </a:glow>
          </a:effectLst>
        </p:spPr>
      </p:cxnSp>
      <p:sp>
        <p:nvSpPr>
          <p:cNvPr id="11" name="TextBox 10"/>
          <p:cNvSpPr txBox="1"/>
          <p:nvPr/>
        </p:nvSpPr>
        <p:spPr>
          <a:xfrm>
            <a:off x="7467600" y="4495800"/>
            <a:ext cx="794769" cy="307777"/>
          </a:xfrm>
          <a:prstGeom prst="rect">
            <a:avLst/>
          </a:prstGeom>
          <a:noFill/>
        </p:spPr>
        <p:txBody>
          <a:bodyPr wrap="none" rtlCol="0">
            <a:spAutoFit/>
          </a:bodyPr>
          <a:lstStyle/>
          <a:p>
            <a:r>
              <a:rPr lang="en-US" sz="1400" dirty="0" smtClean="0">
                <a:solidFill>
                  <a:srgbClr val="00B0F0"/>
                </a:solidFill>
              </a:rPr>
              <a:t>Vacancy</a:t>
            </a:r>
            <a:endParaRPr lang="en-US" sz="1400" dirty="0">
              <a:solidFill>
                <a:srgbClr val="00B0F0"/>
              </a:solidFill>
            </a:endParaRPr>
          </a:p>
        </p:txBody>
      </p:sp>
      <p:sp>
        <p:nvSpPr>
          <p:cNvPr id="13" name="Freeform 12"/>
          <p:cNvSpPr/>
          <p:nvPr/>
        </p:nvSpPr>
        <p:spPr bwMode="auto">
          <a:xfrm>
            <a:off x="7048870" y="4341181"/>
            <a:ext cx="508489" cy="284085"/>
          </a:xfrm>
          <a:custGeom>
            <a:avLst/>
            <a:gdLst>
              <a:gd name="connsiteX0" fmla="*/ 0 w 508489"/>
              <a:gd name="connsiteY0" fmla="*/ 35510 h 284085"/>
              <a:gd name="connsiteX1" fmla="*/ 26633 w 508489"/>
              <a:gd name="connsiteY1" fmla="*/ 17755 h 284085"/>
              <a:gd name="connsiteX2" fmla="*/ 79899 w 508489"/>
              <a:gd name="connsiteY2" fmla="*/ 0 h 284085"/>
              <a:gd name="connsiteX3" fmla="*/ 177553 w 508489"/>
              <a:gd name="connsiteY3" fmla="*/ 8877 h 284085"/>
              <a:gd name="connsiteX4" fmla="*/ 266330 w 508489"/>
              <a:gd name="connsiteY4" fmla="*/ 44388 h 284085"/>
              <a:gd name="connsiteX5" fmla="*/ 292963 w 508489"/>
              <a:gd name="connsiteY5" fmla="*/ 53266 h 284085"/>
              <a:gd name="connsiteX6" fmla="*/ 328474 w 508489"/>
              <a:gd name="connsiteY6" fmla="*/ 97654 h 284085"/>
              <a:gd name="connsiteX7" fmla="*/ 355107 w 508489"/>
              <a:gd name="connsiteY7" fmla="*/ 115409 h 284085"/>
              <a:gd name="connsiteX8" fmla="*/ 399495 w 508489"/>
              <a:gd name="connsiteY8" fmla="*/ 150920 h 284085"/>
              <a:gd name="connsiteX9" fmla="*/ 435006 w 508489"/>
              <a:gd name="connsiteY9" fmla="*/ 204186 h 284085"/>
              <a:gd name="connsiteX10" fmla="*/ 479394 w 508489"/>
              <a:gd name="connsiteY10" fmla="*/ 257452 h 284085"/>
              <a:gd name="connsiteX11" fmla="*/ 506027 w 508489"/>
              <a:gd name="connsiteY11" fmla="*/ 284085 h 28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489" h="284085">
                <a:moveTo>
                  <a:pt x="0" y="35510"/>
                </a:moveTo>
                <a:cubicBezTo>
                  <a:pt x="8878" y="29592"/>
                  <a:pt x="16883" y="22088"/>
                  <a:pt x="26633" y="17755"/>
                </a:cubicBezTo>
                <a:cubicBezTo>
                  <a:pt x="43736" y="10154"/>
                  <a:pt x="79899" y="0"/>
                  <a:pt x="79899" y="0"/>
                </a:cubicBezTo>
                <a:cubicBezTo>
                  <a:pt x="112450" y="2959"/>
                  <a:pt x="145756" y="1306"/>
                  <a:pt x="177553" y="8877"/>
                </a:cubicBezTo>
                <a:cubicBezTo>
                  <a:pt x="208558" y="16259"/>
                  <a:pt x="236094" y="34309"/>
                  <a:pt x="266330" y="44388"/>
                </a:cubicBezTo>
                <a:lnTo>
                  <a:pt x="292963" y="53266"/>
                </a:lnTo>
                <a:cubicBezTo>
                  <a:pt x="306148" y="73044"/>
                  <a:pt x="310400" y="83196"/>
                  <a:pt x="328474" y="97654"/>
                </a:cubicBezTo>
                <a:cubicBezTo>
                  <a:pt x="336806" y="104319"/>
                  <a:pt x="346776" y="108744"/>
                  <a:pt x="355107" y="115409"/>
                </a:cubicBezTo>
                <a:cubicBezTo>
                  <a:pt x="418356" y="166009"/>
                  <a:pt x="317522" y="96272"/>
                  <a:pt x="399495" y="150920"/>
                </a:cubicBezTo>
                <a:cubicBezTo>
                  <a:pt x="415097" y="197725"/>
                  <a:pt x="398061" y="159852"/>
                  <a:pt x="435006" y="204186"/>
                </a:cubicBezTo>
                <a:cubicBezTo>
                  <a:pt x="466748" y="242277"/>
                  <a:pt x="436953" y="222084"/>
                  <a:pt x="479394" y="257452"/>
                </a:cubicBezTo>
                <a:cubicBezTo>
                  <a:pt x="508489" y="281698"/>
                  <a:pt x="506027" y="263192"/>
                  <a:pt x="506027" y="284085"/>
                </a:cubicBezTo>
              </a:path>
            </a:pathLst>
          </a:custGeom>
          <a:noFill/>
          <a:ln w="12700" cap="flat" cmpd="sng" algn="ctr">
            <a:solidFill>
              <a:srgbClr val="00B0F0"/>
            </a:solid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aphicFrame>
        <p:nvGraphicFramePr>
          <p:cNvPr id="14" name="Object 2"/>
          <p:cNvGraphicFramePr>
            <a:graphicFrameLocks noChangeAspect="1"/>
          </p:cNvGraphicFramePr>
          <p:nvPr/>
        </p:nvGraphicFramePr>
        <p:xfrm>
          <a:off x="7005344" y="4789487"/>
          <a:ext cx="292100" cy="239713"/>
        </p:xfrm>
        <a:graphic>
          <a:graphicData uri="http://schemas.openxmlformats.org/presentationml/2006/ole">
            <mc:AlternateContent xmlns:mc="http://schemas.openxmlformats.org/markup-compatibility/2006">
              <mc:Choice xmlns:v="urn:schemas-microsoft-com:vml" Requires="v">
                <p:oleObj spid="_x0000_s121089" name="Equation" r:id="rId6" imgW="215619" imgH="177569" progId="">
                  <p:embed/>
                </p:oleObj>
              </mc:Choice>
              <mc:Fallback>
                <p:oleObj name="Equation" r:id="rId6" imgW="215619" imgH="177569" progId="">
                  <p:embed/>
                  <p:pic>
                    <p:nvPicPr>
                      <p:cNvPr id="0" name="Picture 24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05344" y="4789487"/>
                        <a:ext cx="292100" cy="239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2"/>
          <p:cNvGraphicFramePr>
            <a:graphicFrameLocks noChangeAspect="1"/>
          </p:cNvGraphicFramePr>
          <p:nvPr/>
        </p:nvGraphicFramePr>
        <p:xfrm>
          <a:off x="5334000" y="3657600"/>
          <a:ext cx="292100" cy="222250"/>
        </p:xfrm>
        <a:graphic>
          <a:graphicData uri="http://schemas.openxmlformats.org/presentationml/2006/ole">
            <mc:AlternateContent xmlns:mc="http://schemas.openxmlformats.org/markup-compatibility/2006">
              <mc:Choice xmlns:v="urn:schemas-microsoft-com:vml" Requires="v">
                <p:oleObj spid="_x0000_s121090" name="Equation" r:id="rId8" imgW="215619" imgH="164885" progId="">
                  <p:embed/>
                </p:oleObj>
              </mc:Choice>
              <mc:Fallback>
                <p:oleObj name="Equation" r:id="rId8" imgW="215619" imgH="164885" progId="">
                  <p:embed/>
                  <p:pic>
                    <p:nvPicPr>
                      <p:cNvPr id="0" name="Picture 24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4000" y="3657600"/>
                        <a:ext cx="292100" cy="222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2"/>
          <p:cNvGraphicFramePr>
            <a:graphicFrameLocks noChangeAspect="1"/>
          </p:cNvGraphicFramePr>
          <p:nvPr/>
        </p:nvGraphicFramePr>
        <p:xfrm>
          <a:off x="6094413" y="3849687"/>
          <a:ext cx="153987" cy="188913"/>
        </p:xfrm>
        <a:graphic>
          <a:graphicData uri="http://schemas.openxmlformats.org/presentationml/2006/ole">
            <mc:AlternateContent xmlns:mc="http://schemas.openxmlformats.org/markup-compatibility/2006">
              <mc:Choice xmlns:v="urn:schemas-microsoft-com:vml" Requires="v">
                <p:oleObj spid="_x0000_s121091" name="Equation" r:id="rId10" imgW="114201" imgH="139579" progId="">
                  <p:embed/>
                </p:oleObj>
              </mc:Choice>
              <mc:Fallback>
                <p:oleObj name="Equation" r:id="rId10" imgW="114201" imgH="139579" progId="">
                  <p:embed/>
                  <p:pic>
                    <p:nvPicPr>
                      <p:cNvPr id="0" name="Picture 24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4413" y="3849687"/>
                        <a:ext cx="153987" cy="188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19238" y="692150"/>
            <a:ext cx="5953125"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88736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33525" y="1147763"/>
            <a:ext cx="6076950" cy="456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06889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2286000" y="304800"/>
            <a:ext cx="6400800" cy="1143000"/>
          </a:xfrm>
          <a:solidFill>
            <a:srgbClr val="FF66CC"/>
          </a:solidFill>
        </p:spPr>
        <p:txBody>
          <a:bodyPr/>
          <a:lstStyle/>
          <a:p>
            <a:pPr algn="l" eaLnBrk="1" hangingPunct="1"/>
            <a:r>
              <a:rPr lang="en-US" altLang="zh-CN" sz="3600" smtClean="0"/>
              <a:t>Doped Semiconductor</a:t>
            </a:r>
          </a:p>
        </p:txBody>
      </p:sp>
      <p:sp>
        <p:nvSpPr>
          <p:cNvPr id="60419" name="Rectangle 4"/>
          <p:cNvSpPr>
            <a:spLocks noGrp="1" noChangeArrowheads="1"/>
          </p:cNvSpPr>
          <p:nvPr>
            <p:ph idx="1"/>
          </p:nvPr>
        </p:nvSpPr>
        <p:spPr/>
        <p:txBody>
          <a:bodyPr/>
          <a:lstStyle/>
          <a:p>
            <a:pPr eaLnBrk="1" hangingPunct="1"/>
            <a:r>
              <a:rPr lang="en-US" altLang="zh-CN" sz="2800" smtClean="0"/>
              <a:t>Doped semiconductors are materials in which carriers of one kind predominate.</a:t>
            </a:r>
          </a:p>
          <a:p>
            <a:pPr eaLnBrk="1" hangingPunct="1"/>
            <a:r>
              <a:rPr lang="en-US" altLang="zh-CN" sz="2800" smtClean="0"/>
              <a:t>Only two types of doped semiconductors are available.</a:t>
            </a:r>
          </a:p>
          <a:p>
            <a:pPr eaLnBrk="1" hangingPunct="1"/>
            <a:r>
              <a:rPr lang="en-US" altLang="zh-CN" sz="2800" smtClean="0"/>
              <a:t>Conductivity of doped semiconductor is much greater than the one of intrinsic semiconductor.</a:t>
            </a:r>
          </a:p>
          <a:p>
            <a:pPr eaLnBrk="1" hangingPunct="1"/>
            <a:r>
              <a:rPr lang="en-US" altLang="zh-CN" sz="2800" smtClean="0"/>
              <a:t>The </a:t>
            </a:r>
            <a:r>
              <a:rPr lang="en-US" altLang="zh-CN" sz="2800" i="1" smtClean="0"/>
              <a:t>pn</a:t>
            </a:r>
            <a:r>
              <a:rPr lang="en-US" altLang="zh-CN" sz="2800" smtClean="0"/>
              <a:t> junction is formed by doped semiconductor.</a:t>
            </a:r>
          </a:p>
        </p:txBody>
      </p:sp>
      <p:sp>
        <p:nvSpPr>
          <p:cNvPr id="6" name="Slide Number Placeholder 5"/>
          <p:cNvSpPr>
            <a:spLocks noGrp="1"/>
          </p:cNvSpPr>
          <p:nvPr>
            <p:ph type="sldNum" sz="quarter" idx="11"/>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5C942CF-8A44-458B-9921-950B2D4C7C75}" type="slidenum">
              <a:rPr lang="zh-CN" altLang="en-US">
                <a:solidFill>
                  <a:srgbClr val="898989"/>
                </a:solidFill>
                <a:latin typeface="Calibri" panose="020F0502020204030204" pitchFamily="34" charset="0"/>
              </a:rPr>
              <a:pPr eaLnBrk="1" hangingPunct="1"/>
              <a:t>66</a:t>
            </a:fld>
            <a:endParaRPr lang="en-US" altLang="zh-CN">
              <a:solidFill>
                <a:srgbClr val="898989"/>
              </a:solidFill>
              <a:latin typeface="Calibri" panose="020F0502020204030204" pitchFamily="34" charset="0"/>
            </a:endParaRPr>
          </a:p>
        </p:txBody>
      </p:sp>
    </p:spTree>
    <p:extLst>
      <p:ext uri="{BB962C8B-B14F-4D97-AF65-F5344CB8AC3E}">
        <p14:creationId xmlns:p14="http://schemas.microsoft.com/office/powerpoint/2010/main" val="132045043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2286000" y="304800"/>
            <a:ext cx="6400800" cy="1143000"/>
          </a:xfrm>
          <a:solidFill>
            <a:srgbClr val="FF66CC"/>
          </a:solidFill>
        </p:spPr>
        <p:txBody>
          <a:bodyPr/>
          <a:lstStyle/>
          <a:p>
            <a:pPr algn="l" eaLnBrk="1" hangingPunct="1"/>
            <a:r>
              <a:rPr lang="en-US" altLang="zh-CN" sz="3600" smtClean="0"/>
              <a:t>Doped Semiconductor(cont’d)</a:t>
            </a:r>
          </a:p>
        </p:txBody>
      </p:sp>
      <p:sp>
        <p:nvSpPr>
          <p:cNvPr id="61443" name="Rectangle 4"/>
          <p:cNvSpPr>
            <a:spLocks noGrp="1" noChangeArrowheads="1"/>
          </p:cNvSpPr>
          <p:nvPr>
            <p:ph idx="1"/>
          </p:nvPr>
        </p:nvSpPr>
        <p:spPr/>
        <p:txBody>
          <a:bodyPr/>
          <a:lstStyle/>
          <a:p>
            <a:pPr lvl="1" eaLnBrk="1" hangingPunct="1">
              <a:buClr>
                <a:schemeClr val="accent2"/>
              </a:buClr>
              <a:buFont typeface="Wingdings" panose="05000000000000000000" pitchFamily="2" charset="2"/>
              <a:buChar char="Ø"/>
            </a:pPr>
            <a:r>
              <a:rPr lang="en-US" altLang="zh-CN" dirty="0" smtClean="0"/>
              <a:t>Majority carrier is only determined by the impurity, but independent of temperature.</a:t>
            </a:r>
          </a:p>
          <a:p>
            <a:pPr lvl="1" eaLnBrk="1" hangingPunct="1">
              <a:buClr>
                <a:schemeClr val="accent2"/>
              </a:buClr>
              <a:buFont typeface="Wingdings" panose="05000000000000000000" pitchFamily="2" charset="2"/>
              <a:buChar char="Ø"/>
            </a:pPr>
            <a:r>
              <a:rPr lang="en-US" altLang="zh-CN" dirty="0" smtClean="0"/>
              <a:t>Minority carrier is strongly affected by temperature.</a:t>
            </a:r>
          </a:p>
          <a:p>
            <a:pPr lvl="1" eaLnBrk="1" hangingPunct="1">
              <a:buClr>
                <a:schemeClr val="accent2"/>
              </a:buClr>
              <a:buFont typeface="Wingdings" panose="05000000000000000000" pitchFamily="2" charset="2"/>
              <a:buChar char="Ø"/>
            </a:pPr>
            <a:r>
              <a:rPr lang="en-US" altLang="zh-CN" dirty="0" smtClean="0">
                <a:solidFill>
                  <a:srgbClr val="C00000"/>
                </a:solidFill>
              </a:rPr>
              <a:t>If the temperature is high enough, characteristics of doped semiconductor will decline to the one of intrinsic semiconductor.</a:t>
            </a:r>
          </a:p>
        </p:txBody>
      </p:sp>
      <p:sp>
        <p:nvSpPr>
          <p:cNvPr id="6" name="Slide Number Placeholder 5"/>
          <p:cNvSpPr>
            <a:spLocks noGrp="1"/>
          </p:cNvSpPr>
          <p:nvPr>
            <p:ph type="sldNum" sz="quarter" idx="11"/>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19BF0D3-EFD8-4C42-A777-887E3DF984B0}" type="slidenum">
              <a:rPr lang="zh-CN" altLang="en-US">
                <a:solidFill>
                  <a:srgbClr val="898989"/>
                </a:solidFill>
                <a:latin typeface="Calibri" panose="020F0502020204030204" pitchFamily="34" charset="0"/>
              </a:rPr>
              <a:pPr eaLnBrk="1" hangingPunct="1"/>
              <a:t>67</a:t>
            </a:fld>
            <a:endParaRPr lang="en-US" altLang="zh-CN">
              <a:solidFill>
                <a:srgbClr val="898989"/>
              </a:solidFill>
              <a:latin typeface="Calibri" panose="020F0502020204030204" pitchFamily="34" charset="0"/>
            </a:endParaRPr>
          </a:p>
        </p:txBody>
      </p:sp>
    </p:spTree>
    <p:extLst>
      <p:ext uri="{BB962C8B-B14F-4D97-AF65-F5344CB8AC3E}">
        <p14:creationId xmlns:p14="http://schemas.microsoft.com/office/powerpoint/2010/main" val="144139898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Rectangle 2"/>
          <p:cNvSpPr>
            <a:spLocks noGrp="1" noChangeArrowheads="1"/>
          </p:cNvSpPr>
          <p:nvPr>
            <p:ph type="title"/>
          </p:nvPr>
        </p:nvSpPr>
        <p:spPr>
          <a:xfrm>
            <a:off x="685800" y="0"/>
            <a:ext cx="7772400" cy="990600"/>
          </a:xfrm>
        </p:spPr>
        <p:txBody>
          <a:bodyPr/>
          <a:lstStyle/>
          <a:p>
            <a:pPr eaLnBrk="1" hangingPunct="1"/>
            <a:r>
              <a:rPr lang="en-US" smtClean="0">
                <a:ea typeface="ＭＳ Ｐゴシック" pitchFamily="34" charset="-128"/>
              </a:rPr>
              <a:t>Energy Band Model for a Doped Semiconductor</a:t>
            </a:r>
          </a:p>
        </p:txBody>
      </p:sp>
      <p:sp>
        <p:nvSpPr>
          <p:cNvPr id="56322" name="Footer Placeholder 3"/>
          <p:cNvSpPr>
            <a:spLocks noGrp="1"/>
          </p:cNvSpPr>
          <p:nvPr>
            <p:ph type="ftr" sz="quarter" idx="10"/>
          </p:nvPr>
        </p:nvSpPr>
        <p:spPr>
          <a:noFill/>
        </p:spPr>
        <p:txBody>
          <a:bodyPr/>
          <a:lstStyle/>
          <a:p>
            <a:r>
              <a:rPr lang="nl-NL" smtClean="0">
                <a:ea typeface="ＭＳ Ｐゴシック" pitchFamily="34" charset="-128"/>
              </a:rPr>
              <a:t>NJIT ECE-271 Dr. S. Levkov</a:t>
            </a:r>
            <a:endParaRPr lang="en-US" smtClean="0">
              <a:ea typeface="ＭＳ Ｐゴシック" pitchFamily="34" charset="-128"/>
            </a:endParaRPr>
          </a:p>
        </p:txBody>
      </p:sp>
      <p:sp>
        <p:nvSpPr>
          <p:cNvPr id="56323" name="Slide Number Placeholder 4"/>
          <p:cNvSpPr>
            <a:spLocks noGrp="1"/>
          </p:cNvSpPr>
          <p:nvPr>
            <p:ph type="sldNum" sz="quarter" idx="11"/>
          </p:nvPr>
        </p:nvSpPr>
        <p:spPr>
          <a:noFill/>
        </p:spPr>
        <p:txBody>
          <a:bodyPr/>
          <a:lstStyle/>
          <a:p>
            <a:r>
              <a:rPr lang="en-US" smtClean="0">
                <a:ea typeface="ＭＳ Ｐゴシック" pitchFamily="34" charset="-128"/>
              </a:rPr>
              <a:t> </a:t>
            </a:r>
            <a:r>
              <a:rPr lang="en-US" b="1" smtClean="0">
                <a:ea typeface="ＭＳ Ｐゴシック" pitchFamily="34" charset="-128"/>
              </a:rPr>
              <a:t>Chap 2 - </a:t>
            </a:r>
            <a:fld id="{91068A25-DEF7-4697-BC7F-7033FE0C6D02}" type="slidenum">
              <a:rPr lang="en-US" b="1" smtClean="0">
                <a:ea typeface="ＭＳ Ｐゴシック" pitchFamily="34" charset="-128"/>
              </a:rPr>
              <a:pPr/>
              <a:t>68</a:t>
            </a:fld>
            <a:endParaRPr lang="en-US" b="1" smtClean="0">
              <a:ea typeface="ＭＳ Ｐゴシック" pitchFamily="34" charset="-128"/>
            </a:endParaRPr>
          </a:p>
        </p:txBody>
      </p:sp>
      <p:pic>
        <p:nvPicPr>
          <p:cNvPr id="56325" name="Picture 5"/>
          <p:cNvPicPr>
            <a:picLocks noChangeAspect="1" noChangeArrowheads="1"/>
          </p:cNvPicPr>
          <p:nvPr/>
        </p:nvPicPr>
        <p:blipFill>
          <a:blip r:embed="rId3"/>
          <a:srcRect/>
          <a:stretch>
            <a:fillRect/>
          </a:stretch>
        </p:blipFill>
        <p:spPr bwMode="auto">
          <a:xfrm>
            <a:off x="533400" y="1752600"/>
            <a:ext cx="3697288" cy="1757363"/>
          </a:xfrm>
          <a:prstGeom prst="rect">
            <a:avLst/>
          </a:prstGeom>
          <a:noFill/>
          <a:ln w="9525">
            <a:noFill/>
            <a:miter lim="800000"/>
            <a:headEnd/>
            <a:tailEnd/>
          </a:ln>
        </p:spPr>
      </p:pic>
      <p:sp>
        <p:nvSpPr>
          <p:cNvPr id="56327" name="Text Box 9"/>
          <p:cNvSpPr txBox="1">
            <a:spLocks noChangeArrowheads="1"/>
          </p:cNvSpPr>
          <p:nvPr/>
        </p:nvSpPr>
        <p:spPr bwMode="auto">
          <a:xfrm>
            <a:off x="609600" y="3810000"/>
            <a:ext cx="3733800" cy="2014538"/>
          </a:xfrm>
          <a:prstGeom prst="rect">
            <a:avLst/>
          </a:prstGeom>
          <a:noFill/>
          <a:ln w="9525">
            <a:noFill/>
            <a:miter lim="800000"/>
            <a:headEnd/>
            <a:tailEnd/>
          </a:ln>
        </p:spPr>
        <p:txBody>
          <a:bodyPr>
            <a:spAutoFit/>
          </a:bodyPr>
          <a:lstStyle/>
          <a:p>
            <a:r>
              <a:rPr lang="en-US" sz="1800" dirty="0"/>
              <a:t>Semiconductor with donor or n-type </a:t>
            </a:r>
            <a:r>
              <a:rPr lang="en-US" sz="1800" dirty="0" err="1"/>
              <a:t>dopants</a:t>
            </a:r>
            <a:r>
              <a:rPr lang="en-US" sz="1800" dirty="0"/>
              <a:t>.  The donor atoms have free electrons with energy E</a:t>
            </a:r>
            <a:r>
              <a:rPr lang="en-US" sz="1800" baseline="-25000" dirty="0"/>
              <a:t>D</a:t>
            </a:r>
            <a:r>
              <a:rPr lang="en-US" sz="1800" dirty="0"/>
              <a:t>.  Since E</a:t>
            </a:r>
            <a:r>
              <a:rPr lang="en-US" sz="1800" baseline="-25000" dirty="0"/>
              <a:t>D</a:t>
            </a:r>
            <a:r>
              <a:rPr lang="en-US" sz="1800" dirty="0"/>
              <a:t> is close to E</a:t>
            </a:r>
            <a:r>
              <a:rPr lang="en-US" sz="1800" baseline="-25000" dirty="0"/>
              <a:t>C</a:t>
            </a:r>
            <a:r>
              <a:rPr lang="en-US" sz="1800" dirty="0"/>
              <a:t>, (about 0.045 </a:t>
            </a:r>
            <a:r>
              <a:rPr lang="en-US" sz="1800" dirty="0" err="1"/>
              <a:t>eV</a:t>
            </a:r>
            <a:r>
              <a:rPr lang="en-US" sz="1800" dirty="0"/>
              <a:t> for phosphorous), it is easy for electrons in an n-type material to move up into the conduction band.</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Rectangle 2"/>
          <p:cNvSpPr>
            <a:spLocks noGrp="1" noChangeArrowheads="1"/>
          </p:cNvSpPr>
          <p:nvPr>
            <p:ph type="title"/>
          </p:nvPr>
        </p:nvSpPr>
        <p:spPr>
          <a:xfrm>
            <a:off x="685800" y="0"/>
            <a:ext cx="7772400" cy="990600"/>
          </a:xfrm>
        </p:spPr>
        <p:txBody>
          <a:bodyPr/>
          <a:lstStyle/>
          <a:p>
            <a:pPr eaLnBrk="1" hangingPunct="1"/>
            <a:r>
              <a:rPr lang="en-US" smtClean="0">
                <a:ea typeface="ＭＳ Ｐゴシック" pitchFamily="34" charset="-128"/>
              </a:rPr>
              <a:t>Energy Band Model for a Doped Semiconductor</a:t>
            </a:r>
          </a:p>
        </p:txBody>
      </p:sp>
      <p:sp>
        <p:nvSpPr>
          <p:cNvPr id="56322" name="Footer Placeholder 3"/>
          <p:cNvSpPr>
            <a:spLocks noGrp="1"/>
          </p:cNvSpPr>
          <p:nvPr>
            <p:ph type="ftr" sz="quarter" idx="10"/>
          </p:nvPr>
        </p:nvSpPr>
        <p:spPr>
          <a:noFill/>
        </p:spPr>
        <p:txBody>
          <a:bodyPr/>
          <a:lstStyle/>
          <a:p>
            <a:r>
              <a:rPr lang="nl-NL" smtClean="0">
                <a:ea typeface="ＭＳ Ｐゴシック" pitchFamily="34" charset="-128"/>
              </a:rPr>
              <a:t>NJIT ECE-271 Dr. S. Levkov</a:t>
            </a:r>
            <a:endParaRPr lang="en-US" smtClean="0">
              <a:ea typeface="ＭＳ Ｐゴシック" pitchFamily="34" charset="-128"/>
            </a:endParaRPr>
          </a:p>
        </p:txBody>
      </p:sp>
      <p:sp>
        <p:nvSpPr>
          <p:cNvPr id="56323" name="Slide Number Placeholder 4"/>
          <p:cNvSpPr>
            <a:spLocks noGrp="1"/>
          </p:cNvSpPr>
          <p:nvPr>
            <p:ph type="sldNum" sz="quarter" idx="11"/>
          </p:nvPr>
        </p:nvSpPr>
        <p:spPr>
          <a:noFill/>
        </p:spPr>
        <p:txBody>
          <a:bodyPr/>
          <a:lstStyle/>
          <a:p>
            <a:r>
              <a:rPr lang="en-US" smtClean="0">
                <a:ea typeface="ＭＳ Ｐゴシック" pitchFamily="34" charset="-128"/>
              </a:rPr>
              <a:t> </a:t>
            </a:r>
            <a:r>
              <a:rPr lang="en-US" b="1" smtClean="0">
                <a:ea typeface="ＭＳ Ｐゴシック" pitchFamily="34" charset="-128"/>
              </a:rPr>
              <a:t>Chap 2 - </a:t>
            </a:r>
            <a:fld id="{91068A25-DEF7-4697-BC7F-7033FE0C6D02}" type="slidenum">
              <a:rPr lang="en-US" b="1" smtClean="0">
                <a:ea typeface="ＭＳ Ｐゴシック" pitchFamily="34" charset="-128"/>
              </a:rPr>
              <a:pPr/>
              <a:t>69</a:t>
            </a:fld>
            <a:endParaRPr lang="en-US" b="1" smtClean="0">
              <a:ea typeface="ＭＳ Ｐゴシック" pitchFamily="34" charset="-128"/>
            </a:endParaRPr>
          </a:p>
        </p:txBody>
      </p:sp>
      <p:pic>
        <p:nvPicPr>
          <p:cNvPr id="56325" name="Picture 5"/>
          <p:cNvPicPr>
            <a:picLocks noChangeAspect="1" noChangeArrowheads="1"/>
          </p:cNvPicPr>
          <p:nvPr/>
        </p:nvPicPr>
        <p:blipFill>
          <a:blip r:embed="rId3"/>
          <a:srcRect/>
          <a:stretch>
            <a:fillRect/>
          </a:stretch>
        </p:blipFill>
        <p:spPr bwMode="auto">
          <a:xfrm>
            <a:off x="533400" y="1752600"/>
            <a:ext cx="3697288" cy="1757363"/>
          </a:xfrm>
          <a:prstGeom prst="rect">
            <a:avLst/>
          </a:prstGeom>
          <a:noFill/>
          <a:ln w="9525">
            <a:noFill/>
            <a:miter lim="800000"/>
            <a:headEnd/>
            <a:tailEnd/>
          </a:ln>
        </p:spPr>
      </p:pic>
      <p:pic>
        <p:nvPicPr>
          <p:cNvPr id="56326" name="Picture 6"/>
          <p:cNvPicPr>
            <a:picLocks noChangeAspect="1" noChangeArrowheads="1"/>
          </p:cNvPicPr>
          <p:nvPr/>
        </p:nvPicPr>
        <p:blipFill>
          <a:blip r:embed="rId4"/>
          <a:srcRect/>
          <a:stretch>
            <a:fillRect/>
          </a:stretch>
        </p:blipFill>
        <p:spPr bwMode="auto">
          <a:xfrm>
            <a:off x="4781550" y="1987550"/>
            <a:ext cx="3676650" cy="1746250"/>
          </a:xfrm>
          <a:prstGeom prst="rect">
            <a:avLst/>
          </a:prstGeom>
          <a:noFill/>
          <a:ln w="9525">
            <a:noFill/>
            <a:miter lim="800000"/>
            <a:headEnd/>
            <a:tailEnd/>
          </a:ln>
        </p:spPr>
      </p:pic>
      <p:sp>
        <p:nvSpPr>
          <p:cNvPr id="56327" name="Text Box 9"/>
          <p:cNvSpPr txBox="1">
            <a:spLocks noChangeArrowheads="1"/>
          </p:cNvSpPr>
          <p:nvPr/>
        </p:nvSpPr>
        <p:spPr bwMode="auto">
          <a:xfrm>
            <a:off x="609600" y="3810000"/>
            <a:ext cx="3733800" cy="2308324"/>
          </a:xfrm>
          <a:prstGeom prst="rect">
            <a:avLst/>
          </a:prstGeom>
          <a:noFill/>
          <a:ln w="9525">
            <a:noFill/>
            <a:miter lim="800000"/>
            <a:headEnd/>
            <a:tailEnd/>
          </a:ln>
        </p:spPr>
        <p:txBody>
          <a:bodyPr>
            <a:spAutoFit/>
          </a:bodyPr>
          <a:lstStyle/>
          <a:p>
            <a:r>
              <a:rPr lang="en-US" sz="1800" dirty="0"/>
              <a:t>Semiconductor with donor or n-type </a:t>
            </a:r>
            <a:r>
              <a:rPr lang="en-US" sz="1800" dirty="0" err="1"/>
              <a:t>dopants</a:t>
            </a:r>
            <a:r>
              <a:rPr lang="en-US" sz="1800" dirty="0"/>
              <a:t>.  The donor atoms have free electrons with energy E</a:t>
            </a:r>
            <a:r>
              <a:rPr lang="en-US" sz="1800" baseline="-25000" dirty="0"/>
              <a:t>D</a:t>
            </a:r>
            <a:r>
              <a:rPr lang="en-US" sz="1800" dirty="0"/>
              <a:t>.  Since E</a:t>
            </a:r>
            <a:r>
              <a:rPr lang="en-US" sz="1800" baseline="-25000" dirty="0"/>
              <a:t>D</a:t>
            </a:r>
            <a:r>
              <a:rPr lang="en-US" sz="1800" dirty="0"/>
              <a:t> is close to E</a:t>
            </a:r>
            <a:r>
              <a:rPr lang="en-US" sz="1800" baseline="-25000" dirty="0"/>
              <a:t>C</a:t>
            </a:r>
            <a:r>
              <a:rPr lang="en-US" sz="1800" dirty="0"/>
              <a:t>, (about 0.045 </a:t>
            </a:r>
            <a:r>
              <a:rPr lang="en-US" sz="1800" dirty="0" err="1"/>
              <a:t>eV</a:t>
            </a:r>
            <a:r>
              <a:rPr lang="en-US" sz="1800" dirty="0"/>
              <a:t> for phosphorous), it is easy for electrons in an n-type material to move up into the conduction </a:t>
            </a:r>
            <a:r>
              <a:rPr lang="en-US" sz="1800" dirty="0" smtClean="0"/>
              <a:t>band and </a:t>
            </a:r>
            <a:r>
              <a:rPr lang="en-US" sz="1800" dirty="0" smtClean="0">
                <a:solidFill>
                  <a:srgbClr val="0070C0"/>
                </a:solidFill>
              </a:rPr>
              <a:t>create negative charge carriers.</a:t>
            </a:r>
            <a:endParaRPr lang="en-US" sz="1800" dirty="0">
              <a:solidFill>
                <a:srgbClr val="0070C0"/>
              </a:solidFill>
            </a:endParaRPr>
          </a:p>
        </p:txBody>
      </p:sp>
      <p:sp>
        <p:nvSpPr>
          <p:cNvPr id="56328" name="Text Box 10"/>
          <p:cNvSpPr txBox="1">
            <a:spLocks noChangeArrowheads="1"/>
          </p:cNvSpPr>
          <p:nvPr/>
        </p:nvSpPr>
        <p:spPr bwMode="auto">
          <a:xfrm>
            <a:off x="4800600" y="3810000"/>
            <a:ext cx="3886200" cy="2585323"/>
          </a:xfrm>
          <a:prstGeom prst="rect">
            <a:avLst/>
          </a:prstGeom>
          <a:noFill/>
          <a:ln w="9525">
            <a:noFill/>
            <a:miter lim="800000"/>
            <a:headEnd/>
            <a:tailEnd/>
          </a:ln>
        </p:spPr>
        <p:txBody>
          <a:bodyPr wrap="square">
            <a:spAutoFit/>
          </a:bodyPr>
          <a:lstStyle/>
          <a:p>
            <a:r>
              <a:rPr lang="en-US" sz="1800" dirty="0"/>
              <a:t>Semiconductor with acceptor or </a:t>
            </a:r>
            <a:r>
              <a:rPr lang="en-US" sz="1800" dirty="0" smtClean="0"/>
              <a:t> p-type </a:t>
            </a:r>
            <a:r>
              <a:rPr lang="en-US" sz="1800" dirty="0" err="1"/>
              <a:t>dopants</a:t>
            </a:r>
            <a:r>
              <a:rPr lang="en-US" sz="1800" dirty="0"/>
              <a:t>.  The </a:t>
            </a:r>
            <a:r>
              <a:rPr lang="en-US" sz="1800" dirty="0" smtClean="0"/>
              <a:t>acceptor </a:t>
            </a:r>
            <a:r>
              <a:rPr lang="en-US" sz="1800" dirty="0"/>
              <a:t>atoms have unfilled covalent bonds with energy state E</a:t>
            </a:r>
            <a:r>
              <a:rPr lang="en-US" sz="1800" baseline="-25000" dirty="0"/>
              <a:t>A</a:t>
            </a:r>
            <a:r>
              <a:rPr lang="en-US" sz="1800" dirty="0"/>
              <a:t>.  Since E</a:t>
            </a:r>
            <a:r>
              <a:rPr lang="en-US" sz="1800" baseline="-25000" dirty="0"/>
              <a:t>A</a:t>
            </a:r>
            <a:r>
              <a:rPr lang="en-US" sz="1800" dirty="0"/>
              <a:t> is close to E</a:t>
            </a:r>
            <a:r>
              <a:rPr lang="en-US" sz="1800" baseline="-25000" dirty="0"/>
              <a:t>V</a:t>
            </a:r>
            <a:r>
              <a:rPr lang="en-US" sz="1800" dirty="0"/>
              <a:t>, (about 0.044 </a:t>
            </a:r>
            <a:r>
              <a:rPr lang="en-US" sz="1800" dirty="0" err="1"/>
              <a:t>eV</a:t>
            </a:r>
            <a:r>
              <a:rPr lang="en-US" sz="1800" dirty="0"/>
              <a:t> for boron), it is easy for electrons in the valence band to move up into the acceptor sites and complete covalent bond </a:t>
            </a:r>
            <a:r>
              <a:rPr lang="en-US" sz="1800" dirty="0" smtClean="0"/>
              <a:t>pairs, and </a:t>
            </a:r>
            <a:r>
              <a:rPr lang="en-US" sz="1800" dirty="0" smtClean="0">
                <a:solidFill>
                  <a:srgbClr val="0070C0"/>
                </a:solidFill>
              </a:rPr>
              <a:t>create holes – positive charge carriers</a:t>
            </a:r>
            <a:r>
              <a:rPr lang="en-US" sz="1800" b="1" dirty="0" smtClean="0">
                <a:solidFill>
                  <a:srgbClr val="0070C0"/>
                </a:solidFill>
              </a:rPr>
              <a:t>.</a:t>
            </a:r>
            <a:endParaRPr lang="en-US" sz="1800" b="1" dirty="0">
              <a:solidFill>
                <a:srgbClr val="0070C0"/>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755650" y="533400"/>
            <a:ext cx="7121525" cy="914400"/>
          </a:xfrm>
          <a:solidFill>
            <a:srgbClr val="FF66CC"/>
          </a:solidFill>
        </p:spPr>
        <p:txBody>
          <a:bodyPr/>
          <a:lstStyle/>
          <a:p>
            <a:pPr algn="l" eaLnBrk="1" hangingPunct="1"/>
            <a:r>
              <a:rPr lang="en-US" altLang="zh-CN" sz="3600" smtClean="0"/>
              <a:t>Outline of syllabus for CSM/PHY 251</a:t>
            </a:r>
          </a:p>
        </p:txBody>
      </p:sp>
      <p:sp>
        <p:nvSpPr>
          <p:cNvPr id="8195" name="Rectangle 3"/>
          <p:cNvSpPr>
            <a:spLocks noGrp="1" noChangeArrowheads="1"/>
          </p:cNvSpPr>
          <p:nvPr>
            <p:ph idx="1"/>
          </p:nvPr>
        </p:nvSpPr>
        <p:spPr/>
        <p:txBody>
          <a:bodyPr/>
          <a:lstStyle/>
          <a:p>
            <a:pPr eaLnBrk="1" hangingPunct="1">
              <a:buFontTx/>
              <a:buNone/>
            </a:pPr>
            <a:r>
              <a:rPr lang="zh-CN" altLang="en-US" dirty="0" smtClean="0"/>
              <a:t>1.</a:t>
            </a:r>
            <a:r>
              <a:rPr lang="en-US" altLang="zh-CN" dirty="0" smtClean="0"/>
              <a:t>1</a:t>
            </a:r>
            <a:r>
              <a:rPr lang="zh-CN" altLang="en-US" dirty="0" smtClean="0"/>
              <a:t> </a:t>
            </a:r>
            <a:r>
              <a:rPr lang="en-US" altLang="zh-CN" dirty="0" smtClean="0"/>
              <a:t>Basic Semiconductor physics</a:t>
            </a:r>
          </a:p>
          <a:p>
            <a:pPr eaLnBrk="1" hangingPunct="1">
              <a:buFontTx/>
              <a:buNone/>
            </a:pPr>
            <a:r>
              <a:rPr lang="en-US" altLang="zh-CN" dirty="0" smtClean="0"/>
              <a:t>1.2 The </a:t>
            </a:r>
            <a:r>
              <a:rPr lang="en-US" altLang="zh-CN" i="1" dirty="0" err="1" smtClean="0"/>
              <a:t>pn</a:t>
            </a:r>
            <a:r>
              <a:rPr lang="en-US" altLang="zh-CN" dirty="0" smtClean="0"/>
              <a:t> Junction</a:t>
            </a:r>
          </a:p>
          <a:p>
            <a:pPr eaLnBrk="1" hangingPunct="1">
              <a:buFontTx/>
              <a:buNone/>
            </a:pPr>
            <a:r>
              <a:rPr lang="en-US" altLang="zh-CN" dirty="0" smtClean="0"/>
              <a:t>1.3 Analysis of diode circuits</a:t>
            </a:r>
          </a:p>
          <a:p>
            <a:pPr eaLnBrk="1" hangingPunct="1">
              <a:buFontTx/>
              <a:buNone/>
            </a:pPr>
            <a:r>
              <a:rPr lang="en-US" altLang="zh-CN" dirty="0" smtClean="0"/>
              <a:t>1.4 Applications of diode circuits</a:t>
            </a:r>
          </a:p>
          <a:p>
            <a:pPr eaLnBrk="1" hangingPunct="1">
              <a:buFontTx/>
              <a:buNone/>
            </a:pPr>
            <a:r>
              <a:rPr lang="en-US" altLang="zh-CN" dirty="0" smtClean="0"/>
              <a:t>1.5 The bipolar junction transistor (BJT) – analysis and applications</a:t>
            </a:r>
          </a:p>
          <a:p>
            <a:pPr eaLnBrk="1" hangingPunct="1">
              <a:buFontTx/>
              <a:buNone/>
            </a:pPr>
            <a:r>
              <a:rPr lang="en-US" altLang="zh-CN" dirty="0" smtClean="0"/>
              <a:t>1.6 MOSFETs</a:t>
            </a:r>
          </a:p>
          <a:p>
            <a:pPr eaLnBrk="1" hangingPunct="1">
              <a:buFontTx/>
              <a:buNone/>
            </a:pPr>
            <a:r>
              <a:rPr lang="en-US" altLang="zh-CN" dirty="0" smtClean="0"/>
              <a:t>1.7 Operational Amplifiers</a:t>
            </a:r>
          </a:p>
          <a:p>
            <a:pPr eaLnBrk="1" hangingPunct="1">
              <a:buFontTx/>
              <a:buNone/>
            </a:pPr>
            <a:endParaRPr lang="en-US" altLang="zh-CN" dirty="0" smtClean="0"/>
          </a:p>
        </p:txBody>
      </p:sp>
      <p:sp>
        <p:nvSpPr>
          <p:cNvPr id="6" name="Slide Number Placeholder 5"/>
          <p:cNvSpPr>
            <a:spLocks noGrp="1"/>
          </p:cNvSpPr>
          <p:nvPr>
            <p:ph type="sldNum" sz="quarter" idx="11"/>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DBCF1B6-2A64-4F31-9454-E0EB048C4B66}" type="slidenum">
              <a:rPr lang="zh-CN" altLang="en-US">
                <a:solidFill>
                  <a:srgbClr val="898989"/>
                </a:solidFill>
                <a:latin typeface="Calibri" panose="020F0502020204030204" pitchFamily="34" charset="0"/>
              </a:rPr>
              <a:pPr eaLnBrk="1" hangingPunct="1"/>
              <a:t>7</a:t>
            </a:fld>
            <a:endParaRPr lang="en-US" altLang="zh-CN">
              <a:solidFill>
                <a:srgbClr val="898989"/>
              </a:solidFill>
              <a:latin typeface="Calibri" panose="020F0502020204030204" pitchFamily="34" charset="0"/>
            </a:endParaRPr>
          </a:p>
        </p:txBody>
      </p:sp>
    </p:spTree>
    <p:extLst>
      <p:ext uri="{BB962C8B-B14F-4D97-AF65-F5344CB8AC3E}">
        <p14:creationId xmlns:p14="http://schemas.microsoft.com/office/powerpoint/2010/main" val="166058767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p:cNvSpPr>
            <a:spLocks noGrp="1" noChangeArrowheads="1"/>
          </p:cNvSpPr>
          <p:nvPr>
            <p:ph type="title"/>
          </p:nvPr>
        </p:nvSpPr>
        <p:spPr/>
        <p:txBody>
          <a:bodyPr/>
          <a:lstStyle/>
          <a:p>
            <a:r>
              <a:rPr lang="en-US" dirty="0" smtClean="0"/>
              <a:t>Extrinsic Material</a:t>
            </a:r>
          </a:p>
        </p:txBody>
      </p:sp>
      <p:sp>
        <p:nvSpPr>
          <p:cNvPr id="163" name="Slide Number Placeholder 4"/>
          <p:cNvSpPr>
            <a:spLocks noGrp="1"/>
          </p:cNvSpPr>
          <p:nvPr>
            <p:ph type="sldNum" sz="quarter" idx="11"/>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BC93A60-F191-47D1-83E8-B87B413A3BA2}" type="slidenum">
              <a:rPr lang="ar-SA">
                <a:solidFill>
                  <a:srgbClr val="898989"/>
                </a:solidFill>
                <a:latin typeface="Calibri" panose="020F0502020204030204" pitchFamily="34" charset="0"/>
              </a:rPr>
              <a:pPr eaLnBrk="1" hangingPunct="1"/>
              <a:t>70</a:t>
            </a:fld>
            <a:endParaRPr lang="en-US">
              <a:solidFill>
                <a:srgbClr val="898989"/>
              </a:solidFill>
              <a:latin typeface="Calibri" panose="020F0502020204030204" pitchFamily="34" charset="0"/>
            </a:endParaRPr>
          </a:p>
        </p:txBody>
      </p:sp>
      <p:sp>
        <p:nvSpPr>
          <p:cNvPr id="64516" name="Rectangle 3"/>
          <p:cNvSpPr>
            <a:spLocks noChangeArrowheads="1"/>
          </p:cNvSpPr>
          <p:nvPr/>
        </p:nvSpPr>
        <p:spPr bwMode="auto">
          <a:xfrm>
            <a:off x="1182688" y="2033588"/>
            <a:ext cx="7100887" cy="245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110000"/>
              </a:lnSpc>
            </a:pPr>
            <a:endParaRPr lang="en-US" baseline="30000">
              <a:latin typeface="Trebuchet MS" panose="020B0603020202020204" pitchFamily="34" charset="0"/>
            </a:endParaRPr>
          </a:p>
        </p:txBody>
      </p:sp>
      <p:sp>
        <p:nvSpPr>
          <p:cNvPr id="39940" name="Rectangle 4"/>
          <p:cNvSpPr>
            <a:spLocks noChangeArrowheads="1"/>
          </p:cNvSpPr>
          <p:nvPr/>
        </p:nvSpPr>
        <p:spPr bwMode="auto">
          <a:xfrm>
            <a:off x="1604963" y="2620963"/>
            <a:ext cx="5892800" cy="549275"/>
          </a:xfrm>
          <a:prstGeom prst="rect">
            <a:avLst/>
          </a:prstGeom>
          <a:solidFill>
            <a:schemeClr val="accent2">
              <a:lumMod val="60000"/>
              <a:lumOff val="40000"/>
            </a:schemeClr>
          </a:solidFill>
          <a:ln w="9525">
            <a:noFill/>
            <a:miter lim="800000"/>
            <a:headEnd/>
            <a:tailEnd/>
          </a:ln>
          <a:effectLst/>
        </p:spPr>
        <p:txBody>
          <a:bodyPr wrap="none" anchor="ctr"/>
          <a:lstStyle/>
          <a:p>
            <a:pPr>
              <a:defRPr/>
            </a:pPr>
            <a:endParaRPr lang="en-GB"/>
          </a:p>
        </p:txBody>
      </p:sp>
      <p:sp>
        <p:nvSpPr>
          <p:cNvPr id="39941" name="Rectangle 5"/>
          <p:cNvSpPr>
            <a:spLocks noChangeArrowheads="1"/>
          </p:cNvSpPr>
          <p:nvPr/>
        </p:nvSpPr>
        <p:spPr bwMode="auto">
          <a:xfrm>
            <a:off x="1604963" y="4835525"/>
            <a:ext cx="5892800" cy="549275"/>
          </a:xfrm>
          <a:prstGeom prst="rect">
            <a:avLst/>
          </a:prstGeom>
          <a:solidFill>
            <a:schemeClr val="accent2">
              <a:lumMod val="60000"/>
              <a:lumOff val="40000"/>
            </a:schemeClr>
          </a:solidFill>
          <a:ln w="9525">
            <a:noFill/>
            <a:miter lim="800000"/>
            <a:headEnd/>
            <a:tailEnd/>
          </a:ln>
          <a:effectLst/>
        </p:spPr>
        <p:txBody>
          <a:bodyPr wrap="none" anchor="ctr"/>
          <a:lstStyle/>
          <a:p>
            <a:pPr>
              <a:defRPr/>
            </a:pPr>
            <a:endParaRPr lang="en-GB"/>
          </a:p>
        </p:txBody>
      </p:sp>
      <p:sp>
        <p:nvSpPr>
          <p:cNvPr id="64519" name="Rectangle 6" descr="Parchment"/>
          <p:cNvSpPr>
            <a:spLocks noChangeArrowheads="1"/>
          </p:cNvSpPr>
          <p:nvPr/>
        </p:nvSpPr>
        <p:spPr bwMode="auto">
          <a:xfrm>
            <a:off x="1604963" y="3168650"/>
            <a:ext cx="5892800" cy="1665288"/>
          </a:xfrm>
          <a:prstGeom prst="rect">
            <a:avLst/>
          </a:prstGeom>
          <a:blipFill dpi="0" rotWithShape="1">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20" name="Oval 7"/>
          <p:cNvSpPr>
            <a:spLocks noChangeArrowheads="1"/>
          </p:cNvSpPr>
          <p:nvPr/>
        </p:nvSpPr>
        <p:spPr bwMode="auto">
          <a:xfrm>
            <a:off x="1665288" y="4895850"/>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21" name="Oval 8"/>
          <p:cNvSpPr>
            <a:spLocks noChangeArrowheads="1"/>
          </p:cNvSpPr>
          <p:nvPr/>
        </p:nvSpPr>
        <p:spPr bwMode="auto">
          <a:xfrm>
            <a:off x="1665288" y="5159375"/>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22" name="Oval 9"/>
          <p:cNvSpPr>
            <a:spLocks noChangeArrowheads="1"/>
          </p:cNvSpPr>
          <p:nvPr/>
        </p:nvSpPr>
        <p:spPr bwMode="auto">
          <a:xfrm>
            <a:off x="1889125" y="4895850"/>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23" name="Oval 10"/>
          <p:cNvSpPr>
            <a:spLocks noChangeArrowheads="1"/>
          </p:cNvSpPr>
          <p:nvPr/>
        </p:nvSpPr>
        <p:spPr bwMode="auto">
          <a:xfrm>
            <a:off x="1889125" y="5159375"/>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24" name="Oval 11"/>
          <p:cNvSpPr>
            <a:spLocks noChangeArrowheads="1"/>
          </p:cNvSpPr>
          <p:nvPr/>
        </p:nvSpPr>
        <p:spPr bwMode="auto">
          <a:xfrm>
            <a:off x="2112963" y="4895850"/>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25" name="Oval 12"/>
          <p:cNvSpPr>
            <a:spLocks noChangeArrowheads="1"/>
          </p:cNvSpPr>
          <p:nvPr/>
        </p:nvSpPr>
        <p:spPr bwMode="auto">
          <a:xfrm>
            <a:off x="2112963" y="5159375"/>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26" name="Oval 13"/>
          <p:cNvSpPr>
            <a:spLocks noChangeArrowheads="1"/>
          </p:cNvSpPr>
          <p:nvPr/>
        </p:nvSpPr>
        <p:spPr bwMode="auto">
          <a:xfrm>
            <a:off x="2336800" y="5159375"/>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27" name="Oval 14"/>
          <p:cNvSpPr>
            <a:spLocks noChangeArrowheads="1"/>
          </p:cNvSpPr>
          <p:nvPr/>
        </p:nvSpPr>
        <p:spPr bwMode="auto">
          <a:xfrm>
            <a:off x="2557463" y="4895850"/>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28" name="Oval 15"/>
          <p:cNvSpPr>
            <a:spLocks noChangeArrowheads="1"/>
          </p:cNvSpPr>
          <p:nvPr/>
        </p:nvSpPr>
        <p:spPr bwMode="auto">
          <a:xfrm>
            <a:off x="2557463" y="5159375"/>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29" name="Oval 16"/>
          <p:cNvSpPr>
            <a:spLocks noChangeArrowheads="1"/>
          </p:cNvSpPr>
          <p:nvPr/>
        </p:nvSpPr>
        <p:spPr bwMode="auto">
          <a:xfrm>
            <a:off x="2781300" y="4895850"/>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30" name="Oval 17"/>
          <p:cNvSpPr>
            <a:spLocks noChangeArrowheads="1"/>
          </p:cNvSpPr>
          <p:nvPr/>
        </p:nvSpPr>
        <p:spPr bwMode="auto">
          <a:xfrm>
            <a:off x="2781300" y="5159375"/>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31" name="Oval 18"/>
          <p:cNvSpPr>
            <a:spLocks noChangeArrowheads="1"/>
          </p:cNvSpPr>
          <p:nvPr/>
        </p:nvSpPr>
        <p:spPr bwMode="auto">
          <a:xfrm>
            <a:off x="3005138" y="4895850"/>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32" name="Oval 19"/>
          <p:cNvSpPr>
            <a:spLocks noChangeArrowheads="1"/>
          </p:cNvSpPr>
          <p:nvPr/>
        </p:nvSpPr>
        <p:spPr bwMode="auto">
          <a:xfrm>
            <a:off x="3005138" y="5159375"/>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33" name="Oval 20"/>
          <p:cNvSpPr>
            <a:spLocks noChangeArrowheads="1"/>
          </p:cNvSpPr>
          <p:nvPr/>
        </p:nvSpPr>
        <p:spPr bwMode="auto">
          <a:xfrm>
            <a:off x="3228975" y="5159375"/>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34" name="Oval 21"/>
          <p:cNvSpPr>
            <a:spLocks noChangeArrowheads="1"/>
          </p:cNvSpPr>
          <p:nvPr/>
        </p:nvSpPr>
        <p:spPr bwMode="auto">
          <a:xfrm>
            <a:off x="3452813" y="4895850"/>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35" name="Oval 22"/>
          <p:cNvSpPr>
            <a:spLocks noChangeArrowheads="1"/>
          </p:cNvSpPr>
          <p:nvPr/>
        </p:nvSpPr>
        <p:spPr bwMode="auto">
          <a:xfrm>
            <a:off x="3452813" y="5159375"/>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36" name="Oval 23"/>
          <p:cNvSpPr>
            <a:spLocks noChangeArrowheads="1"/>
          </p:cNvSpPr>
          <p:nvPr/>
        </p:nvSpPr>
        <p:spPr bwMode="auto">
          <a:xfrm>
            <a:off x="3676650" y="4895850"/>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37" name="Oval 24"/>
          <p:cNvSpPr>
            <a:spLocks noChangeArrowheads="1"/>
          </p:cNvSpPr>
          <p:nvPr/>
        </p:nvSpPr>
        <p:spPr bwMode="auto">
          <a:xfrm>
            <a:off x="3676650" y="5159375"/>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38" name="Oval 25"/>
          <p:cNvSpPr>
            <a:spLocks noChangeArrowheads="1"/>
          </p:cNvSpPr>
          <p:nvPr/>
        </p:nvSpPr>
        <p:spPr bwMode="auto">
          <a:xfrm>
            <a:off x="3900488" y="4895850"/>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39" name="Oval 26"/>
          <p:cNvSpPr>
            <a:spLocks noChangeArrowheads="1"/>
          </p:cNvSpPr>
          <p:nvPr/>
        </p:nvSpPr>
        <p:spPr bwMode="auto">
          <a:xfrm>
            <a:off x="3900488" y="5159375"/>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40" name="Oval 27"/>
          <p:cNvSpPr>
            <a:spLocks noChangeArrowheads="1"/>
          </p:cNvSpPr>
          <p:nvPr/>
        </p:nvSpPr>
        <p:spPr bwMode="auto">
          <a:xfrm>
            <a:off x="4124325" y="5159375"/>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41" name="Oval 28"/>
          <p:cNvSpPr>
            <a:spLocks noChangeArrowheads="1"/>
          </p:cNvSpPr>
          <p:nvPr/>
        </p:nvSpPr>
        <p:spPr bwMode="auto">
          <a:xfrm>
            <a:off x="4344988" y="4895850"/>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42" name="Oval 29"/>
          <p:cNvSpPr>
            <a:spLocks noChangeArrowheads="1"/>
          </p:cNvSpPr>
          <p:nvPr/>
        </p:nvSpPr>
        <p:spPr bwMode="auto">
          <a:xfrm>
            <a:off x="4344988" y="5159375"/>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43" name="Oval 30"/>
          <p:cNvSpPr>
            <a:spLocks noChangeArrowheads="1"/>
          </p:cNvSpPr>
          <p:nvPr/>
        </p:nvSpPr>
        <p:spPr bwMode="auto">
          <a:xfrm>
            <a:off x="4568825" y="4895850"/>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44" name="Oval 31"/>
          <p:cNvSpPr>
            <a:spLocks noChangeArrowheads="1"/>
          </p:cNvSpPr>
          <p:nvPr/>
        </p:nvSpPr>
        <p:spPr bwMode="auto">
          <a:xfrm>
            <a:off x="4568825" y="5159375"/>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45" name="Oval 32"/>
          <p:cNvSpPr>
            <a:spLocks noChangeArrowheads="1"/>
          </p:cNvSpPr>
          <p:nvPr/>
        </p:nvSpPr>
        <p:spPr bwMode="auto">
          <a:xfrm>
            <a:off x="4792663" y="4895850"/>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46" name="Oval 33"/>
          <p:cNvSpPr>
            <a:spLocks noChangeArrowheads="1"/>
          </p:cNvSpPr>
          <p:nvPr/>
        </p:nvSpPr>
        <p:spPr bwMode="auto">
          <a:xfrm>
            <a:off x="4792663" y="5159375"/>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47" name="Oval 34"/>
          <p:cNvSpPr>
            <a:spLocks noChangeArrowheads="1"/>
          </p:cNvSpPr>
          <p:nvPr/>
        </p:nvSpPr>
        <p:spPr bwMode="auto">
          <a:xfrm>
            <a:off x="5016500" y="5159375"/>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48" name="Oval 35"/>
          <p:cNvSpPr>
            <a:spLocks noChangeArrowheads="1"/>
          </p:cNvSpPr>
          <p:nvPr/>
        </p:nvSpPr>
        <p:spPr bwMode="auto">
          <a:xfrm>
            <a:off x="5240338" y="4895850"/>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49" name="Oval 36"/>
          <p:cNvSpPr>
            <a:spLocks noChangeArrowheads="1"/>
          </p:cNvSpPr>
          <p:nvPr/>
        </p:nvSpPr>
        <p:spPr bwMode="auto">
          <a:xfrm>
            <a:off x="5240338" y="5159375"/>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50" name="Oval 37"/>
          <p:cNvSpPr>
            <a:spLocks noChangeArrowheads="1"/>
          </p:cNvSpPr>
          <p:nvPr/>
        </p:nvSpPr>
        <p:spPr bwMode="auto">
          <a:xfrm>
            <a:off x="5461000" y="4895850"/>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51" name="Oval 38"/>
          <p:cNvSpPr>
            <a:spLocks noChangeArrowheads="1"/>
          </p:cNvSpPr>
          <p:nvPr/>
        </p:nvSpPr>
        <p:spPr bwMode="auto">
          <a:xfrm>
            <a:off x="5461000" y="5159375"/>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52" name="Oval 39"/>
          <p:cNvSpPr>
            <a:spLocks noChangeArrowheads="1"/>
          </p:cNvSpPr>
          <p:nvPr/>
        </p:nvSpPr>
        <p:spPr bwMode="auto">
          <a:xfrm>
            <a:off x="5684838" y="4895850"/>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53" name="Oval 40"/>
          <p:cNvSpPr>
            <a:spLocks noChangeArrowheads="1"/>
          </p:cNvSpPr>
          <p:nvPr/>
        </p:nvSpPr>
        <p:spPr bwMode="auto">
          <a:xfrm>
            <a:off x="5684838" y="5159375"/>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54" name="Oval 41"/>
          <p:cNvSpPr>
            <a:spLocks noChangeArrowheads="1"/>
          </p:cNvSpPr>
          <p:nvPr/>
        </p:nvSpPr>
        <p:spPr bwMode="auto">
          <a:xfrm>
            <a:off x="5908675" y="5159375"/>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55" name="Oval 42"/>
          <p:cNvSpPr>
            <a:spLocks noChangeArrowheads="1"/>
          </p:cNvSpPr>
          <p:nvPr/>
        </p:nvSpPr>
        <p:spPr bwMode="auto">
          <a:xfrm>
            <a:off x="6132513" y="4895850"/>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56" name="Oval 43"/>
          <p:cNvSpPr>
            <a:spLocks noChangeArrowheads="1"/>
          </p:cNvSpPr>
          <p:nvPr/>
        </p:nvSpPr>
        <p:spPr bwMode="auto">
          <a:xfrm>
            <a:off x="6132513" y="5159375"/>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57" name="Oval 44"/>
          <p:cNvSpPr>
            <a:spLocks noChangeArrowheads="1"/>
          </p:cNvSpPr>
          <p:nvPr/>
        </p:nvSpPr>
        <p:spPr bwMode="auto">
          <a:xfrm>
            <a:off x="6356350" y="4895850"/>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58" name="Oval 45"/>
          <p:cNvSpPr>
            <a:spLocks noChangeArrowheads="1"/>
          </p:cNvSpPr>
          <p:nvPr/>
        </p:nvSpPr>
        <p:spPr bwMode="auto">
          <a:xfrm>
            <a:off x="6356350" y="5159375"/>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59" name="Oval 46"/>
          <p:cNvSpPr>
            <a:spLocks noChangeArrowheads="1"/>
          </p:cNvSpPr>
          <p:nvPr/>
        </p:nvSpPr>
        <p:spPr bwMode="auto">
          <a:xfrm>
            <a:off x="6580188" y="4895850"/>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60" name="Oval 47"/>
          <p:cNvSpPr>
            <a:spLocks noChangeArrowheads="1"/>
          </p:cNvSpPr>
          <p:nvPr/>
        </p:nvSpPr>
        <p:spPr bwMode="auto">
          <a:xfrm>
            <a:off x="6580188" y="5159375"/>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61" name="Oval 48"/>
          <p:cNvSpPr>
            <a:spLocks noChangeArrowheads="1"/>
          </p:cNvSpPr>
          <p:nvPr/>
        </p:nvSpPr>
        <p:spPr bwMode="auto">
          <a:xfrm>
            <a:off x="6804025" y="5159375"/>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62" name="Oval 49"/>
          <p:cNvSpPr>
            <a:spLocks noChangeArrowheads="1"/>
          </p:cNvSpPr>
          <p:nvPr/>
        </p:nvSpPr>
        <p:spPr bwMode="auto">
          <a:xfrm>
            <a:off x="7027863" y="4895850"/>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63" name="Oval 50"/>
          <p:cNvSpPr>
            <a:spLocks noChangeArrowheads="1"/>
          </p:cNvSpPr>
          <p:nvPr/>
        </p:nvSpPr>
        <p:spPr bwMode="auto">
          <a:xfrm>
            <a:off x="7027863" y="5159375"/>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64" name="Oval 51"/>
          <p:cNvSpPr>
            <a:spLocks noChangeArrowheads="1"/>
          </p:cNvSpPr>
          <p:nvPr/>
        </p:nvSpPr>
        <p:spPr bwMode="auto">
          <a:xfrm>
            <a:off x="7248525" y="4895850"/>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65" name="Oval 52"/>
          <p:cNvSpPr>
            <a:spLocks noChangeArrowheads="1"/>
          </p:cNvSpPr>
          <p:nvPr/>
        </p:nvSpPr>
        <p:spPr bwMode="auto">
          <a:xfrm>
            <a:off x="7248525" y="5159375"/>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66" name="Oval 53"/>
          <p:cNvSpPr>
            <a:spLocks noChangeArrowheads="1"/>
          </p:cNvSpPr>
          <p:nvPr/>
        </p:nvSpPr>
        <p:spPr bwMode="auto">
          <a:xfrm>
            <a:off x="1665288" y="2660650"/>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67" name="Oval 54"/>
          <p:cNvSpPr>
            <a:spLocks noChangeArrowheads="1"/>
          </p:cNvSpPr>
          <p:nvPr/>
        </p:nvSpPr>
        <p:spPr bwMode="auto">
          <a:xfrm>
            <a:off x="1665288" y="2924175"/>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68" name="Oval 55"/>
          <p:cNvSpPr>
            <a:spLocks noChangeArrowheads="1"/>
          </p:cNvSpPr>
          <p:nvPr/>
        </p:nvSpPr>
        <p:spPr bwMode="auto">
          <a:xfrm>
            <a:off x="1889125" y="2660650"/>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69" name="Oval 56"/>
          <p:cNvSpPr>
            <a:spLocks noChangeArrowheads="1"/>
          </p:cNvSpPr>
          <p:nvPr/>
        </p:nvSpPr>
        <p:spPr bwMode="auto">
          <a:xfrm>
            <a:off x="1889125" y="2924175"/>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70" name="Oval 57"/>
          <p:cNvSpPr>
            <a:spLocks noChangeArrowheads="1"/>
          </p:cNvSpPr>
          <p:nvPr/>
        </p:nvSpPr>
        <p:spPr bwMode="auto">
          <a:xfrm>
            <a:off x="2112963" y="2660650"/>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71" name="Oval 58"/>
          <p:cNvSpPr>
            <a:spLocks noChangeArrowheads="1"/>
          </p:cNvSpPr>
          <p:nvPr/>
        </p:nvSpPr>
        <p:spPr bwMode="auto">
          <a:xfrm>
            <a:off x="2112963" y="2924175"/>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72" name="Oval 59"/>
          <p:cNvSpPr>
            <a:spLocks noChangeArrowheads="1"/>
          </p:cNvSpPr>
          <p:nvPr/>
        </p:nvSpPr>
        <p:spPr bwMode="auto">
          <a:xfrm>
            <a:off x="2336800" y="2660650"/>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73" name="Oval 60"/>
          <p:cNvSpPr>
            <a:spLocks noChangeArrowheads="1"/>
          </p:cNvSpPr>
          <p:nvPr/>
        </p:nvSpPr>
        <p:spPr bwMode="auto">
          <a:xfrm>
            <a:off x="2336800" y="2924175"/>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74" name="Oval 61"/>
          <p:cNvSpPr>
            <a:spLocks noChangeArrowheads="1"/>
          </p:cNvSpPr>
          <p:nvPr/>
        </p:nvSpPr>
        <p:spPr bwMode="auto">
          <a:xfrm>
            <a:off x="2557463" y="2660650"/>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75" name="Oval 62"/>
          <p:cNvSpPr>
            <a:spLocks noChangeArrowheads="1"/>
          </p:cNvSpPr>
          <p:nvPr/>
        </p:nvSpPr>
        <p:spPr bwMode="auto">
          <a:xfrm>
            <a:off x="2557463" y="2924175"/>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76" name="Oval 63"/>
          <p:cNvSpPr>
            <a:spLocks noChangeArrowheads="1"/>
          </p:cNvSpPr>
          <p:nvPr/>
        </p:nvSpPr>
        <p:spPr bwMode="auto">
          <a:xfrm>
            <a:off x="2781300" y="2660650"/>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77" name="Oval 64"/>
          <p:cNvSpPr>
            <a:spLocks noChangeArrowheads="1"/>
          </p:cNvSpPr>
          <p:nvPr/>
        </p:nvSpPr>
        <p:spPr bwMode="auto">
          <a:xfrm>
            <a:off x="2781300" y="2924175"/>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78" name="Oval 65"/>
          <p:cNvSpPr>
            <a:spLocks noChangeArrowheads="1"/>
          </p:cNvSpPr>
          <p:nvPr/>
        </p:nvSpPr>
        <p:spPr bwMode="auto">
          <a:xfrm>
            <a:off x="3005138" y="2660650"/>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79" name="Oval 66"/>
          <p:cNvSpPr>
            <a:spLocks noChangeArrowheads="1"/>
          </p:cNvSpPr>
          <p:nvPr/>
        </p:nvSpPr>
        <p:spPr bwMode="auto">
          <a:xfrm>
            <a:off x="3005138" y="2924175"/>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80" name="Oval 67"/>
          <p:cNvSpPr>
            <a:spLocks noChangeArrowheads="1"/>
          </p:cNvSpPr>
          <p:nvPr/>
        </p:nvSpPr>
        <p:spPr bwMode="auto">
          <a:xfrm>
            <a:off x="3228975" y="2660650"/>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81" name="Oval 68"/>
          <p:cNvSpPr>
            <a:spLocks noChangeArrowheads="1"/>
          </p:cNvSpPr>
          <p:nvPr/>
        </p:nvSpPr>
        <p:spPr bwMode="auto">
          <a:xfrm>
            <a:off x="3228975" y="2924175"/>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82" name="Oval 69"/>
          <p:cNvSpPr>
            <a:spLocks noChangeArrowheads="1"/>
          </p:cNvSpPr>
          <p:nvPr/>
        </p:nvSpPr>
        <p:spPr bwMode="auto">
          <a:xfrm>
            <a:off x="3452813" y="2660650"/>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83" name="Oval 70"/>
          <p:cNvSpPr>
            <a:spLocks noChangeArrowheads="1"/>
          </p:cNvSpPr>
          <p:nvPr/>
        </p:nvSpPr>
        <p:spPr bwMode="auto">
          <a:xfrm>
            <a:off x="3452813" y="2924175"/>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84" name="Oval 71"/>
          <p:cNvSpPr>
            <a:spLocks noChangeArrowheads="1"/>
          </p:cNvSpPr>
          <p:nvPr/>
        </p:nvSpPr>
        <p:spPr bwMode="auto">
          <a:xfrm>
            <a:off x="3676650" y="2660650"/>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85" name="Oval 72"/>
          <p:cNvSpPr>
            <a:spLocks noChangeArrowheads="1"/>
          </p:cNvSpPr>
          <p:nvPr/>
        </p:nvSpPr>
        <p:spPr bwMode="auto">
          <a:xfrm>
            <a:off x="3676650" y="2924175"/>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86" name="Oval 73"/>
          <p:cNvSpPr>
            <a:spLocks noChangeArrowheads="1"/>
          </p:cNvSpPr>
          <p:nvPr/>
        </p:nvSpPr>
        <p:spPr bwMode="auto">
          <a:xfrm>
            <a:off x="3900488" y="2660650"/>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87" name="Oval 74"/>
          <p:cNvSpPr>
            <a:spLocks noChangeArrowheads="1"/>
          </p:cNvSpPr>
          <p:nvPr/>
        </p:nvSpPr>
        <p:spPr bwMode="auto">
          <a:xfrm>
            <a:off x="3900488" y="2924175"/>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88" name="Oval 75"/>
          <p:cNvSpPr>
            <a:spLocks noChangeArrowheads="1"/>
          </p:cNvSpPr>
          <p:nvPr/>
        </p:nvSpPr>
        <p:spPr bwMode="auto">
          <a:xfrm>
            <a:off x="4124325" y="2660650"/>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89" name="Oval 76"/>
          <p:cNvSpPr>
            <a:spLocks noChangeArrowheads="1"/>
          </p:cNvSpPr>
          <p:nvPr/>
        </p:nvSpPr>
        <p:spPr bwMode="auto">
          <a:xfrm>
            <a:off x="4124325" y="2924175"/>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90" name="Oval 77"/>
          <p:cNvSpPr>
            <a:spLocks noChangeArrowheads="1"/>
          </p:cNvSpPr>
          <p:nvPr/>
        </p:nvSpPr>
        <p:spPr bwMode="auto">
          <a:xfrm>
            <a:off x="4344988" y="2660650"/>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91" name="Oval 78"/>
          <p:cNvSpPr>
            <a:spLocks noChangeArrowheads="1"/>
          </p:cNvSpPr>
          <p:nvPr/>
        </p:nvSpPr>
        <p:spPr bwMode="auto">
          <a:xfrm>
            <a:off x="4344988" y="2924175"/>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92" name="Oval 79"/>
          <p:cNvSpPr>
            <a:spLocks noChangeArrowheads="1"/>
          </p:cNvSpPr>
          <p:nvPr/>
        </p:nvSpPr>
        <p:spPr bwMode="auto">
          <a:xfrm>
            <a:off x="4568825" y="2660650"/>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93" name="Oval 80"/>
          <p:cNvSpPr>
            <a:spLocks noChangeArrowheads="1"/>
          </p:cNvSpPr>
          <p:nvPr/>
        </p:nvSpPr>
        <p:spPr bwMode="auto">
          <a:xfrm>
            <a:off x="4568825" y="2924175"/>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94" name="Oval 81"/>
          <p:cNvSpPr>
            <a:spLocks noChangeArrowheads="1"/>
          </p:cNvSpPr>
          <p:nvPr/>
        </p:nvSpPr>
        <p:spPr bwMode="auto">
          <a:xfrm>
            <a:off x="4792663" y="2660650"/>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95" name="Oval 82"/>
          <p:cNvSpPr>
            <a:spLocks noChangeArrowheads="1"/>
          </p:cNvSpPr>
          <p:nvPr/>
        </p:nvSpPr>
        <p:spPr bwMode="auto">
          <a:xfrm>
            <a:off x="4792663" y="2924175"/>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96" name="Oval 83"/>
          <p:cNvSpPr>
            <a:spLocks noChangeArrowheads="1"/>
          </p:cNvSpPr>
          <p:nvPr/>
        </p:nvSpPr>
        <p:spPr bwMode="auto">
          <a:xfrm>
            <a:off x="5016500" y="2660650"/>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97" name="Oval 84"/>
          <p:cNvSpPr>
            <a:spLocks noChangeArrowheads="1"/>
          </p:cNvSpPr>
          <p:nvPr/>
        </p:nvSpPr>
        <p:spPr bwMode="auto">
          <a:xfrm>
            <a:off x="5016500" y="2924175"/>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98" name="Oval 85"/>
          <p:cNvSpPr>
            <a:spLocks noChangeArrowheads="1"/>
          </p:cNvSpPr>
          <p:nvPr/>
        </p:nvSpPr>
        <p:spPr bwMode="auto">
          <a:xfrm>
            <a:off x="5240338" y="2660650"/>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599" name="Oval 86"/>
          <p:cNvSpPr>
            <a:spLocks noChangeArrowheads="1"/>
          </p:cNvSpPr>
          <p:nvPr/>
        </p:nvSpPr>
        <p:spPr bwMode="auto">
          <a:xfrm>
            <a:off x="5240338" y="2924175"/>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600" name="Oval 87"/>
          <p:cNvSpPr>
            <a:spLocks noChangeArrowheads="1"/>
          </p:cNvSpPr>
          <p:nvPr/>
        </p:nvSpPr>
        <p:spPr bwMode="auto">
          <a:xfrm>
            <a:off x="5461000" y="2660650"/>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601" name="Oval 88"/>
          <p:cNvSpPr>
            <a:spLocks noChangeArrowheads="1"/>
          </p:cNvSpPr>
          <p:nvPr/>
        </p:nvSpPr>
        <p:spPr bwMode="auto">
          <a:xfrm>
            <a:off x="5461000" y="2924175"/>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602" name="Oval 89"/>
          <p:cNvSpPr>
            <a:spLocks noChangeArrowheads="1"/>
          </p:cNvSpPr>
          <p:nvPr/>
        </p:nvSpPr>
        <p:spPr bwMode="auto">
          <a:xfrm>
            <a:off x="5684838" y="2660650"/>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603" name="Oval 90"/>
          <p:cNvSpPr>
            <a:spLocks noChangeArrowheads="1"/>
          </p:cNvSpPr>
          <p:nvPr/>
        </p:nvSpPr>
        <p:spPr bwMode="auto">
          <a:xfrm>
            <a:off x="5684838" y="2924175"/>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604" name="Oval 91"/>
          <p:cNvSpPr>
            <a:spLocks noChangeArrowheads="1"/>
          </p:cNvSpPr>
          <p:nvPr/>
        </p:nvSpPr>
        <p:spPr bwMode="auto">
          <a:xfrm>
            <a:off x="5908675" y="2660650"/>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605" name="Oval 92"/>
          <p:cNvSpPr>
            <a:spLocks noChangeArrowheads="1"/>
          </p:cNvSpPr>
          <p:nvPr/>
        </p:nvSpPr>
        <p:spPr bwMode="auto">
          <a:xfrm>
            <a:off x="5908675" y="2924175"/>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606" name="Oval 93"/>
          <p:cNvSpPr>
            <a:spLocks noChangeArrowheads="1"/>
          </p:cNvSpPr>
          <p:nvPr/>
        </p:nvSpPr>
        <p:spPr bwMode="auto">
          <a:xfrm>
            <a:off x="6132513" y="2660650"/>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607" name="Oval 94"/>
          <p:cNvSpPr>
            <a:spLocks noChangeArrowheads="1"/>
          </p:cNvSpPr>
          <p:nvPr/>
        </p:nvSpPr>
        <p:spPr bwMode="auto">
          <a:xfrm>
            <a:off x="6132513" y="2924175"/>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608" name="Oval 95"/>
          <p:cNvSpPr>
            <a:spLocks noChangeArrowheads="1"/>
          </p:cNvSpPr>
          <p:nvPr/>
        </p:nvSpPr>
        <p:spPr bwMode="auto">
          <a:xfrm>
            <a:off x="6356350" y="2660650"/>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609" name="Oval 96"/>
          <p:cNvSpPr>
            <a:spLocks noChangeArrowheads="1"/>
          </p:cNvSpPr>
          <p:nvPr/>
        </p:nvSpPr>
        <p:spPr bwMode="auto">
          <a:xfrm>
            <a:off x="6356350" y="2924175"/>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610" name="Oval 97"/>
          <p:cNvSpPr>
            <a:spLocks noChangeArrowheads="1"/>
          </p:cNvSpPr>
          <p:nvPr/>
        </p:nvSpPr>
        <p:spPr bwMode="auto">
          <a:xfrm>
            <a:off x="6580188" y="2660650"/>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611" name="Oval 98"/>
          <p:cNvSpPr>
            <a:spLocks noChangeArrowheads="1"/>
          </p:cNvSpPr>
          <p:nvPr/>
        </p:nvSpPr>
        <p:spPr bwMode="auto">
          <a:xfrm>
            <a:off x="6580188" y="2924175"/>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612" name="Oval 99"/>
          <p:cNvSpPr>
            <a:spLocks noChangeArrowheads="1"/>
          </p:cNvSpPr>
          <p:nvPr/>
        </p:nvSpPr>
        <p:spPr bwMode="auto">
          <a:xfrm>
            <a:off x="6804025" y="2660650"/>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613" name="Oval 100"/>
          <p:cNvSpPr>
            <a:spLocks noChangeArrowheads="1"/>
          </p:cNvSpPr>
          <p:nvPr/>
        </p:nvSpPr>
        <p:spPr bwMode="auto">
          <a:xfrm>
            <a:off x="6804025" y="2924175"/>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614" name="Oval 101"/>
          <p:cNvSpPr>
            <a:spLocks noChangeArrowheads="1"/>
          </p:cNvSpPr>
          <p:nvPr/>
        </p:nvSpPr>
        <p:spPr bwMode="auto">
          <a:xfrm>
            <a:off x="7027863" y="2660650"/>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615" name="Oval 102"/>
          <p:cNvSpPr>
            <a:spLocks noChangeArrowheads="1"/>
          </p:cNvSpPr>
          <p:nvPr/>
        </p:nvSpPr>
        <p:spPr bwMode="auto">
          <a:xfrm>
            <a:off x="7027863" y="2924175"/>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616" name="Oval 103"/>
          <p:cNvSpPr>
            <a:spLocks noChangeArrowheads="1"/>
          </p:cNvSpPr>
          <p:nvPr/>
        </p:nvSpPr>
        <p:spPr bwMode="auto">
          <a:xfrm>
            <a:off x="7248525" y="2660650"/>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617" name="Oval 104"/>
          <p:cNvSpPr>
            <a:spLocks noChangeArrowheads="1"/>
          </p:cNvSpPr>
          <p:nvPr/>
        </p:nvSpPr>
        <p:spPr bwMode="auto">
          <a:xfrm>
            <a:off x="7248525" y="2924175"/>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0041" name="Text Box 105"/>
          <p:cNvSpPr txBox="1">
            <a:spLocks noChangeArrowheads="1"/>
          </p:cNvSpPr>
          <p:nvPr/>
        </p:nvSpPr>
        <p:spPr bwMode="auto">
          <a:xfrm>
            <a:off x="3981450" y="3717925"/>
            <a:ext cx="11382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0</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40042" name="Text Box 106"/>
          <p:cNvSpPr txBox="1">
            <a:spLocks noChangeArrowheads="1"/>
          </p:cNvSpPr>
          <p:nvPr/>
        </p:nvSpPr>
        <p:spPr bwMode="auto">
          <a:xfrm>
            <a:off x="3981450" y="3717925"/>
            <a:ext cx="11382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3</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40043" name="Text Box 107"/>
          <p:cNvSpPr txBox="1">
            <a:spLocks noChangeArrowheads="1"/>
          </p:cNvSpPr>
          <p:nvPr/>
        </p:nvSpPr>
        <p:spPr bwMode="auto">
          <a:xfrm>
            <a:off x="3979863" y="3717925"/>
            <a:ext cx="11382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2</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40044" name="Text Box 108"/>
          <p:cNvSpPr txBox="1">
            <a:spLocks noChangeArrowheads="1"/>
          </p:cNvSpPr>
          <p:nvPr/>
        </p:nvSpPr>
        <p:spPr bwMode="auto">
          <a:xfrm>
            <a:off x="3962400" y="3717925"/>
            <a:ext cx="11382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4</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40045" name="Text Box 109"/>
          <p:cNvSpPr txBox="1">
            <a:spLocks noChangeArrowheads="1"/>
          </p:cNvSpPr>
          <p:nvPr/>
        </p:nvSpPr>
        <p:spPr bwMode="auto">
          <a:xfrm>
            <a:off x="3902075" y="3719513"/>
            <a:ext cx="12604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5</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40046" name="Text Box 110"/>
          <p:cNvSpPr txBox="1">
            <a:spLocks noChangeArrowheads="1"/>
          </p:cNvSpPr>
          <p:nvPr/>
        </p:nvSpPr>
        <p:spPr bwMode="auto">
          <a:xfrm>
            <a:off x="3962400" y="3717925"/>
            <a:ext cx="11382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1</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40047" name="Text Box 111"/>
          <p:cNvSpPr txBox="1">
            <a:spLocks noChangeArrowheads="1"/>
          </p:cNvSpPr>
          <p:nvPr/>
        </p:nvSpPr>
        <p:spPr bwMode="auto">
          <a:xfrm>
            <a:off x="3902075" y="3719513"/>
            <a:ext cx="12604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6</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40048" name="Text Box 112"/>
          <p:cNvSpPr txBox="1">
            <a:spLocks noChangeArrowheads="1"/>
          </p:cNvSpPr>
          <p:nvPr/>
        </p:nvSpPr>
        <p:spPr bwMode="auto">
          <a:xfrm>
            <a:off x="3902075" y="3719513"/>
            <a:ext cx="12604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7</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40049" name="Text Box 113"/>
          <p:cNvSpPr txBox="1">
            <a:spLocks noChangeArrowheads="1"/>
          </p:cNvSpPr>
          <p:nvPr/>
        </p:nvSpPr>
        <p:spPr bwMode="auto">
          <a:xfrm>
            <a:off x="3902075" y="3719513"/>
            <a:ext cx="12604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8</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40050" name="Text Box 114"/>
          <p:cNvSpPr txBox="1">
            <a:spLocks noChangeArrowheads="1"/>
          </p:cNvSpPr>
          <p:nvPr/>
        </p:nvSpPr>
        <p:spPr bwMode="auto">
          <a:xfrm>
            <a:off x="3921125" y="3721100"/>
            <a:ext cx="12604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9</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40051" name="Text Box 115"/>
          <p:cNvSpPr txBox="1">
            <a:spLocks noChangeArrowheads="1"/>
          </p:cNvSpPr>
          <p:nvPr/>
        </p:nvSpPr>
        <p:spPr bwMode="auto">
          <a:xfrm>
            <a:off x="3819525" y="3719513"/>
            <a:ext cx="12604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10</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40052" name="Text Box 116"/>
          <p:cNvSpPr txBox="1">
            <a:spLocks noChangeArrowheads="1"/>
          </p:cNvSpPr>
          <p:nvPr/>
        </p:nvSpPr>
        <p:spPr bwMode="auto">
          <a:xfrm>
            <a:off x="3800475" y="3717925"/>
            <a:ext cx="12604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11</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40053" name="Text Box 117"/>
          <p:cNvSpPr txBox="1">
            <a:spLocks noChangeArrowheads="1"/>
          </p:cNvSpPr>
          <p:nvPr/>
        </p:nvSpPr>
        <p:spPr bwMode="auto">
          <a:xfrm>
            <a:off x="3819525" y="3717925"/>
            <a:ext cx="12604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12</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40054" name="Text Box 118"/>
          <p:cNvSpPr txBox="1">
            <a:spLocks noChangeArrowheads="1"/>
          </p:cNvSpPr>
          <p:nvPr/>
        </p:nvSpPr>
        <p:spPr bwMode="auto">
          <a:xfrm>
            <a:off x="3819525" y="3717925"/>
            <a:ext cx="12604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13</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40055" name="Text Box 119"/>
          <p:cNvSpPr txBox="1">
            <a:spLocks noChangeArrowheads="1"/>
          </p:cNvSpPr>
          <p:nvPr/>
        </p:nvSpPr>
        <p:spPr bwMode="auto">
          <a:xfrm>
            <a:off x="3800475" y="3717925"/>
            <a:ext cx="12604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14</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40056" name="Text Box 120"/>
          <p:cNvSpPr txBox="1">
            <a:spLocks noChangeArrowheads="1"/>
          </p:cNvSpPr>
          <p:nvPr/>
        </p:nvSpPr>
        <p:spPr bwMode="auto">
          <a:xfrm>
            <a:off x="3697288" y="3716338"/>
            <a:ext cx="12604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50</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40057" name="Text Box 121"/>
          <p:cNvSpPr txBox="1">
            <a:spLocks noChangeArrowheads="1"/>
          </p:cNvSpPr>
          <p:nvPr/>
        </p:nvSpPr>
        <p:spPr bwMode="auto">
          <a:xfrm>
            <a:off x="3800475" y="3717925"/>
            <a:ext cx="12604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15</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40058" name="Text Box 122"/>
          <p:cNvSpPr txBox="1">
            <a:spLocks noChangeArrowheads="1"/>
          </p:cNvSpPr>
          <p:nvPr/>
        </p:nvSpPr>
        <p:spPr bwMode="auto">
          <a:xfrm>
            <a:off x="3821113" y="3717925"/>
            <a:ext cx="12604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16</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40059" name="Text Box 123"/>
          <p:cNvSpPr txBox="1">
            <a:spLocks noChangeArrowheads="1"/>
          </p:cNvSpPr>
          <p:nvPr/>
        </p:nvSpPr>
        <p:spPr bwMode="auto">
          <a:xfrm>
            <a:off x="3819525" y="3717925"/>
            <a:ext cx="12604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17</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40060" name="Text Box 124"/>
          <p:cNvSpPr txBox="1">
            <a:spLocks noChangeArrowheads="1"/>
          </p:cNvSpPr>
          <p:nvPr/>
        </p:nvSpPr>
        <p:spPr bwMode="auto">
          <a:xfrm>
            <a:off x="3822700" y="3716338"/>
            <a:ext cx="12604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18</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40061" name="Text Box 125"/>
          <p:cNvSpPr txBox="1">
            <a:spLocks noChangeArrowheads="1"/>
          </p:cNvSpPr>
          <p:nvPr/>
        </p:nvSpPr>
        <p:spPr bwMode="auto">
          <a:xfrm>
            <a:off x="3802063" y="3717925"/>
            <a:ext cx="12604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19</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40062" name="Text Box 126"/>
          <p:cNvSpPr txBox="1">
            <a:spLocks noChangeArrowheads="1"/>
          </p:cNvSpPr>
          <p:nvPr/>
        </p:nvSpPr>
        <p:spPr bwMode="auto">
          <a:xfrm>
            <a:off x="3800475" y="3717925"/>
            <a:ext cx="12604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20</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64640" name="Oval 127"/>
          <p:cNvSpPr>
            <a:spLocks noChangeArrowheads="1"/>
          </p:cNvSpPr>
          <p:nvPr/>
        </p:nvSpPr>
        <p:spPr bwMode="auto">
          <a:xfrm>
            <a:off x="2336800" y="3208338"/>
            <a:ext cx="163513" cy="163512"/>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641" name="Oval 128"/>
          <p:cNvSpPr>
            <a:spLocks noChangeArrowheads="1"/>
          </p:cNvSpPr>
          <p:nvPr/>
        </p:nvSpPr>
        <p:spPr bwMode="auto">
          <a:xfrm>
            <a:off x="3228975" y="3208338"/>
            <a:ext cx="163513" cy="163512"/>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642" name="Oval 129"/>
          <p:cNvSpPr>
            <a:spLocks noChangeArrowheads="1"/>
          </p:cNvSpPr>
          <p:nvPr/>
        </p:nvSpPr>
        <p:spPr bwMode="auto">
          <a:xfrm>
            <a:off x="4124325" y="3208338"/>
            <a:ext cx="163513" cy="163512"/>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643" name="Oval 130"/>
          <p:cNvSpPr>
            <a:spLocks noChangeArrowheads="1"/>
          </p:cNvSpPr>
          <p:nvPr/>
        </p:nvSpPr>
        <p:spPr bwMode="auto">
          <a:xfrm>
            <a:off x="5016500" y="3208338"/>
            <a:ext cx="163513" cy="163512"/>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644" name="Oval 131"/>
          <p:cNvSpPr>
            <a:spLocks noChangeArrowheads="1"/>
          </p:cNvSpPr>
          <p:nvPr/>
        </p:nvSpPr>
        <p:spPr bwMode="auto">
          <a:xfrm>
            <a:off x="5908675" y="3208338"/>
            <a:ext cx="163513" cy="163512"/>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645" name="Oval 132"/>
          <p:cNvSpPr>
            <a:spLocks noChangeArrowheads="1"/>
          </p:cNvSpPr>
          <p:nvPr/>
        </p:nvSpPr>
        <p:spPr bwMode="auto">
          <a:xfrm>
            <a:off x="6804025" y="3208338"/>
            <a:ext cx="163513" cy="163512"/>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0069" name="Oval 133"/>
          <p:cNvSpPr>
            <a:spLocks noChangeArrowheads="1"/>
          </p:cNvSpPr>
          <p:nvPr/>
        </p:nvSpPr>
        <p:spPr bwMode="auto">
          <a:xfrm>
            <a:off x="2336800" y="3208338"/>
            <a:ext cx="163513" cy="163512"/>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647" name="Line 134"/>
          <p:cNvSpPr>
            <a:spLocks noChangeShapeType="1"/>
          </p:cNvSpPr>
          <p:nvPr/>
        </p:nvSpPr>
        <p:spPr bwMode="auto">
          <a:xfrm>
            <a:off x="2147888" y="3425825"/>
            <a:ext cx="49498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648" name="Oval 135"/>
          <p:cNvSpPr>
            <a:spLocks noChangeArrowheads="1"/>
          </p:cNvSpPr>
          <p:nvPr/>
        </p:nvSpPr>
        <p:spPr bwMode="auto">
          <a:xfrm>
            <a:off x="5908675" y="4905375"/>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649" name="Oval 136"/>
          <p:cNvSpPr>
            <a:spLocks noChangeArrowheads="1"/>
          </p:cNvSpPr>
          <p:nvPr/>
        </p:nvSpPr>
        <p:spPr bwMode="auto">
          <a:xfrm>
            <a:off x="6804025" y="4905375"/>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650" name="Oval 137"/>
          <p:cNvSpPr>
            <a:spLocks noChangeArrowheads="1"/>
          </p:cNvSpPr>
          <p:nvPr/>
        </p:nvSpPr>
        <p:spPr bwMode="auto">
          <a:xfrm>
            <a:off x="5022850" y="4905375"/>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651" name="Oval 138"/>
          <p:cNvSpPr>
            <a:spLocks noChangeArrowheads="1"/>
          </p:cNvSpPr>
          <p:nvPr/>
        </p:nvSpPr>
        <p:spPr bwMode="auto">
          <a:xfrm>
            <a:off x="4127500" y="4905375"/>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652" name="Oval 139"/>
          <p:cNvSpPr>
            <a:spLocks noChangeArrowheads="1"/>
          </p:cNvSpPr>
          <p:nvPr/>
        </p:nvSpPr>
        <p:spPr bwMode="auto">
          <a:xfrm>
            <a:off x="3232150" y="4905375"/>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653" name="Oval 140"/>
          <p:cNvSpPr>
            <a:spLocks noChangeArrowheads="1"/>
          </p:cNvSpPr>
          <p:nvPr/>
        </p:nvSpPr>
        <p:spPr bwMode="auto">
          <a:xfrm>
            <a:off x="2336800" y="4905375"/>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0077" name="Oval 141"/>
          <p:cNvSpPr>
            <a:spLocks noChangeArrowheads="1"/>
          </p:cNvSpPr>
          <p:nvPr/>
        </p:nvSpPr>
        <p:spPr bwMode="auto">
          <a:xfrm>
            <a:off x="3222625" y="3208338"/>
            <a:ext cx="163513" cy="163512"/>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0078" name="Oval 142"/>
          <p:cNvSpPr>
            <a:spLocks noChangeArrowheads="1"/>
          </p:cNvSpPr>
          <p:nvPr/>
        </p:nvSpPr>
        <p:spPr bwMode="auto">
          <a:xfrm>
            <a:off x="4121150" y="3208338"/>
            <a:ext cx="163513" cy="163512"/>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0079" name="Oval 143"/>
          <p:cNvSpPr>
            <a:spLocks noChangeArrowheads="1"/>
          </p:cNvSpPr>
          <p:nvPr/>
        </p:nvSpPr>
        <p:spPr bwMode="auto">
          <a:xfrm>
            <a:off x="5021263" y="3208338"/>
            <a:ext cx="163512" cy="163512"/>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0080" name="Oval 144"/>
          <p:cNvSpPr>
            <a:spLocks noChangeArrowheads="1"/>
          </p:cNvSpPr>
          <p:nvPr/>
        </p:nvSpPr>
        <p:spPr bwMode="auto">
          <a:xfrm>
            <a:off x="5921375" y="3208338"/>
            <a:ext cx="163513" cy="163512"/>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0081" name="Oval 145"/>
          <p:cNvSpPr>
            <a:spLocks noChangeArrowheads="1"/>
          </p:cNvSpPr>
          <p:nvPr/>
        </p:nvSpPr>
        <p:spPr bwMode="auto">
          <a:xfrm>
            <a:off x="6805613" y="3208338"/>
            <a:ext cx="163512" cy="163512"/>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4659" name="Text Box 146"/>
          <p:cNvSpPr txBox="1">
            <a:spLocks noChangeArrowheads="1"/>
          </p:cNvSpPr>
          <p:nvPr/>
        </p:nvSpPr>
        <p:spPr bwMode="auto">
          <a:xfrm>
            <a:off x="7477125" y="2373313"/>
            <a:ext cx="56991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sz="3200"/>
              <a:t>E</a:t>
            </a:r>
            <a:r>
              <a:rPr lang="en-US" sz="2000"/>
              <a:t>c</a:t>
            </a:r>
          </a:p>
        </p:txBody>
      </p:sp>
      <p:sp>
        <p:nvSpPr>
          <p:cNvPr id="64660" name="Text Box 147"/>
          <p:cNvSpPr txBox="1">
            <a:spLocks noChangeArrowheads="1"/>
          </p:cNvSpPr>
          <p:nvPr/>
        </p:nvSpPr>
        <p:spPr bwMode="auto">
          <a:xfrm>
            <a:off x="7477125" y="5000625"/>
            <a:ext cx="5699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sz="3200"/>
              <a:t>E</a:t>
            </a:r>
            <a:r>
              <a:rPr lang="en-US" sz="2000"/>
              <a:t>v</a:t>
            </a:r>
          </a:p>
        </p:txBody>
      </p:sp>
      <p:sp>
        <p:nvSpPr>
          <p:cNvPr id="64661" name="Text Box 148"/>
          <p:cNvSpPr txBox="1">
            <a:spLocks noChangeArrowheads="1"/>
          </p:cNvSpPr>
          <p:nvPr/>
        </p:nvSpPr>
        <p:spPr bwMode="auto">
          <a:xfrm>
            <a:off x="7477125" y="3055938"/>
            <a:ext cx="56991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sz="3200"/>
              <a:t>E</a:t>
            </a:r>
            <a:r>
              <a:rPr lang="en-US" sz="2000"/>
              <a:t>d</a:t>
            </a:r>
          </a:p>
        </p:txBody>
      </p:sp>
      <p:sp>
        <p:nvSpPr>
          <p:cNvPr id="64662" name="Text Box 149"/>
          <p:cNvSpPr txBox="1">
            <a:spLocks noChangeArrowheads="1"/>
          </p:cNvSpPr>
          <p:nvPr/>
        </p:nvSpPr>
        <p:spPr bwMode="auto">
          <a:xfrm>
            <a:off x="3862388" y="5573713"/>
            <a:ext cx="1479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sz="3600" b="1">
                <a:latin typeface="Times New Roman" panose="02020603050405020304" pitchFamily="18" charset="0"/>
              </a:rPr>
              <a:t>Donor</a:t>
            </a:r>
          </a:p>
        </p:txBody>
      </p:sp>
      <p:graphicFrame>
        <p:nvGraphicFramePr>
          <p:cNvPr id="40086" name="Group 150"/>
          <p:cNvGraphicFramePr>
            <a:graphicFrameLocks noGrp="1"/>
          </p:cNvGraphicFramePr>
          <p:nvPr/>
        </p:nvGraphicFramePr>
        <p:xfrm>
          <a:off x="342900" y="2330450"/>
          <a:ext cx="1104900" cy="3911600"/>
        </p:xfrm>
        <a:graphic>
          <a:graphicData uri="http://schemas.openxmlformats.org/drawingml/2006/table">
            <a:tbl>
              <a:tblPr/>
              <a:tblGrid>
                <a:gridCol w="1104900">
                  <a:extLst>
                    <a:ext uri="{9D8B030D-6E8A-4147-A177-3AD203B41FA5}">
                      <a16:colId xmlns:a16="http://schemas.microsoft.com/office/drawing/2014/main" val="20000"/>
                    </a:ext>
                  </a:extLst>
                </a:gridCol>
              </a:tblGrid>
              <a:tr h="9779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4000" b="1" i="0" u="none" strike="noStrike" cap="none" normalizeH="0" baseline="0" smtClean="0">
                          <a:ln>
                            <a:noFill/>
                          </a:ln>
                          <a:solidFill>
                            <a:schemeClr val="tx1"/>
                          </a:solidFill>
                          <a:effectLst/>
                          <a:latin typeface="Times New Roman" pitchFamily="18" charset="0"/>
                        </a:rPr>
                        <a:t>V</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779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smtClean="0">
                          <a:ln>
                            <a:noFill/>
                          </a:ln>
                          <a:solidFill>
                            <a:schemeClr val="tx1"/>
                          </a:solidFill>
                          <a:effectLst/>
                          <a:latin typeface="Tahoma" pitchFamily="34" charset="0"/>
                        </a:rPr>
                        <a:t>P</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779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smtClean="0">
                          <a:ln>
                            <a:noFill/>
                          </a:ln>
                          <a:solidFill>
                            <a:schemeClr val="tx1"/>
                          </a:solidFill>
                          <a:effectLst/>
                          <a:latin typeface="Tahoma" pitchFamily="34" charset="0"/>
                        </a:rPr>
                        <a:t>As</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779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smtClean="0">
                          <a:ln>
                            <a:noFill/>
                          </a:ln>
                          <a:solidFill>
                            <a:schemeClr val="tx1"/>
                          </a:solidFill>
                          <a:effectLst/>
                          <a:latin typeface="Tahoma" pitchFamily="34" charset="0"/>
                        </a:rPr>
                        <a:t>Sb</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1649421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0041"/>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40046"/>
                                        </p:tgtEl>
                                        <p:attrNameLst>
                                          <p:attrName>style.visibility</p:attrName>
                                        </p:attrNameLst>
                                      </p:cBhvr>
                                      <p:to>
                                        <p:strVal val="visible"/>
                                      </p:to>
                                    </p:set>
                                  </p:childTnLst>
                                </p:cTn>
                              </p:par>
                              <p:par>
                                <p:cTn id="9" presetID="1" presetClass="exit" presetSubtype="0" fill="hold" grpId="1" nodeType="withEffect">
                                  <p:stCondLst>
                                    <p:cond delay="200"/>
                                  </p:stCondLst>
                                  <p:childTnLst>
                                    <p:set>
                                      <p:cBhvr>
                                        <p:cTn id="10" dur="1" fill="hold">
                                          <p:stCondLst>
                                            <p:cond delay="0"/>
                                          </p:stCondLst>
                                        </p:cTn>
                                        <p:tgtEl>
                                          <p:spTgt spid="40046"/>
                                        </p:tgtEl>
                                        <p:attrNameLst>
                                          <p:attrName>style.visibility</p:attrName>
                                        </p:attrNameLst>
                                      </p:cBhvr>
                                      <p:to>
                                        <p:strVal val="hidden"/>
                                      </p:to>
                                    </p:set>
                                  </p:childTnLst>
                                </p:cTn>
                              </p:par>
                              <p:par>
                                <p:cTn id="11" presetID="1" presetClass="entr" presetSubtype="0" fill="hold" grpId="0" nodeType="withEffect">
                                  <p:stCondLst>
                                    <p:cond delay="200"/>
                                  </p:stCondLst>
                                  <p:childTnLst>
                                    <p:set>
                                      <p:cBhvr>
                                        <p:cTn id="12" dur="1" fill="hold">
                                          <p:stCondLst>
                                            <p:cond delay="0"/>
                                          </p:stCondLst>
                                        </p:cTn>
                                        <p:tgtEl>
                                          <p:spTgt spid="40043"/>
                                        </p:tgtEl>
                                        <p:attrNameLst>
                                          <p:attrName>style.visibility</p:attrName>
                                        </p:attrNameLst>
                                      </p:cBhvr>
                                      <p:to>
                                        <p:strVal val="visible"/>
                                      </p:to>
                                    </p:set>
                                  </p:childTnLst>
                                </p:cTn>
                              </p:par>
                              <p:par>
                                <p:cTn id="13" presetID="1" presetClass="exit" presetSubtype="0" fill="hold" grpId="1" nodeType="withEffect">
                                  <p:stCondLst>
                                    <p:cond delay="400"/>
                                  </p:stCondLst>
                                  <p:childTnLst>
                                    <p:set>
                                      <p:cBhvr>
                                        <p:cTn id="14" dur="1" fill="hold">
                                          <p:stCondLst>
                                            <p:cond delay="0"/>
                                          </p:stCondLst>
                                        </p:cTn>
                                        <p:tgtEl>
                                          <p:spTgt spid="40043"/>
                                        </p:tgtEl>
                                        <p:attrNameLst>
                                          <p:attrName>style.visibility</p:attrName>
                                        </p:attrNameLst>
                                      </p:cBhvr>
                                      <p:to>
                                        <p:strVal val="hidden"/>
                                      </p:to>
                                    </p:set>
                                  </p:childTnLst>
                                </p:cTn>
                              </p:par>
                              <p:par>
                                <p:cTn id="15" presetID="1" presetClass="entr" presetSubtype="0" fill="hold" grpId="0" nodeType="withEffect">
                                  <p:stCondLst>
                                    <p:cond delay="400"/>
                                  </p:stCondLst>
                                  <p:childTnLst>
                                    <p:set>
                                      <p:cBhvr>
                                        <p:cTn id="16" dur="1" fill="hold">
                                          <p:stCondLst>
                                            <p:cond delay="0"/>
                                          </p:stCondLst>
                                        </p:cTn>
                                        <p:tgtEl>
                                          <p:spTgt spid="40042"/>
                                        </p:tgtEl>
                                        <p:attrNameLst>
                                          <p:attrName>style.visibility</p:attrName>
                                        </p:attrNameLst>
                                      </p:cBhvr>
                                      <p:to>
                                        <p:strVal val="visible"/>
                                      </p:to>
                                    </p:set>
                                  </p:childTnLst>
                                </p:cTn>
                              </p:par>
                              <p:par>
                                <p:cTn id="17" presetID="1" presetClass="exit" presetSubtype="0" fill="hold" grpId="1" nodeType="withEffect">
                                  <p:stCondLst>
                                    <p:cond delay="600"/>
                                  </p:stCondLst>
                                  <p:childTnLst>
                                    <p:set>
                                      <p:cBhvr>
                                        <p:cTn id="18" dur="1" fill="hold">
                                          <p:stCondLst>
                                            <p:cond delay="0"/>
                                          </p:stCondLst>
                                        </p:cTn>
                                        <p:tgtEl>
                                          <p:spTgt spid="40042"/>
                                        </p:tgtEl>
                                        <p:attrNameLst>
                                          <p:attrName>style.visibility</p:attrName>
                                        </p:attrNameLst>
                                      </p:cBhvr>
                                      <p:to>
                                        <p:strVal val="hidden"/>
                                      </p:to>
                                    </p:set>
                                  </p:childTnLst>
                                </p:cTn>
                              </p:par>
                              <p:par>
                                <p:cTn id="19" presetID="1" presetClass="entr" presetSubtype="0" fill="hold" grpId="0" nodeType="withEffect">
                                  <p:stCondLst>
                                    <p:cond delay="600"/>
                                  </p:stCondLst>
                                  <p:childTnLst>
                                    <p:set>
                                      <p:cBhvr>
                                        <p:cTn id="20" dur="1" fill="hold">
                                          <p:stCondLst>
                                            <p:cond delay="0"/>
                                          </p:stCondLst>
                                        </p:cTn>
                                        <p:tgtEl>
                                          <p:spTgt spid="40044"/>
                                        </p:tgtEl>
                                        <p:attrNameLst>
                                          <p:attrName>style.visibility</p:attrName>
                                        </p:attrNameLst>
                                      </p:cBhvr>
                                      <p:to>
                                        <p:strVal val="visible"/>
                                      </p:to>
                                    </p:set>
                                  </p:childTnLst>
                                </p:cTn>
                              </p:par>
                              <p:par>
                                <p:cTn id="21" presetID="1" presetClass="exit" presetSubtype="0" fill="hold" grpId="1" nodeType="withEffect">
                                  <p:stCondLst>
                                    <p:cond delay="700"/>
                                  </p:stCondLst>
                                  <p:childTnLst>
                                    <p:set>
                                      <p:cBhvr>
                                        <p:cTn id="22" dur="1" fill="hold">
                                          <p:stCondLst>
                                            <p:cond delay="0"/>
                                          </p:stCondLst>
                                        </p:cTn>
                                        <p:tgtEl>
                                          <p:spTgt spid="40044"/>
                                        </p:tgtEl>
                                        <p:attrNameLst>
                                          <p:attrName>style.visibility</p:attrName>
                                        </p:attrNameLst>
                                      </p:cBhvr>
                                      <p:to>
                                        <p:strVal val="hidden"/>
                                      </p:to>
                                    </p:set>
                                  </p:childTnLst>
                                </p:cTn>
                              </p:par>
                              <p:par>
                                <p:cTn id="23" presetID="1" presetClass="entr" presetSubtype="0" fill="hold" grpId="0" nodeType="withEffect">
                                  <p:stCondLst>
                                    <p:cond delay="700"/>
                                  </p:stCondLst>
                                  <p:childTnLst>
                                    <p:set>
                                      <p:cBhvr>
                                        <p:cTn id="24" dur="1" fill="hold">
                                          <p:stCondLst>
                                            <p:cond delay="0"/>
                                          </p:stCondLst>
                                        </p:cTn>
                                        <p:tgtEl>
                                          <p:spTgt spid="40045"/>
                                        </p:tgtEl>
                                        <p:attrNameLst>
                                          <p:attrName>style.visibility</p:attrName>
                                        </p:attrNameLst>
                                      </p:cBhvr>
                                      <p:to>
                                        <p:strVal val="visible"/>
                                      </p:to>
                                    </p:set>
                                  </p:childTnLst>
                                </p:cTn>
                              </p:par>
                              <p:par>
                                <p:cTn id="25" presetID="1" presetClass="exit" presetSubtype="0" fill="hold" grpId="1" nodeType="withEffect">
                                  <p:stCondLst>
                                    <p:cond delay="800"/>
                                  </p:stCondLst>
                                  <p:childTnLst>
                                    <p:set>
                                      <p:cBhvr>
                                        <p:cTn id="26" dur="1" fill="hold">
                                          <p:stCondLst>
                                            <p:cond delay="0"/>
                                          </p:stCondLst>
                                        </p:cTn>
                                        <p:tgtEl>
                                          <p:spTgt spid="40045"/>
                                        </p:tgtEl>
                                        <p:attrNameLst>
                                          <p:attrName>style.visibility</p:attrName>
                                        </p:attrNameLst>
                                      </p:cBhvr>
                                      <p:to>
                                        <p:strVal val="hidden"/>
                                      </p:to>
                                    </p:set>
                                  </p:childTnLst>
                                </p:cTn>
                              </p:par>
                              <p:par>
                                <p:cTn id="27" presetID="1" presetClass="entr" presetSubtype="0" fill="hold" grpId="0" nodeType="withEffect">
                                  <p:stCondLst>
                                    <p:cond delay="800"/>
                                  </p:stCondLst>
                                  <p:childTnLst>
                                    <p:set>
                                      <p:cBhvr>
                                        <p:cTn id="28" dur="1" fill="hold">
                                          <p:stCondLst>
                                            <p:cond delay="0"/>
                                          </p:stCondLst>
                                        </p:cTn>
                                        <p:tgtEl>
                                          <p:spTgt spid="40047"/>
                                        </p:tgtEl>
                                        <p:attrNameLst>
                                          <p:attrName>style.visibility</p:attrName>
                                        </p:attrNameLst>
                                      </p:cBhvr>
                                      <p:to>
                                        <p:strVal val="visible"/>
                                      </p:to>
                                    </p:set>
                                  </p:childTnLst>
                                </p:cTn>
                              </p:par>
                              <p:par>
                                <p:cTn id="29" presetID="1" presetClass="exit" presetSubtype="0" fill="hold" grpId="1" nodeType="withEffect">
                                  <p:stCondLst>
                                    <p:cond delay="900"/>
                                  </p:stCondLst>
                                  <p:childTnLst>
                                    <p:set>
                                      <p:cBhvr>
                                        <p:cTn id="30" dur="1" fill="hold">
                                          <p:stCondLst>
                                            <p:cond delay="0"/>
                                          </p:stCondLst>
                                        </p:cTn>
                                        <p:tgtEl>
                                          <p:spTgt spid="40047"/>
                                        </p:tgtEl>
                                        <p:attrNameLst>
                                          <p:attrName>style.visibility</p:attrName>
                                        </p:attrNameLst>
                                      </p:cBhvr>
                                      <p:to>
                                        <p:strVal val="hidden"/>
                                      </p:to>
                                    </p:set>
                                  </p:childTnLst>
                                </p:cTn>
                              </p:par>
                              <p:par>
                                <p:cTn id="31" presetID="1" presetClass="entr" presetSubtype="0" fill="hold" grpId="0" nodeType="withEffect">
                                  <p:stCondLst>
                                    <p:cond delay="900"/>
                                  </p:stCondLst>
                                  <p:childTnLst>
                                    <p:set>
                                      <p:cBhvr>
                                        <p:cTn id="32" dur="1" fill="hold">
                                          <p:stCondLst>
                                            <p:cond delay="0"/>
                                          </p:stCondLst>
                                        </p:cTn>
                                        <p:tgtEl>
                                          <p:spTgt spid="40048"/>
                                        </p:tgtEl>
                                        <p:attrNameLst>
                                          <p:attrName>style.visibility</p:attrName>
                                        </p:attrNameLst>
                                      </p:cBhvr>
                                      <p:to>
                                        <p:strVal val="visible"/>
                                      </p:to>
                                    </p:set>
                                  </p:childTnLst>
                                </p:cTn>
                              </p:par>
                              <p:par>
                                <p:cTn id="33" presetID="1" presetClass="exit" presetSubtype="0" fill="hold" grpId="1" nodeType="withEffect">
                                  <p:stCondLst>
                                    <p:cond delay="1000"/>
                                  </p:stCondLst>
                                  <p:childTnLst>
                                    <p:set>
                                      <p:cBhvr>
                                        <p:cTn id="34" dur="1" fill="hold">
                                          <p:stCondLst>
                                            <p:cond delay="0"/>
                                          </p:stCondLst>
                                        </p:cTn>
                                        <p:tgtEl>
                                          <p:spTgt spid="40048"/>
                                        </p:tgtEl>
                                        <p:attrNameLst>
                                          <p:attrName>style.visibility</p:attrName>
                                        </p:attrNameLst>
                                      </p:cBhvr>
                                      <p:to>
                                        <p:strVal val="hidden"/>
                                      </p:to>
                                    </p:set>
                                  </p:childTnLst>
                                </p:cTn>
                              </p:par>
                              <p:par>
                                <p:cTn id="35" presetID="1" presetClass="entr" presetSubtype="0" fill="hold" grpId="0" nodeType="withEffect">
                                  <p:stCondLst>
                                    <p:cond delay="1000"/>
                                  </p:stCondLst>
                                  <p:childTnLst>
                                    <p:set>
                                      <p:cBhvr>
                                        <p:cTn id="36" dur="1" fill="hold">
                                          <p:stCondLst>
                                            <p:cond delay="0"/>
                                          </p:stCondLst>
                                        </p:cTn>
                                        <p:tgtEl>
                                          <p:spTgt spid="40049"/>
                                        </p:tgtEl>
                                        <p:attrNameLst>
                                          <p:attrName>style.visibility</p:attrName>
                                        </p:attrNameLst>
                                      </p:cBhvr>
                                      <p:to>
                                        <p:strVal val="visible"/>
                                      </p:to>
                                    </p:set>
                                  </p:childTnLst>
                                </p:cTn>
                              </p:par>
                              <p:par>
                                <p:cTn id="37" presetID="1" presetClass="exit" presetSubtype="0" fill="hold" grpId="1" nodeType="withEffect">
                                  <p:stCondLst>
                                    <p:cond delay="1100"/>
                                  </p:stCondLst>
                                  <p:childTnLst>
                                    <p:set>
                                      <p:cBhvr>
                                        <p:cTn id="38" dur="1" fill="hold">
                                          <p:stCondLst>
                                            <p:cond delay="0"/>
                                          </p:stCondLst>
                                        </p:cTn>
                                        <p:tgtEl>
                                          <p:spTgt spid="40049"/>
                                        </p:tgtEl>
                                        <p:attrNameLst>
                                          <p:attrName>style.visibility</p:attrName>
                                        </p:attrNameLst>
                                      </p:cBhvr>
                                      <p:to>
                                        <p:strVal val="hidden"/>
                                      </p:to>
                                    </p:set>
                                  </p:childTnLst>
                                </p:cTn>
                              </p:par>
                              <p:par>
                                <p:cTn id="39" presetID="1" presetClass="entr" presetSubtype="0" fill="hold" grpId="0" nodeType="withEffect">
                                  <p:stCondLst>
                                    <p:cond delay="1100"/>
                                  </p:stCondLst>
                                  <p:childTnLst>
                                    <p:set>
                                      <p:cBhvr>
                                        <p:cTn id="40" dur="1" fill="hold">
                                          <p:stCondLst>
                                            <p:cond delay="0"/>
                                          </p:stCondLst>
                                        </p:cTn>
                                        <p:tgtEl>
                                          <p:spTgt spid="40050"/>
                                        </p:tgtEl>
                                        <p:attrNameLst>
                                          <p:attrName>style.visibility</p:attrName>
                                        </p:attrNameLst>
                                      </p:cBhvr>
                                      <p:to>
                                        <p:strVal val="visible"/>
                                      </p:to>
                                    </p:set>
                                  </p:childTnLst>
                                </p:cTn>
                              </p:par>
                              <p:par>
                                <p:cTn id="41" presetID="1" presetClass="exit" presetSubtype="0" fill="hold" grpId="1" nodeType="withEffect">
                                  <p:stCondLst>
                                    <p:cond delay="1200"/>
                                  </p:stCondLst>
                                  <p:childTnLst>
                                    <p:set>
                                      <p:cBhvr>
                                        <p:cTn id="42" dur="1" fill="hold">
                                          <p:stCondLst>
                                            <p:cond delay="0"/>
                                          </p:stCondLst>
                                        </p:cTn>
                                        <p:tgtEl>
                                          <p:spTgt spid="40050"/>
                                        </p:tgtEl>
                                        <p:attrNameLst>
                                          <p:attrName>style.visibility</p:attrName>
                                        </p:attrNameLst>
                                      </p:cBhvr>
                                      <p:to>
                                        <p:strVal val="hidden"/>
                                      </p:to>
                                    </p:set>
                                  </p:childTnLst>
                                </p:cTn>
                              </p:par>
                              <p:par>
                                <p:cTn id="43" presetID="64" presetClass="path" presetSubtype="0" fill="hold" grpId="0" nodeType="withEffect">
                                  <p:stCondLst>
                                    <p:cond delay="1200"/>
                                  </p:stCondLst>
                                  <p:childTnLst>
                                    <p:animMotion origin="layout" path="M 2.77778E-7 -0.00463 L 2.77778E-7 -0.04162 " pathEditMode="relative" rAng="0" ptsTypes="AA">
                                      <p:cBhvr>
                                        <p:cTn id="44" dur="500" fill="hold"/>
                                        <p:tgtEl>
                                          <p:spTgt spid="40069"/>
                                        </p:tgtEl>
                                        <p:attrNameLst>
                                          <p:attrName>ppt_x</p:attrName>
                                          <p:attrName>ppt_y</p:attrName>
                                        </p:attrNameLst>
                                      </p:cBhvr>
                                      <p:rCtr x="0" y="-1850"/>
                                    </p:animMotion>
                                  </p:childTnLst>
                                </p:cTn>
                              </p:par>
                              <p:par>
                                <p:cTn id="45" presetID="1" presetClass="entr" presetSubtype="0" fill="hold" grpId="0" nodeType="withEffect">
                                  <p:stCondLst>
                                    <p:cond delay="1200"/>
                                  </p:stCondLst>
                                  <p:childTnLst>
                                    <p:set>
                                      <p:cBhvr>
                                        <p:cTn id="46" dur="1" fill="hold">
                                          <p:stCondLst>
                                            <p:cond delay="0"/>
                                          </p:stCondLst>
                                        </p:cTn>
                                        <p:tgtEl>
                                          <p:spTgt spid="40051"/>
                                        </p:tgtEl>
                                        <p:attrNameLst>
                                          <p:attrName>style.visibility</p:attrName>
                                        </p:attrNameLst>
                                      </p:cBhvr>
                                      <p:to>
                                        <p:strVal val="visible"/>
                                      </p:to>
                                    </p:set>
                                  </p:childTnLst>
                                </p:cTn>
                              </p:par>
                              <p:par>
                                <p:cTn id="47" presetID="1" presetClass="exit" presetSubtype="0" fill="hold" grpId="1" nodeType="withEffect">
                                  <p:stCondLst>
                                    <p:cond delay="1300"/>
                                  </p:stCondLst>
                                  <p:childTnLst>
                                    <p:set>
                                      <p:cBhvr>
                                        <p:cTn id="48" dur="1" fill="hold">
                                          <p:stCondLst>
                                            <p:cond delay="0"/>
                                          </p:stCondLst>
                                        </p:cTn>
                                        <p:tgtEl>
                                          <p:spTgt spid="40051"/>
                                        </p:tgtEl>
                                        <p:attrNameLst>
                                          <p:attrName>style.visibility</p:attrName>
                                        </p:attrNameLst>
                                      </p:cBhvr>
                                      <p:to>
                                        <p:strVal val="hidden"/>
                                      </p:to>
                                    </p:set>
                                  </p:childTnLst>
                                </p:cTn>
                              </p:par>
                              <p:par>
                                <p:cTn id="49" presetID="1" presetClass="entr" presetSubtype="0" fill="hold" grpId="0" nodeType="withEffect">
                                  <p:stCondLst>
                                    <p:cond delay="1300"/>
                                  </p:stCondLst>
                                  <p:childTnLst>
                                    <p:set>
                                      <p:cBhvr>
                                        <p:cTn id="50" dur="1" fill="hold">
                                          <p:stCondLst>
                                            <p:cond delay="0"/>
                                          </p:stCondLst>
                                        </p:cTn>
                                        <p:tgtEl>
                                          <p:spTgt spid="40052"/>
                                        </p:tgtEl>
                                        <p:attrNameLst>
                                          <p:attrName>style.visibility</p:attrName>
                                        </p:attrNameLst>
                                      </p:cBhvr>
                                      <p:to>
                                        <p:strVal val="visible"/>
                                      </p:to>
                                    </p:set>
                                  </p:childTnLst>
                                </p:cTn>
                              </p:par>
                              <p:par>
                                <p:cTn id="51" presetID="1" presetClass="exit" presetSubtype="0" fill="hold" grpId="1" nodeType="withEffect">
                                  <p:stCondLst>
                                    <p:cond delay="1400"/>
                                  </p:stCondLst>
                                  <p:childTnLst>
                                    <p:set>
                                      <p:cBhvr>
                                        <p:cTn id="52" dur="1" fill="hold">
                                          <p:stCondLst>
                                            <p:cond delay="0"/>
                                          </p:stCondLst>
                                        </p:cTn>
                                        <p:tgtEl>
                                          <p:spTgt spid="40052"/>
                                        </p:tgtEl>
                                        <p:attrNameLst>
                                          <p:attrName>style.visibility</p:attrName>
                                        </p:attrNameLst>
                                      </p:cBhvr>
                                      <p:to>
                                        <p:strVal val="hidden"/>
                                      </p:to>
                                    </p:set>
                                  </p:childTnLst>
                                </p:cTn>
                              </p:par>
                              <p:par>
                                <p:cTn id="53" presetID="64" presetClass="path" presetSubtype="0" fill="hold" grpId="0" nodeType="withEffect">
                                  <p:stCondLst>
                                    <p:cond delay="1400"/>
                                  </p:stCondLst>
                                  <p:childTnLst>
                                    <p:animMotion origin="layout" path="M 2.77778E-7 -0.00463 L 2.77778E-7 -0.04162 " pathEditMode="relative" rAng="0" ptsTypes="AA">
                                      <p:cBhvr>
                                        <p:cTn id="54" dur="500" fill="hold"/>
                                        <p:tgtEl>
                                          <p:spTgt spid="40079"/>
                                        </p:tgtEl>
                                        <p:attrNameLst>
                                          <p:attrName>ppt_x</p:attrName>
                                          <p:attrName>ppt_y</p:attrName>
                                        </p:attrNameLst>
                                      </p:cBhvr>
                                      <p:rCtr x="0" y="-1850"/>
                                    </p:animMotion>
                                  </p:childTnLst>
                                </p:cTn>
                              </p:par>
                              <p:par>
                                <p:cTn id="55" presetID="1" presetClass="entr" presetSubtype="0" fill="hold" grpId="0" nodeType="withEffect">
                                  <p:stCondLst>
                                    <p:cond delay="1400"/>
                                  </p:stCondLst>
                                  <p:childTnLst>
                                    <p:set>
                                      <p:cBhvr>
                                        <p:cTn id="56" dur="1" fill="hold">
                                          <p:stCondLst>
                                            <p:cond delay="0"/>
                                          </p:stCondLst>
                                        </p:cTn>
                                        <p:tgtEl>
                                          <p:spTgt spid="40053"/>
                                        </p:tgtEl>
                                        <p:attrNameLst>
                                          <p:attrName>style.visibility</p:attrName>
                                        </p:attrNameLst>
                                      </p:cBhvr>
                                      <p:to>
                                        <p:strVal val="visible"/>
                                      </p:to>
                                    </p:set>
                                  </p:childTnLst>
                                </p:cTn>
                              </p:par>
                              <p:par>
                                <p:cTn id="57" presetID="1" presetClass="exit" presetSubtype="0" fill="hold" grpId="1" nodeType="withEffect">
                                  <p:stCondLst>
                                    <p:cond delay="1500"/>
                                  </p:stCondLst>
                                  <p:childTnLst>
                                    <p:set>
                                      <p:cBhvr>
                                        <p:cTn id="58" dur="1" fill="hold">
                                          <p:stCondLst>
                                            <p:cond delay="0"/>
                                          </p:stCondLst>
                                        </p:cTn>
                                        <p:tgtEl>
                                          <p:spTgt spid="40053"/>
                                        </p:tgtEl>
                                        <p:attrNameLst>
                                          <p:attrName>style.visibility</p:attrName>
                                        </p:attrNameLst>
                                      </p:cBhvr>
                                      <p:to>
                                        <p:strVal val="hidden"/>
                                      </p:to>
                                    </p:set>
                                  </p:childTnLst>
                                </p:cTn>
                              </p:par>
                              <p:par>
                                <p:cTn id="59" presetID="1" presetClass="entr" presetSubtype="0" fill="hold" grpId="0" nodeType="withEffect">
                                  <p:stCondLst>
                                    <p:cond delay="1500"/>
                                  </p:stCondLst>
                                  <p:childTnLst>
                                    <p:set>
                                      <p:cBhvr>
                                        <p:cTn id="60" dur="1" fill="hold">
                                          <p:stCondLst>
                                            <p:cond delay="0"/>
                                          </p:stCondLst>
                                        </p:cTn>
                                        <p:tgtEl>
                                          <p:spTgt spid="40054"/>
                                        </p:tgtEl>
                                        <p:attrNameLst>
                                          <p:attrName>style.visibility</p:attrName>
                                        </p:attrNameLst>
                                      </p:cBhvr>
                                      <p:to>
                                        <p:strVal val="visible"/>
                                      </p:to>
                                    </p:set>
                                  </p:childTnLst>
                                </p:cTn>
                              </p:par>
                              <p:par>
                                <p:cTn id="61" presetID="1" presetClass="exit" presetSubtype="0" fill="hold" grpId="1" nodeType="withEffect">
                                  <p:stCondLst>
                                    <p:cond delay="1600"/>
                                  </p:stCondLst>
                                  <p:childTnLst>
                                    <p:set>
                                      <p:cBhvr>
                                        <p:cTn id="62" dur="1" fill="hold">
                                          <p:stCondLst>
                                            <p:cond delay="0"/>
                                          </p:stCondLst>
                                        </p:cTn>
                                        <p:tgtEl>
                                          <p:spTgt spid="40054"/>
                                        </p:tgtEl>
                                        <p:attrNameLst>
                                          <p:attrName>style.visibility</p:attrName>
                                        </p:attrNameLst>
                                      </p:cBhvr>
                                      <p:to>
                                        <p:strVal val="hidden"/>
                                      </p:to>
                                    </p:set>
                                  </p:childTnLst>
                                </p:cTn>
                              </p:par>
                              <p:par>
                                <p:cTn id="63" presetID="64" presetClass="path" presetSubtype="0" fill="hold" grpId="0" nodeType="withEffect">
                                  <p:stCondLst>
                                    <p:cond delay="1600"/>
                                  </p:stCondLst>
                                  <p:childTnLst>
                                    <p:animMotion origin="layout" path="M 2.77778E-7 -0.00463 L 2.77778E-7 -0.04162 " pathEditMode="relative" rAng="0" ptsTypes="AA">
                                      <p:cBhvr>
                                        <p:cTn id="64" dur="500" fill="hold"/>
                                        <p:tgtEl>
                                          <p:spTgt spid="40078"/>
                                        </p:tgtEl>
                                        <p:attrNameLst>
                                          <p:attrName>ppt_x</p:attrName>
                                          <p:attrName>ppt_y</p:attrName>
                                        </p:attrNameLst>
                                      </p:cBhvr>
                                      <p:rCtr x="0" y="-1850"/>
                                    </p:animMotion>
                                  </p:childTnLst>
                                </p:cTn>
                              </p:par>
                              <p:par>
                                <p:cTn id="65" presetID="1" presetClass="entr" presetSubtype="0" fill="hold" grpId="0" nodeType="withEffect">
                                  <p:stCondLst>
                                    <p:cond delay="1600"/>
                                  </p:stCondLst>
                                  <p:childTnLst>
                                    <p:set>
                                      <p:cBhvr>
                                        <p:cTn id="66" dur="1" fill="hold">
                                          <p:stCondLst>
                                            <p:cond delay="0"/>
                                          </p:stCondLst>
                                        </p:cTn>
                                        <p:tgtEl>
                                          <p:spTgt spid="40055"/>
                                        </p:tgtEl>
                                        <p:attrNameLst>
                                          <p:attrName>style.visibility</p:attrName>
                                        </p:attrNameLst>
                                      </p:cBhvr>
                                      <p:to>
                                        <p:strVal val="visible"/>
                                      </p:to>
                                    </p:set>
                                  </p:childTnLst>
                                </p:cTn>
                              </p:par>
                              <p:par>
                                <p:cTn id="67" presetID="1" presetClass="exit" presetSubtype="0" fill="hold" grpId="1" nodeType="withEffect">
                                  <p:stCondLst>
                                    <p:cond delay="1700"/>
                                  </p:stCondLst>
                                  <p:childTnLst>
                                    <p:set>
                                      <p:cBhvr>
                                        <p:cTn id="68" dur="1" fill="hold">
                                          <p:stCondLst>
                                            <p:cond delay="0"/>
                                          </p:stCondLst>
                                        </p:cTn>
                                        <p:tgtEl>
                                          <p:spTgt spid="40055"/>
                                        </p:tgtEl>
                                        <p:attrNameLst>
                                          <p:attrName>style.visibility</p:attrName>
                                        </p:attrNameLst>
                                      </p:cBhvr>
                                      <p:to>
                                        <p:strVal val="hidden"/>
                                      </p:to>
                                    </p:set>
                                  </p:childTnLst>
                                </p:cTn>
                              </p:par>
                              <p:par>
                                <p:cTn id="69" presetID="1" presetClass="entr" presetSubtype="0" fill="hold" grpId="0" nodeType="withEffect">
                                  <p:stCondLst>
                                    <p:cond delay="1700"/>
                                  </p:stCondLst>
                                  <p:childTnLst>
                                    <p:set>
                                      <p:cBhvr>
                                        <p:cTn id="70" dur="1" fill="hold">
                                          <p:stCondLst>
                                            <p:cond delay="0"/>
                                          </p:stCondLst>
                                        </p:cTn>
                                        <p:tgtEl>
                                          <p:spTgt spid="40057"/>
                                        </p:tgtEl>
                                        <p:attrNameLst>
                                          <p:attrName>style.visibility</p:attrName>
                                        </p:attrNameLst>
                                      </p:cBhvr>
                                      <p:to>
                                        <p:strVal val="visible"/>
                                      </p:to>
                                    </p:set>
                                  </p:childTnLst>
                                </p:cTn>
                              </p:par>
                              <p:par>
                                <p:cTn id="71" presetID="1" presetClass="exit" presetSubtype="0" fill="hold" grpId="1" nodeType="withEffect">
                                  <p:stCondLst>
                                    <p:cond delay="1800"/>
                                  </p:stCondLst>
                                  <p:childTnLst>
                                    <p:set>
                                      <p:cBhvr>
                                        <p:cTn id="72" dur="1" fill="hold">
                                          <p:stCondLst>
                                            <p:cond delay="0"/>
                                          </p:stCondLst>
                                        </p:cTn>
                                        <p:tgtEl>
                                          <p:spTgt spid="40057"/>
                                        </p:tgtEl>
                                        <p:attrNameLst>
                                          <p:attrName>style.visibility</p:attrName>
                                        </p:attrNameLst>
                                      </p:cBhvr>
                                      <p:to>
                                        <p:strVal val="hidden"/>
                                      </p:to>
                                    </p:set>
                                  </p:childTnLst>
                                </p:cTn>
                              </p:par>
                              <p:par>
                                <p:cTn id="73" presetID="1" presetClass="entr" presetSubtype="0" fill="hold" grpId="0" nodeType="withEffect">
                                  <p:stCondLst>
                                    <p:cond delay="1800"/>
                                  </p:stCondLst>
                                  <p:childTnLst>
                                    <p:set>
                                      <p:cBhvr>
                                        <p:cTn id="74" dur="1" fill="hold">
                                          <p:stCondLst>
                                            <p:cond delay="0"/>
                                          </p:stCondLst>
                                        </p:cTn>
                                        <p:tgtEl>
                                          <p:spTgt spid="40058"/>
                                        </p:tgtEl>
                                        <p:attrNameLst>
                                          <p:attrName>style.visibility</p:attrName>
                                        </p:attrNameLst>
                                      </p:cBhvr>
                                      <p:to>
                                        <p:strVal val="visible"/>
                                      </p:to>
                                    </p:set>
                                  </p:childTnLst>
                                </p:cTn>
                              </p:par>
                              <p:par>
                                <p:cTn id="75" presetID="1" presetClass="exit" presetSubtype="0" fill="hold" grpId="1" nodeType="withEffect">
                                  <p:stCondLst>
                                    <p:cond delay="1900"/>
                                  </p:stCondLst>
                                  <p:childTnLst>
                                    <p:set>
                                      <p:cBhvr>
                                        <p:cTn id="76" dur="1" fill="hold">
                                          <p:stCondLst>
                                            <p:cond delay="0"/>
                                          </p:stCondLst>
                                        </p:cTn>
                                        <p:tgtEl>
                                          <p:spTgt spid="40058"/>
                                        </p:tgtEl>
                                        <p:attrNameLst>
                                          <p:attrName>style.visibility</p:attrName>
                                        </p:attrNameLst>
                                      </p:cBhvr>
                                      <p:to>
                                        <p:strVal val="hidden"/>
                                      </p:to>
                                    </p:set>
                                  </p:childTnLst>
                                </p:cTn>
                              </p:par>
                              <p:par>
                                <p:cTn id="77" presetID="1" presetClass="entr" presetSubtype="0" fill="hold" grpId="0" nodeType="withEffect">
                                  <p:stCondLst>
                                    <p:cond delay="1900"/>
                                  </p:stCondLst>
                                  <p:childTnLst>
                                    <p:set>
                                      <p:cBhvr>
                                        <p:cTn id="78" dur="1" fill="hold">
                                          <p:stCondLst>
                                            <p:cond delay="0"/>
                                          </p:stCondLst>
                                        </p:cTn>
                                        <p:tgtEl>
                                          <p:spTgt spid="40059"/>
                                        </p:tgtEl>
                                        <p:attrNameLst>
                                          <p:attrName>style.visibility</p:attrName>
                                        </p:attrNameLst>
                                      </p:cBhvr>
                                      <p:to>
                                        <p:strVal val="visible"/>
                                      </p:to>
                                    </p:set>
                                  </p:childTnLst>
                                </p:cTn>
                              </p:par>
                              <p:par>
                                <p:cTn id="79" presetID="1" presetClass="exit" presetSubtype="0" fill="hold" grpId="1" nodeType="withEffect">
                                  <p:stCondLst>
                                    <p:cond delay="2000"/>
                                  </p:stCondLst>
                                  <p:childTnLst>
                                    <p:set>
                                      <p:cBhvr>
                                        <p:cTn id="80" dur="1" fill="hold">
                                          <p:stCondLst>
                                            <p:cond delay="0"/>
                                          </p:stCondLst>
                                        </p:cTn>
                                        <p:tgtEl>
                                          <p:spTgt spid="40059"/>
                                        </p:tgtEl>
                                        <p:attrNameLst>
                                          <p:attrName>style.visibility</p:attrName>
                                        </p:attrNameLst>
                                      </p:cBhvr>
                                      <p:to>
                                        <p:strVal val="hidden"/>
                                      </p:to>
                                    </p:set>
                                  </p:childTnLst>
                                </p:cTn>
                              </p:par>
                              <p:par>
                                <p:cTn id="81" presetID="64" presetClass="path" presetSubtype="0" fill="hold" grpId="0" nodeType="withEffect">
                                  <p:stCondLst>
                                    <p:cond delay="2000"/>
                                  </p:stCondLst>
                                  <p:childTnLst>
                                    <p:animMotion origin="layout" path="M 2.77778E-7 -0.00463 L 2.77778E-7 -0.04162 " pathEditMode="relative" rAng="0" ptsTypes="AA">
                                      <p:cBhvr>
                                        <p:cTn id="82" dur="500" fill="hold"/>
                                        <p:tgtEl>
                                          <p:spTgt spid="40081"/>
                                        </p:tgtEl>
                                        <p:attrNameLst>
                                          <p:attrName>ppt_x</p:attrName>
                                          <p:attrName>ppt_y</p:attrName>
                                        </p:attrNameLst>
                                      </p:cBhvr>
                                      <p:rCtr x="0" y="-1850"/>
                                    </p:animMotion>
                                  </p:childTnLst>
                                </p:cTn>
                              </p:par>
                              <p:par>
                                <p:cTn id="83" presetID="1" presetClass="entr" presetSubtype="0" fill="hold" grpId="0" nodeType="withEffect">
                                  <p:stCondLst>
                                    <p:cond delay="2000"/>
                                  </p:stCondLst>
                                  <p:childTnLst>
                                    <p:set>
                                      <p:cBhvr>
                                        <p:cTn id="84" dur="1" fill="hold">
                                          <p:stCondLst>
                                            <p:cond delay="0"/>
                                          </p:stCondLst>
                                        </p:cTn>
                                        <p:tgtEl>
                                          <p:spTgt spid="40060"/>
                                        </p:tgtEl>
                                        <p:attrNameLst>
                                          <p:attrName>style.visibility</p:attrName>
                                        </p:attrNameLst>
                                      </p:cBhvr>
                                      <p:to>
                                        <p:strVal val="visible"/>
                                      </p:to>
                                    </p:set>
                                  </p:childTnLst>
                                </p:cTn>
                              </p:par>
                              <p:par>
                                <p:cTn id="85" presetID="1" presetClass="exit" presetSubtype="0" fill="hold" grpId="1" nodeType="withEffect">
                                  <p:stCondLst>
                                    <p:cond delay="2100"/>
                                  </p:stCondLst>
                                  <p:childTnLst>
                                    <p:set>
                                      <p:cBhvr>
                                        <p:cTn id="86" dur="1" fill="hold">
                                          <p:stCondLst>
                                            <p:cond delay="0"/>
                                          </p:stCondLst>
                                        </p:cTn>
                                        <p:tgtEl>
                                          <p:spTgt spid="40060"/>
                                        </p:tgtEl>
                                        <p:attrNameLst>
                                          <p:attrName>style.visibility</p:attrName>
                                        </p:attrNameLst>
                                      </p:cBhvr>
                                      <p:to>
                                        <p:strVal val="hidden"/>
                                      </p:to>
                                    </p:set>
                                  </p:childTnLst>
                                </p:cTn>
                              </p:par>
                              <p:par>
                                <p:cTn id="87" presetID="1" presetClass="entr" presetSubtype="0" fill="hold" grpId="0" nodeType="withEffect">
                                  <p:stCondLst>
                                    <p:cond delay="2100"/>
                                  </p:stCondLst>
                                  <p:childTnLst>
                                    <p:set>
                                      <p:cBhvr>
                                        <p:cTn id="88" dur="1" fill="hold">
                                          <p:stCondLst>
                                            <p:cond delay="0"/>
                                          </p:stCondLst>
                                        </p:cTn>
                                        <p:tgtEl>
                                          <p:spTgt spid="40061"/>
                                        </p:tgtEl>
                                        <p:attrNameLst>
                                          <p:attrName>style.visibility</p:attrName>
                                        </p:attrNameLst>
                                      </p:cBhvr>
                                      <p:to>
                                        <p:strVal val="visible"/>
                                      </p:to>
                                    </p:set>
                                  </p:childTnLst>
                                </p:cTn>
                              </p:par>
                              <p:par>
                                <p:cTn id="89" presetID="1" presetClass="exit" presetSubtype="0" fill="hold" grpId="1" nodeType="withEffect">
                                  <p:stCondLst>
                                    <p:cond delay="2200"/>
                                  </p:stCondLst>
                                  <p:childTnLst>
                                    <p:set>
                                      <p:cBhvr>
                                        <p:cTn id="90" dur="1" fill="hold">
                                          <p:stCondLst>
                                            <p:cond delay="0"/>
                                          </p:stCondLst>
                                        </p:cTn>
                                        <p:tgtEl>
                                          <p:spTgt spid="40061"/>
                                        </p:tgtEl>
                                        <p:attrNameLst>
                                          <p:attrName>style.visibility</p:attrName>
                                        </p:attrNameLst>
                                      </p:cBhvr>
                                      <p:to>
                                        <p:strVal val="hidden"/>
                                      </p:to>
                                    </p:set>
                                  </p:childTnLst>
                                </p:cTn>
                              </p:par>
                              <p:par>
                                <p:cTn id="91" presetID="64" presetClass="path" presetSubtype="0" fill="hold" grpId="0" nodeType="withEffect">
                                  <p:stCondLst>
                                    <p:cond delay="2200"/>
                                  </p:stCondLst>
                                  <p:childTnLst>
                                    <p:animMotion origin="layout" path="M 2.77778E-7 -0.00463 L 2.77778E-7 -0.04162 " pathEditMode="relative" rAng="0" ptsTypes="AA">
                                      <p:cBhvr>
                                        <p:cTn id="92" dur="500" fill="hold"/>
                                        <p:tgtEl>
                                          <p:spTgt spid="40077"/>
                                        </p:tgtEl>
                                        <p:attrNameLst>
                                          <p:attrName>ppt_x</p:attrName>
                                          <p:attrName>ppt_y</p:attrName>
                                        </p:attrNameLst>
                                      </p:cBhvr>
                                      <p:rCtr x="0" y="-1850"/>
                                    </p:animMotion>
                                  </p:childTnLst>
                                </p:cTn>
                              </p:par>
                              <p:par>
                                <p:cTn id="93" presetID="1" presetClass="entr" presetSubtype="0" fill="hold" grpId="0" nodeType="withEffect">
                                  <p:stCondLst>
                                    <p:cond delay="2200"/>
                                  </p:stCondLst>
                                  <p:childTnLst>
                                    <p:set>
                                      <p:cBhvr>
                                        <p:cTn id="94" dur="1" fill="hold">
                                          <p:stCondLst>
                                            <p:cond delay="0"/>
                                          </p:stCondLst>
                                        </p:cTn>
                                        <p:tgtEl>
                                          <p:spTgt spid="40062"/>
                                        </p:tgtEl>
                                        <p:attrNameLst>
                                          <p:attrName>style.visibility</p:attrName>
                                        </p:attrNameLst>
                                      </p:cBhvr>
                                      <p:to>
                                        <p:strVal val="visible"/>
                                      </p:to>
                                    </p:set>
                                  </p:childTnLst>
                                </p:cTn>
                              </p:par>
                              <p:par>
                                <p:cTn id="95" presetID="1" presetClass="exit" presetSubtype="0" fill="hold" grpId="1" nodeType="withEffect">
                                  <p:stCondLst>
                                    <p:cond delay="2300"/>
                                  </p:stCondLst>
                                  <p:childTnLst>
                                    <p:set>
                                      <p:cBhvr>
                                        <p:cTn id="96" dur="1" fill="hold">
                                          <p:stCondLst>
                                            <p:cond delay="0"/>
                                          </p:stCondLst>
                                        </p:cTn>
                                        <p:tgtEl>
                                          <p:spTgt spid="40062"/>
                                        </p:tgtEl>
                                        <p:attrNameLst>
                                          <p:attrName>style.visibility</p:attrName>
                                        </p:attrNameLst>
                                      </p:cBhvr>
                                      <p:to>
                                        <p:strVal val="hidden"/>
                                      </p:to>
                                    </p:set>
                                  </p:childTnLst>
                                </p:cTn>
                              </p:par>
                              <p:par>
                                <p:cTn id="97" presetID="64" presetClass="path" presetSubtype="0" fill="hold" grpId="0" nodeType="withEffect">
                                  <p:stCondLst>
                                    <p:cond delay="2300"/>
                                  </p:stCondLst>
                                  <p:childTnLst>
                                    <p:animMotion origin="layout" path="M 2.77778E-7 -0.00463 L 2.77778E-7 -0.04162 " pathEditMode="relative" rAng="0" ptsTypes="AA">
                                      <p:cBhvr>
                                        <p:cTn id="98" dur="500" fill="hold"/>
                                        <p:tgtEl>
                                          <p:spTgt spid="40080"/>
                                        </p:tgtEl>
                                        <p:attrNameLst>
                                          <p:attrName>ppt_x</p:attrName>
                                          <p:attrName>ppt_y</p:attrName>
                                        </p:attrNameLst>
                                      </p:cBhvr>
                                      <p:rCtr x="0" y="-1850"/>
                                    </p:animMotion>
                                  </p:childTnLst>
                                </p:cTn>
                              </p:par>
                              <p:par>
                                <p:cTn id="99" presetID="1" presetClass="entr" presetSubtype="0" fill="hold" grpId="0" nodeType="withEffect">
                                  <p:stCondLst>
                                    <p:cond delay="2300"/>
                                  </p:stCondLst>
                                  <p:childTnLst>
                                    <p:set>
                                      <p:cBhvr>
                                        <p:cTn id="100" dur="1" fill="hold">
                                          <p:stCondLst>
                                            <p:cond delay="0"/>
                                          </p:stCondLst>
                                        </p:cTn>
                                        <p:tgtEl>
                                          <p:spTgt spid="40056"/>
                                        </p:tgtEl>
                                        <p:attrNameLst>
                                          <p:attrName>style.visibility</p:attrName>
                                        </p:attrNameLst>
                                      </p:cBhvr>
                                      <p:to>
                                        <p:strVal val="visible"/>
                                      </p:to>
                                    </p:set>
                                  </p:childTnLst>
                                </p:cTn>
                              </p:par>
                            </p:childTnLst>
                          </p:cTn>
                        </p:par>
                        <p:par>
                          <p:cTn id="101" fill="hold" nodeType="afterGroup">
                            <p:stCondLst>
                              <p:cond delay="2800"/>
                            </p:stCondLst>
                            <p:childTnLst>
                              <p:par>
                                <p:cTn id="102" presetID="9" presetClass="entr" presetSubtype="0" fill="hold" nodeType="afterEffect">
                                  <p:stCondLst>
                                    <p:cond delay="0"/>
                                  </p:stCondLst>
                                  <p:childTnLst>
                                    <p:set>
                                      <p:cBhvr>
                                        <p:cTn id="103" dur="1" fill="hold">
                                          <p:stCondLst>
                                            <p:cond delay="0"/>
                                          </p:stCondLst>
                                        </p:cTn>
                                        <p:tgtEl>
                                          <p:spTgt spid="40086"/>
                                        </p:tgtEl>
                                        <p:attrNameLst>
                                          <p:attrName>style.visibility</p:attrName>
                                        </p:attrNameLst>
                                      </p:cBhvr>
                                      <p:to>
                                        <p:strVal val="visible"/>
                                      </p:to>
                                    </p:set>
                                    <p:animEffect transition="in" filter="dissolve">
                                      <p:cBhvr>
                                        <p:cTn id="104" dur="500"/>
                                        <p:tgtEl>
                                          <p:spTgt spid="400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41" grpId="0"/>
      <p:bldP spid="40042" grpId="0"/>
      <p:bldP spid="40042" grpId="1"/>
      <p:bldP spid="40043" grpId="0"/>
      <p:bldP spid="40043" grpId="1"/>
      <p:bldP spid="40044" grpId="0"/>
      <p:bldP spid="40044" grpId="1"/>
      <p:bldP spid="40045" grpId="0"/>
      <p:bldP spid="40045" grpId="1"/>
      <p:bldP spid="40046" grpId="0"/>
      <p:bldP spid="40046" grpId="1"/>
      <p:bldP spid="40047" grpId="0"/>
      <p:bldP spid="40047" grpId="1"/>
      <p:bldP spid="40048" grpId="0"/>
      <p:bldP spid="40048" grpId="1"/>
      <p:bldP spid="40049" grpId="0"/>
      <p:bldP spid="40049" grpId="1"/>
      <p:bldP spid="40050" grpId="0"/>
      <p:bldP spid="40050" grpId="1"/>
      <p:bldP spid="40051" grpId="0"/>
      <p:bldP spid="40051" grpId="1"/>
      <p:bldP spid="40052" grpId="0"/>
      <p:bldP spid="40052" grpId="1"/>
      <p:bldP spid="40053" grpId="0"/>
      <p:bldP spid="40053" grpId="1"/>
      <p:bldP spid="40054" grpId="0"/>
      <p:bldP spid="40054" grpId="1"/>
      <p:bldP spid="40055" grpId="0"/>
      <p:bldP spid="40055" grpId="1"/>
      <p:bldP spid="40056" grpId="0"/>
      <p:bldP spid="40057" grpId="0"/>
      <p:bldP spid="40057" grpId="1"/>
      <p:bldP spid="40058" grpId="0"/>
      <p:bldP spid="40058" grpId="1"/>
      <p:bldP spid="40059" grpId="0"/>
      <p:bldP spid="40059" grpId="1"/>
      <p:bldP spid="40060" grpId="0"/>
      <p:bldP spid="40060" grpId="1"/>
      <p:bldP spid="40061" grpId="0"/>
      <p:bldP spid="40061" grpId="1"/>
      <p:bldP spid="40062" grpId="0"/>
      <p:bldP spid="40062" grpId="1"/>
      <p:bldP spid="40069" grpId="0" animBg="1"/>
      <p:bldP spid="40077" grpId="0" animBg="1"/>
      <p:bldP spid="40078" grpId="0" animBg="1"/>
      <p:bldP spid="40079" grpId="0" animBg="1"/>
      <p:bldP spid="40080" grpId="0" animBg="1"/>
      <p:bldP spid="40081"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2"/>
          <p:cNvSpPr>
            <a:spLocks noGrp="1" noChangeArrowheads="1"/>
          </p:cNvSpPr>
          <p:nvPr>
            <p:ph type="title"/>
          </p:nvPr>
        </p:nvSpPr>
        <p:spPr/>
        <p:txBody>
          <a:bodyPr/>
          <a:lstStyle/>
          <a:p>
            <a:r>
              <a:rPr lang="en-US" dirty="0" smtClean="0"/>
              <a:t>Extrinsic Material</a:t>
            </a:r>
          </a:p>
        </p:txBody>
      </p:sp>
      <p:graphicFrame>
        <p:nvGraphicFramePr>
          <p:cNvPr id="41110" name="Group 150"/>
          <p:cNvGraphicFramePr>
            <a:graphicFrameLocks noGrp="1"/>
          </p:cNvGraphicFramePr>
          <p:nvPr>
            <p:ph type="tbl" idx="1"/>
          </p:nvPr>
        </p:nvGraphicFramePr>
        <p:xfrm>
          <a:off x="268288" y="2227263"/>
          <a:ext cx="1143000" cy="4175125"/>
        </p:xfrm>
        <a:graphic>
          <a:graphicData uri="http://schemas.openxmlformats.org/drawingml/2006/table">
            <a:tbl>
              <a:tblPr/>
              <a:tblGrid>
                <a:gridCol w="1143000">
                  <a:extLst>
                    <a:ext uri="{9D8B030D-6E8A-4147-A177-3AD203B41FA5}">
                      <a16:colId xmlns:a16="http://schemas.microsoft.com/office/drawing/2014/main" val="20000"/>
                    </a:ext>
                  </a:extLst>
                </a:gridCol>
              </a:tblGrid>
              <a:tr h="8350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ru-RU" sz="4000" b="1" i="0" u="none" strike="noStrike" cap="none" normalizeH="0" baseline="0" smtClean="0">
                          <a:ln>
                            <a:noFill/>
                          </a:ln>
                          <a:solidFill>
                            <a:schemeClr val="tx1"/>
                          </a:solidFill>
                          <a:effectLst/>
                          <a:latin typeface="Times New Roman" pitchFamily="18" charset="0"/>
                          <a:cs typeface="Times New Roman" pitchFamily="18" charset="0"/>
                        </a:rPr>
                        <a:t>ш</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350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smtClean="0">
                          <a:ln>
                            <a:noFill/>
                          </a:ln>
                          <a:solidFill>
                            <a:schemeClr val="tx1"/>
                          </a:solidFill>
                          <a:effectLst/>
                          <a:latin typeface="Tahoma" pitchFamily="34" charset="0"/>
                        </a:rPr>
                        <a:t>B</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350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smtClean="0">
                          <a:ln>
                            <a:noFill/>
                          </a:ln>
                          <a:solidFill>
                            <a:schemeClr val="tx1"/>
                          </a:solidFill>
                          <a:effectLst/>
                          <a:latin typeface="Tahoma" pitchFamily="34" charset="0"/>
                        </a:rPr>
                        <a:t>Al</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350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smtClean="0">
                          <a:ln>
                            <a:noFill/>
                          </a:ln>
                          <a:solidFill>
                            <a:schemeClr val="tx1"/>
                          </a:solidFill>
                          <a:effectLst/>
                          <a:latin typeface="Tahoma" pitchFamily="34" charset="0"/>
                        </a:rPr>
                        <a:t>Ga</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350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smtClean="0">
                          <a:ln>
                            <a:noFill/>
                          </a:ln>
                          <a:solidFill>
                            <a:schemeClr val="tx1"/>
                          </a:solidFill>
                          <a:effectLst/>
                          <a:latin typeface="Tahoma" pitchFamily="34" charset="0"/>
                        </a:rPr>
                        <a:t>In</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65"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21EE28B-5D2F-4644-B8EA-5963438F620F}" type="slidenum">
              <a:rPr lang="ar-SA">
                <a:solidFill>
                  <a:srgbClr val="898989"/>
                </a:solidFill>
                <a:latin typeface="Calibri" panose="020F0502020204030204" pitchFamily="34" charset="0"/>
              </a:rPr>
              <a:pPr eaLnBrk="1" hangingPunct="1"/>
              <a:t>71</a:t>
            </a:fld>
            <a:endParaRPr lang="en-US">
              <a:solidFill>
                <a:srgbClr val="898989"/>
              </a:solidFill>
              <a:latin typeface="Calibri" panose="020F0502020204030204" pitchFamily="34" charset="0"/>
            </a:endParaRPr>
          </a:p>
        </p:txBody>
      </p:sp>
      <p:sp>
        <p:nvSpPr>
          <p:cNvPr id="66564" name="Rectangle 3"/>
          <p:cNvSpPr>
            <a:spLocks noChangeArrowheads="1"/>
          </p:cNvSpPr>
          <p:nvPr/>
        </p:nvSpPr>
        <p:spPr bwMode="auto">
          <a:xfrm>
            <a:off x="1182688" y="2033588"/>
            <a:ext cx="7100887" cy="245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110000"/>
              </a:lnSpc>
            </a:pPr>
            <a:endParaRPr lang="en-US" baseline="30000">
              <a:latin typeface="Trebuchet MS" panose="020B0603020202020204" pitchFamily="34" charset="0"/>
            </a:endParaRPr>
          </a:p>
        </p:txBody>
      </p:sp>
      <p:sp>
        <p:nvSpPr>
          <p:cNvPr id="40964" name="Rectangle 4"/>
          <p:cNvSpPr>
            <a:spLocks noChangeArrowheads="1"/>
          </p:cNvSpPr>
          <p:nvPr/>
        </p:nvSpPr>
        <p:spPr bwMode="auto">
          <a:xfrm>
            <a:off x="1604963" y="2620963"/>
            <a:ext cx="5892800" cy="549275"/>
          </a:xfrm>
          <a:prstGeom prst="rect">
            <a:avLst/>
          </a:prstGeom>
          <a:solidFill>
            <a:schemeClr val="accent2">
              <a:lumMod val="60000"/>
              <a:lumOff val="40000"/>
            </a:schemeClr>
          </a:solidFill>
          <a:ln w="9525">
            <a:noFill/>
            <a:miter lim="800000"/>
            <a:headEnd/>
            <a:tailEnd/>
          </a:ln>
          <a:effectLst/>
        </p:spPr>
        <p:txBody>
          <a:bodyPr wrap="none" anchor="ctr"/>
          <a:lstStyle/>
          <a:p>
            <a:pPr>
              <a:defRPr/>
            </a:pPr>
            <a:endParaRPr lang="en-GB"/>
          </a:p>
        </p:txBody>
      </p:sp>
      <p:sp>
        <p:nvSpPr>
          <p:cNvPr id="40965" name="Rectangle 5"/>
          <p:cNvSpPr>
            <a:spLocks noChangeArrowheads="1"/>
          </p:cNvSpPr>
          <p:nvPr/>
        </p:nvSpPr>
        <p:spPr bwMode="auto">
          <a:xfrm>
            <a:off x="1604963" y="4835525"/>
            <a:ext cx="5892800" cy="549275"/>
          </a:xfrm>
          <a:prstGeom prst="rect">
            <a:avLst/>
          </a:prstGeom>
          <a:solidFill>
            <a:schemeClr val="accent2">
              <a:lumMod val="60000"/>
              <a:lumOff val="40000"/>
            </a:schemeClr>
          </a:solidFill>
          <a:ln w="9525">
            <a:noFill/>
            <a:miter lim="800000"/>
            <a:headEnd/>
            <a:tailEnd/>
          </a:ln>
          <a:effectLst/>
        </p:spPr>
        <p:txBody>
          <a:bodyPr wrap="none" anchor="ctr"/>
          <a:lstStyle/>
          <a:p>
            <a:pPr>
              <a:defRPr/>
            </a:pPr>
            <a:endParaRPr lang="en-GB"/>
          </a:p>
        </p:txBody>
      </p:sp>
      <p:sp>
        <p:nvSpPr>
          <p:cNvPr id="66567" name="Rectangle 6" descr="Parchment"/>
          <p:cNvSpPr>
            <a:spLocks noChangeArrowheads="1"/>
          </p:cNvSpPr>
          <p:nvPr/>
        </p:nvSpPr>
        <p:spPr bwMode="auto">
          <a:xfrm>
            <a:off x="1604963" y="3168650"/>
            <a:ext cx="5892800" cy="1665288"/>
          </a:xfrm>
          <a:prstGeom prst="rect">
            <a:avLst/>
          </a:prstGeom>
          <a:blipFill dpi="0" rotWithShape="1">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568" name="Oval 7"/>
          <p:cNvSpPr>
            <a:spLocks noChangeArrowheads="1"/>
          </p:cNvSpPr>
          <p:nvPr/>
        </p:nvSpPr>
        <p:spPr bwMode="auto">
          <a:xfrm>
            <a:off x="1665288" y="4895850"/>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569" name="Oval 8"/>
          <p:cNvSpPr>
            <a:spLocks noChangeArrowheads="1"/>
          </p:cNvSpPr>
          <p:nvPr/>
        </p:nvSpPr>
        <p:spPr bwMode="auto">
          <a:xfrm>
            <a:off x="1665288" y="5159375"/>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570" name="Oval 9"/>
          <p:cNvSpPr>
            <a:spLocks noChangeArrowheads="1"/>
          </p:cNvSpPr>
          <p:nvPr/>
        </p:nvSpPr>
        <p:spPr bwMode="auto">
          <a:xfrm>
            <a:off x="1889125" y="4895850"/>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571" name="Oval 10"/>
          <p:cNvSpPr>
            <a:spLocks noChangeArrowheads="1"/>
          </p:cNvSpPr>
          <p:nvPr/>
        </p:nvSpPr>
        <p:spPr bwMode="auto">
          <a:xfrm>
            <a:off x="1889125" y="5159375"/>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572" name="Oval 11"/>
          <p:cNvSpPr>
            <a:spLocks noChangeArrowheads="1"/>
          </p:cNvSpPr>
          <p:nvPr/>
        </p:nvSpPr>
        <p:spPr bwMode="auto">
          <a:xfrm>
            <a:off x="2112963" y="4895850"/>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573" name="Oval 12"/>
          <p:cNvSpPr>
            <a:spLocks noChangeArrowheads="1"/>
          </p:cNvSpPr>
          <p:nvPr/>
        </p:nvSpPr>
        <p:spPr bwMode="auto">
          <a:xfrm>
            <a:off x="2112963" y="5159375"/>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574" name="Oval 13"/>
          <p:cNvSpPr>
            <a:spLocks noChangeArrowheads="1"/>
          </p:cNvSpPr>
          <p:nvPr/>
        </p:nvSpPr>
        <p:spPr bwMode="auto">
          <a:xfrm>
            <a:off x="2336800" y="5159375"/>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575" name="Oval 14"/>
          <p:cNvSpPr>
            <a:spLocks noChangeArrowheads="1"/>
          </p:cNvSpPr>
          <p:nvPr/>
        </p:nvSpPr>
        <p:spPr bwMode="auto">
          <a:xfrm>
            <a:off x="2557463" y="4895850"/>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576" name="Oval 15"/>
          <p:cNvSpPr>
            <a:spLocks noChangeArrowheads="1"/>
          </p:cNvSpPr>
          <p:nvPr/>
        </p:nvSpPr>
        <p:spPr bwMode="auto">
          <a:xfrm>
            <a:off x="2557463" y="5159375"/>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577" name="Oval 16"/>
          <p:cNvSpPr>
            <a:spLocks noChangeArrowheads="1"/>
          </p:cNvSpPr>
          <p:nvPr/>
        </p:nvSpPr>
        <p:spPr bwMode="auto">
          <a:xfrm>
            <a:off x="2781300" y="4895850"/>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578" name="Oval 17"/>
          <p:cNvSpPr>
            <a:spLocks noChangeArrowheads="1"/>
          </p:cNvSpPr>
          <p:nvPr/>
        </p:nvSpPr>
        <p:spPr bwMode="auto">
          <a:xfrm>
            <a:off x="2781300" y="5159375"/>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579" name="Oval 18"/>
          <p:cNvSpPr>
            <a:spLocks noChangeArrowheads="1"/>
          </p:cNvSpPr>
          <p:nvPr/>
        </p:nvSpPr>
        <p:spPr bwMode="auto">
          <a:xfrm>
            <a:off x="3005138" y="4895850"/>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580" name="Oval 19"/>
          <p:cNvSpPr>
            <a:spLocks noChangeArrowheads="1"/>
          </p:cNvSpPr>
          <p:nvPr/>
        </p:nvSpPr>
        <p:spPr bwMode="auto">
          <a:xfrm>
            <a:off x="3005138" y="5159375"/>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581" name="Oval 20"/>
          <p:cNvSpPr>
            <a:spLocks noChangeArrowheads="1"/>
          </p:cNvSpPr>
          <p:nvPr/>
        </p:nvSpPr>
        <p:spPr bwMode="auto">
          <a:xfrm>
            <a:off x="3228975" y="5159375"/>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582" name="Oval 21"/>
          <p:cNvSpPr>
            <a:spLocks noChangeArrowheads="1"/>
          </p:cNvSpPr>
          <p:nvPr/>
        </p:nvSpPr>
        <p:spPr bwMode="auto">
          <a:xfrm>
            <a:off x="3452813" y="4895850"/>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583" name="Oval 22"/>
          <p:cNvSpPr>
            <a:spLocks noChangeArrowheads="1"/>
          </p:cNvSpPr>
          <p:nvPr/>
        </p:nvSpPr>
        <p:spPr bwMode="auto">
          <a:xfrm>
            <a:off x="3452813" y="5159375"/>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584" name="Oval 23"/>
          <p:cNvSpPr>
            <a:spLocks noChangeArrowheads="1"/>
          </p:cNvSpPr>
          <p:nvPr/>
        </p:nvSpPr>
        <p:spPr bwMode="auto">
          <a:xfrm>
            <a:off x="3676650" y="4895850"/>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585" name="Oval 24"/>
          <p:cNvSpPr>
            <a:spLocks noChangeArrowheads="1"/>
          </p:cNvSpPr>
          <p:nvPr/>
        </p:nvSpPr>
        <p:spPr bwMode="auto">
          <a:xfrm>
            <a:off x="3676650" y="5159375"/>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586" name="Oval 25"/>
          <p:cNvSpPr>
            <a:spLocks noChangeArrowheads="1"/>
          </p:cNvSpPr>
          <p:nvPr/>
        </p:nvSpPr>
        <p:spPr bwMode="auto">
          <a:xfrm>
            <a:off x="3900488" y="4895850"/>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587" name="Oval 26"/>
          <p:cNvSpPr>
            <a:spLocks noChangeArrowheads="1"/>
          </p:cNvSpPr>
          <p:nvPr/>
        </p:nvSpPr>
        <p:spPr bwMode="auto">
          <a:xfrm>
            <a:off x="3900488" y="5159375"/>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588" name="Oval 27"/>
          <p:cNvSpPr>
            <a:spLocks noChangeArrowheads="1"/>
          </p:cNvSpPr>
          <p:nvPr/>
        </p:nvSpPr>
        <p:spPr bwMode="auto">
          <a:xfrm>
            <a:off x="4124325" y="5159375"/>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589" name="Oval 28"/>
          <p:cNvSpPr>
            <a:spLocks noChangeArrowheads="1"/>
          </p:cNvSpPr>
          <p:nvPr/>
        </p:nvSpPr>
        <p:spPr bwMode="auto">
          <a:xfrm>
            <a:off x="4344988" y="4895850"/>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590" name="Oval 29"/>
          <p:cNvSpPr>
            <a:spLocks noChangeArrowheads="1"/>
          </p:cNvSpPr>
          <p:nvPr/>
        </p:nvSpPr>
        <p:spPr bwMode="auto">
          <a:xfrm>
            <a:off x="4344988" y="5159375"/>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591" name="Oval 30"/>
          <p:cNvSpPr>
            <a:spLocks noChangeArrowheads="1"/>
          </p:cNvSpPr>
          <p:nvPr/>
        </p:nvSpPr>
        <p:spPr bwMode="auto">
          <a:xfrm>
            <a:off x="4568825" y="4895850"/>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592" name="Oval 31"/>
          <p:cNvSpPr>
            <a:spLocks noChangeArrowheads="1"/>
          </p:cNvSpPr>
          <p:nvPr/>
        </p:nvSpPr>
        <p:spPr bwMode="auto">
          <a:xfrm>
            <a:off x="4568825" y="5159375"/>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593" name="Oval 32"/>
          <p:cNvSpPr>
            <a:spLocks noChangeArrowheads="1"/>
          </p:cNvSpPr>
          <p:nvPr/>
        </p:nvSpPr>
        <p:spPr bwMode="auto">
          <a:xfrm>
            <a:off x="4792663" y="4895850"/>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594" name="Oval 33"/>
          <p:cNvSpPr>
            <a:spLocks noChangeArrowheads="1"/>
          </p:cNvSpPr>
          <p:nvPr/>
        </p:nvSpPr>
        <p:spPr bwMode="auto">
          <a:xfrm>
            <a:off x="4792663" y="5159375"/>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595" name="Oval 34"/>
          <p:cNvSpPr>
            <a:spLocks noChangeArrowheads="1"/>
          </p:cNvSpPr>
          <p:nvPr/>
        </p:nvSpPr>
        <p:spPr bwMode="auto">
          <a:xfrm>
            <a:off x="5016500" y="5159375"/>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596" name="Oval 35"/>
          <p:cNvSpPr>
            <a:spLocks noChangeArrowheads="1"/>
          </p:cNvSpPr>
          <p:nvPr/>
        </p:nvSpPr>
        <p:spPr bwMode="auto">
          <a:xfrm>
            <a:off x="5240338" y="4895850"/>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597" name="Oval 36"/>
          <p:cNvSpPr>
            <a:spLocks noChangeArrowheads="1"/>
          </p:cNvSpPr>
          <p:nvPr/>
        </p:nvSpPr>
        <p:spPr bwMode="auto">
          <a:xfrm>
            <a:off x="5240338" y="5159375"/>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598" name="Oval 37"/>
          <p:cNvSpPr>
            <a:spLocks noChangeArrowheads="1"/>
          </p:cNvSpPr>
          <p:nvPr/>
        </p:nvSpPr>
        <p:spPr bwMode="auto">
          <a:xfrm>
            <a:off x="5461000" y="4895850"/>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599" name="Oval 38"/>
          <p:cNvSpPr>
            <a:spLocks noChangeArrowheads="1"/>
          </p:cNvSpPr>
          <p:nvPr/>
        </p:nvSpPr>
        <p:spPr bwMode="auto">
          <a:xfrm>
            <a:off x="5461000" y="5159375"/>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00" name="Oval 39"/>
          <p:cNvSpPr>
            <a:spLocks noChangeArrowheads="1"/>
          </p:cNvSpPr>
          <p:nvPr/>
        </p:nvSpPr>
        <p:spPr bwMode="auto">
          <a:xfrm>
            <a:off x="5684838" y="4895850"/>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01" name="Oval 40"/>
          <p:cNvSpPr>
            <a:spLocks noChangeArrowheads="1"/>
          </p:cNvSpPr>
          <p:nvPr/>
        </p:nvSpPr>
        <p:spPr bwMode="auto">
          <a:xfrm>
            <a:off x="5684838" y="5159375"/>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02" name="Oval 41"/>
          <p:cNvSpPr>
            <a:spLocks noChangeArrowheads="1"/>
          </p:cNvSpPr>
          <p:nvPr/>
        </p:nvSpPr>
        <p:spPr bwMode="auto">
          <a:xfrm>
            <a:off x="5908675" y="5159375"/>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03" name="Oval 42"/>
          <p:cNvSpPr>
            <a:spLocks noChangeArrowheads="1"/>
          </p:cNvSpPr>
          <p:nvPr/>
        </p:nvSpPr>
        <p:spPr bwMode="auto">
          <a:xfrm>
            <a:off x="6132513" y="4895850"/>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04" name="Oval 43"/>
          <p:cNvSpPr>
            <a:spLocks noChangeArrowheads="1"/>
          </p:cNvSpPr>
          <p:nvPr/>
        </p:nvSpPr>
        <p:spPr bwMode="auto">
          <a:xfrm>
            <a:off x="6132513" y="5159375"/>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05" name="Oval 44"/>
          <p:cNvSpPr>
            <a:spLocks noChangeArrowheads="1"/>
          </p:cNvSpPr>
          <p:nvPr/>
        </p:nvSpPr>
        <p:spPr bwMode="auto">
          <a:xfrm>
            <a:off x="6356350" y="4895850"/>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06" name="Oval 45"/>
          <p:cNvSpPr>
            <a:spLocks noChangeArrowheads="1"/>
          </p:cNvSpPr>
          <p:nvPr/>
        </p:nvSpPr>
        <p:spPr bwMode="auto">
          <a:xfrm>
            <a:off x="6356350" y="5159375"/>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07" name="Oval 46"/>
          <p:cNvSpPr>
            <a:spLocks noChangeArrowheads="1"/>
          </p:cNvSpPr>
          <p:nvPr/>
        </p:nvSpPr>
        <p:spPr bwMode="auto">
          <a:xfrm>
            <a:off x="6580188" y="4895850"/>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08" name="Oval 47"/>
          <p:cNvSpPr>
            <a:spLocks noChangeArrowheads="1"/>
          </p:cNvSpPr>
          <p:nvPr/>
        </p:nvSpPr>
        <p:spPr bwMode="auto">
          <a:xfrm>
            <a:off x="6580188" y="5159375"/>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09" name="Oval 48"/>
          <p:cNvSpPr>
            <a:spLocks noChangeArrowheads="1"/>
          </p:cNvSpPr>
          <p:nvPr/>
        </p:nvSpPr>
        <p:spPr bwMode="auto">
          <a:xfrm>
            <a:off x="6804025" y="5159375"/>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10" name="Oval 49"/>
          <p:cNvSpPr>
            <a:spLocks noChangeArrowheads="1"/>
          </p:cNvSpPr>
          <p:nvPr/>
        </p:nvSpPr>
        <p:spPr bwMode="auto">
          <a:xfrm>
            <a:off x="7027863" y="4895850"/>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11" name="Oval 50"/>
          <p:cNvSpPr>
            <a:spLocks noChangeArrowheads="1"/>
          </p:cNvSpPr>
          <p:nvPr/>
        </p:nvSpPr>
        <p:spPr bwMode="auto">
          <a:xfrm>
            <a:off x="7027863" y="5159375"/>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12" name="Oval 51"/>
          <p:cNvSpPr>
            <a:spLocks noChangeArrowheads="1"/>
          </p:cNvSpPr>
          <p:nvPr/>
        </p:nvSpPr>
        <p:spPr bwMode="auto">
          <a:xfrm>
            <a:off x="7248525" y="4895850"/>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13" name="Oval 52"/>
          <p:cNvSpPr>
            <a:spLocks noChangeArrowheads="1"/>
          </p:cNvSpPr>
          <p:nvPr/>
        </p:nvSpPr>
        <p:spPr bwMode="auto">
          <a:xfrm>
            <a:off x="7248525" y="5159375"/>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14" name="Oval 53"/>
          <p:cNvSpPr>
            <a:spLocks noChangeArrowheads="1"/>
          </p:cNvSpPr>
          <p:nvPr/>
        </p:nvSpPr>
        <p:spPr bwMode="auto">
          <a:xfrm>
            <a:off x="1665288" y="2660650"/>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15" name="Oval 54"/>
          <p:cNvSpPr>
            <a:spLocks noChangeArrowheads="1"/>
          </p:cNvSpPr>
          <p:nvPr/>
        </p:nvSpPr>
        <p:spPr bwMode="auto">
          <a:xfrm>
            <a:off x="1665288" y="2924175"/>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16" name="Oval 55"/>
          <p:cNvSpPr>
            <a:spLocks noChangeArrowheads="1"/>
          </p:cNvSpPr>
          <p:nvPr/>
        </p:nvSpPr>
        <p:spPr bwMode="auto">
          <a:xfrm>
            <a:off x="1889125" y="2660650"/>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17" name="Oval 56"/>
          <p:cNvSpPr>
            <a:spLocks noChangeArrowheads="1"/>
          </p:cNvSpPr>
          <p:nvPr/>
        </p:nvSpPr>
        <p:spPr bwMode="auto">
          <a:xfrm>
            <a:off x="1889125" y="2924175"/>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18" name="Oval 57"/>
          <p:cNvSpPr>
            <a:spLocks noChangeArrowheads="1"/>
          </p:cNvSpPr>
          <p:nvPr/>
        </p:nvSpPr>
        <p:spPr bwMode="auto">
          <a:xfrm>
            <a:off x="2112963" y="2660650"/>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19" name="Oval 58"/>
          <p:cNvSpPr>
            <a:spLocks noChangeArrowheads="1"/>
          </p:cNvSpPr>
          <p:nvPr/>
        </p:nvSpPr>
        <p:spPr bwMode="auto">
          <a:xfrm>
            <a:off x="2112963" y="2924175"/>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20" name="Oval 59"/>
          <p:cNvSpPr>
            <a:spLocks noChangeArrowheads="1"/>
          </p:cNvSpPr>
          <p:nvPr/>
        </p:nvSpPr>
        <p:spPr bwMode="auto">
          <a:xfrm>
            <a:off x="2336800" y="2660650"/>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21" name="Oval 60"/>
          <p:cNvSpPr>
            <a:spLocks noChangeArrowheads="1"/>
          </p:cNvSpPr>
          <p:nvPr/>
        </p:nvSpPr>
        <p:spPr bwMode="auto">
          <a:xfrm>
            <a:off x="2336800" y="2924175"/>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22" name="Oval 61"/>
          <p:cNvSpPr>
            <a:spLocks noChangeArrowheads="1"/>
          </p:cNvSpPr>
          <p:nvPr/>
        </p:nvSpPr>
        <p:spPr bwMode="auto">
          <a:xfrm>
            <a:off x="2557463" y="2660650"/>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23" name="Oval 62"/>
          <p:cNvSpPr>
            <a:spLocks noChangeArrowheads="1"/>
          </p:cNvSpPr>
          <p:nvPr/>
        </p:nvSpPr>
        <p:spPr bwMode="auto">
          <a:xfrm>
            <a:off x="2557463" y="2924175"/>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24" name="Oval 63"/>
          <p:cNvSpPr>
            <a:spLocks noChangeArrowheads="1"/>
          </p:cNvSpPr>
          <p:nvPr/>
        </p:nvSpPr>
        <p:spPr bwMode="auto">
          <a:xfrm>
            <a:off x="2781300" y="2660650"/>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25" name="Oval 64"/>
          <p:cNvSpPr>
            <a:spLocks noChangeArrowheads="1"/>
          </p:cNvSpPr>
          <p:nvPr/>
        </p:nvSpPr>
        <p:spPr bwMode="auto">
          <a:xfrm>
            <a:off x="2781300" y="2924175"/>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26" name="Oval 65"/>
          <p:cNvSpPr>
            <a:spLocks noChangeArrowheads="1"/>
          </p:cNvSpPr>
          <p:nvPr/>
        </p:nvSpPr>
        <p:spPr bwMode="auto">
          <a:xfrm>
            <a:off x="3005138" y="2660650"/>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27" name="Oval 66"/>
          <p:cNvSpPr>
            <a:spLocks noChangeArrowheads="1"/>
          </p:cNvSpPr>
          <p:nvPr/>
        </p:nvSpPr>
        <p:spPr bwMode="auto">
          <a:xfrm>
            <a:off x="3005138" y="2924175"/>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28" name="Oval 67"/>
          <p:cNvSpPr>
            <a:spLocks noChangeArrowheads="1"/>
          </p:cNvSpPr>
          <p:nvPr/>
        </p:nvSpPr>
        <p:spPr bwMode="auto">
          <a:xfrm>
            <a:off x="3228975" y="2660650"/>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29" name="Oval 68"/>
          <p:cNvSpPr>
            <a:spLocks noChangeArrowheads="1"/>
          </p:cNvSpPr>
          <p:nvPr/>
        </p:nvSpPr>
        <p:spPr bwMode="auto">
          <a:xfrm>
            <a:off x="3228975" y="2924175"/>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30" name="Oval 69"/>
          <p:cNvSpPr>
            <a:spLocks noChangeArrowheads="1"/>
          </p:cNvSpPr>
          <p:nvPr/>
        </p:nvSpPr>
        <p:spPr bwMode="auto">
          <a:xfrm>
            <a:off x="3452813" y="2660650"/>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31" name="Oval 70"/>
          <p:cNvSpPr>
            <a:spLocks noChangeArrowheads="1"/>
          </p:cNvSpPr>
          <p:nvPr/>
        </p:nvSpPr>
        <p:spPr bwMode="auto">
          <a:xfrm>
            <a:off x="3452813" y="2924175"/>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32" name="Oval 71"/>
          <p:cNvSpPr>
            <a:spLocks noChangeArrowheads="1"/>
          </p:cNvSpPr>
          <p:nvPr/>
        </p:nvSpPr>
        <p:spPr bwMode="auto">
          <a:xfrm>
            <a:off x="3676650" y="2660650"/>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33" name="Oval 72"/>
          <p:cNvSpPr>
            <a:spLocks noChangeArrowheads="1"/>
          </p:cNvSpPr>
          <p:nvPr/>
        </p:nvSpPr>
        <p:spPr bwMode="auto">
          <a:xfrm>
            <a:off x="3676650" y="2924175"/>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34" name="Oval 73"/>
          <p:cNvSpPr>
            <a:spLocks noChangeArrowheads="1"/>
          </p:cNvSpPr>
          <p:nvPr/>
        </p:nvSpPr>
        <p:spPr bwMode="auto">
          <a:xfrm>
            <a:off x="3900488" y="2660650"/>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35" name="Oval 74"/>
          <p:cNvSpPr>
            <a:spLocks noChangeArrowheads="1"/>
          </p:cNvSpPr>
          <p:nvPr/>
        </p:nvSpPr>
        <p:spPr bwMode="auto">
          <a:xfrm>
            <a:off x="3900488" y="2924175"/>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36" name="Oval 75"/>
          <p:cNvSpPr>
            <a:spLocks noChangeArrowheads="1"/>
          </p:cNvSpPr>
          <p:nvPr/>
        </p:nvSpPr>
        <p:spPr bwMode="auto">
          <a:xfrm>
            <a:off x="4124325" y="2660650"/>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37" name="Oval 76"/>
          <p:cNvSpPr>
            <a:spLocks noChangeArrowheads="1"/>
          </p:cNvSpPr>
          <p:nvPr/>
        </p:nvSpPr>
        <p:spPr bwMode="auto">
          <a:xfrm>
            <a:off x="4124325" y="2924175"/>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38" name="Oval 77"/>
          <p:cNvSpPr>
            <a:spLocks noChangeArrowheads="1"/>
          </p:cNvSpPr>
          <p:nvPr/>
        </p:nvSpPr>
        <p:spPr bwMode="auto">
          <a:xfrm>
            <a:off x="4344988" y="2660650"/>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39" name="Oval 78"/>
          <p:cNvSpPr>
            <a:spLocks noChangeArrowheads="1"/>
          </p:cNvSpPr>
          <p:nvPr/>
        </p:nvSpPr>
        <p:spPr bwMode="auto">
          <a:xfrm>
            <a:off x="4344988" y="2924175"/>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40" name="Oval 79"/>
          <p:cNvSpPr>
            <a:spLocks noChangeArrowheads="1"/>
          </p:cNvSpPr>
          <p:nvPr/>
        </p:nvSpPr>
        <p:spPr bwMode="auto">
          <a:xfrm>
            <a:off x="4568825" y="2660650"/>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41" name="Oval 80"/>
          <p:cNvSpPr>
            <a:spLocks noChangeArrowheads="1"/>
          </p:cNvSpPr>
          <p:nvPr/>
        </p:nvSpPr>
        <p:spPr bwMode="auto">
          <a:xfrm>
            <a:off x="4568825" y="2924175"/>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42" name="Oval 81"/>
          <p:cNvSpPr>
            <a:spLocks noChangeArrowheads="1"/>
          </p:cNvSpPr>
          <p:nvPr/>
        </p:nvSpPr>
        <p:spPr bwMode="auto">
          <a:xfrm>
            <a:off x="4792663" y="2660650"/>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43" name="Oval 82"/>
          <p:cNvSpPr>
            <a:spLocks noChangeArrowheads="1"/>
          </p:cNvSpPr>
          <p:nvPr/>
        </p:nvSpPr>
        <p:spPr bwMode="auto">
          <a:xfrm>
            <a:off x="4792663" y="2924175"/>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44" name="Oval 83"/>
          <p:cNvSpPr>
            <a:spLocks noChangeArrowheads="1"/>
          </p:cNvSpPr>
          <p:nvPr/>
        </p:nvSpPr>
        <p:spPr bwMode="auto">
          <a:xfrm>
            <a:off x="5016500" y="2660650"/>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45" name="Oval 84"/>
          <p:cNvSpPr>
            <a:spLocks noChangeArrowheads="1"/>
          </p:cNvSpPr>
          <p:nvPr/>
        </p:nvSpPr>
        <p:spPr bwMode="auto">
          <a:xfrm>
            <a:off x="5016500" y="2924175"/>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46" name="Oval 85"/>
          <p:cNvSpPr>
            <a:spLocks noChangeArrowheads="1"/>
          </p:cNvSpPr>
          <p:nvPr/>
        </p:nvSpPr>
        <p:spPr bwMode="auto">
          <a:xfrm>
            <a:off x="5240338" y="2660650"/>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47" name="Oval 86"/>
          <p:cNvSpPr>
            <a:spLocks noChangeArrowheads="1"/>
          </p:cNvSpPr>
          <p:nvPr/>
        </p:nvSpPr>
        <p:spPr bwMode="auto">
          <a:xfrm>
            <a:off x="5240338" y="2924175"/>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48" name="Oval 87"/>
          <p:cNvSpPr>
            <a:spLocks noChangeArrowheads="1"/>
          </p:cNvSpPr>
          <p:nvPr/>
        </p:nvSpPr>
        <p:spPr bwMode="auto">
          <a:xfrm>
            <a:off x="5461000" y="2660650"/>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49" name="Oval 88"/>
          <p:cNvSpPr>
            <a:spLocks noChangeArrowheads="1"/>
          </p:cNvSpPr>
          <p:nvPr/>
        </p:nvSpPr>
        <p:spPr bwMode="auto">
          <a:xfrm>
            <a:off x="5461000" y="2924175"/>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50" name="Oval 89"/>
          <p:cNvSpPr>
            <a:spLocks noChangeArrowheads="1"/>
          </p:cNvSpPr>
          <p:nvPr/>
        </p:nvSpPr>
        <p:spPr bwMode="auto">
          <a:xfrm>
            <a:off x="5684838" y="2660650"/>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51" name="Oval 90"/>
          <p:cNvSpPr>
            <a:spLocks noChangeArrowheads="1"/>
          </p:cNvSpPr>
          <p:nvPr/>
        </p:nvSpPr>
        <p:spPr bwMode="auto">
          <a:xfrm>
            <a:off x="5684838" y="2924175"/>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52" name="Oval 91"/>
          <p:cNvSpPr>
            <a:spLocks noChangeArrowheads="1"/>
          </p:cNvSpPr>
          <p:nvPr/>
        </p:nvSpPr>
        <p:spPr bwMode="auto">
          <a:xfrm>
            <a:off x="5908675" y="2660650"/>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53" name="Oval 92"/>
          <p:cNvSpPr>
            <a:spLocks noChangeArrowheads="1"/>
          </p:cNvSpPr>
          <p:nvPr/>
        </p:nvSpPr>
        <p:spPr bwMode="auto">
          <a:xfrm>
            <a:off x="5908675" y="2924175"/>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54" name="Oval 93"/>
          <p:cNvSpPr>
            <a:spLocks noChangeArrowheads="1"/>
          </p:cNvSpPr>
          <p:nvPr/>
        </p:nvSpPr>
        <p:spPr bwMode="auto">
          <a:xfrm>
            <a:off x="6132513" y="2660650"/>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55" name="Oval 94"/>
          <p:cNvSpPr>
            <a:spLocks noChangeArrowheads="1"/>
          </p:cNvSpPr>
          <p:nvPr/>
        </p:nvSpPr>
        <p:spPr bwMode="auto">
          <a:xfrm>
            <a:off x="6132513" y="2924175"/>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56" name="Oval 95"/>
          <p:cNvSpPr>
            <a:spLocks noChangeArrowheads="1"/>
          </p:cNvSpPr>
          <p:nvPr/>
        </p:nvSpPr>
        <p:spPr bwMode="auto">
          <a:xfrm>
            <a:off x="6356350" y="2660650"/>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57" name="Oval 96"/>
          <p:cNvSpPr>
            <a:spLocks noChangeArrowheads="1"/>
          </p:cNvSpPr>
          <p:nvPr/>
        </p:nvSpPr>
        <p:spPr bwMode="auto">
          <a:xfrm>
            <a:off x="6356350" y="2924175"/>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58" name="Oval 97"/>
          <p:cNvSpPr>
            <a:spLocks noChangeArrowheads="1"/>
          </p:cNvSpPr>
          <p:nvPr/>
        </p:nvSpPr>
        <p:spPr bwMode="auto">
          <a:xfrm>
            <a:off x="6580188" y="2660650"/>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59" name="Oval 98"/>
          <p:cNvSpPr>
            <a:spLocks noChangeArrowheads="1"/>
          </p:cNvSpPr>
          <p:nvPr/>
        </p:nvSpPr>
        <p:spPr bwMode="auto">
          <a:xfrm>
            <a:off x="6580188" y="2924175"/>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60" name="Oval 99"/>
          <p:cNvSpPr>
            <a:spLocks noChangeArrowheads="1"/>
          </p:cNvSpPr>
          <p:nvPr/>
        </p:nvSpPr>
        <p:spPr bwMode="auto">
          <a:xfrm>
            <a:off x="6804025" y="2660650"/>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61" name="Oval 100"/>
          <p:cNvSpPr>
            <a:spLocks noChangeArrowheads="1"/>
          </p:cNvSpPr>
          <p:nvPr/>
        </p:nvSpPr>
        <p:spPr bwMode="auto">
          <a:xfrm>
            <a:off x="6804025" y="2924175"/>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62" name="Oval 101"/>
          <p:cNvSpPr>
            <a:spLocks noChangeArrowheads="1"/>
          </p:cNvSpPr>
          <p:nvPr/>
        </p:nvSpPr>
        <p:spPr bwMode="auto">
          <a:xfrm>
            <a:off x="7027863" y="2660650"/>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63" name="Oval 102"/>
          <p:cNvSpPr>
            <a:spLocks noChangeArrowheads="1"/>
          </p:cNvSpPr>
          <p:nvPr/>
        </p:nvSpPr>
        <p:spPr bwMode="auto">
          <a:xfrm>
            <a:off x="7027863" y="2924175"/>
            <a:ext cx="163512"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64" name="Oval 103"/>
          <p:cNvSpPr>
            <a:spLocks noChangeArrowheads="1"/>
          </p:cNvSpPr>
          <p:nvPr/>
        </p:nvSpPr>
        <p:spPr bwMode="auto">
          <a:xfrm>
            <a:off x="7248525" y="2660650"/>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65" name="Oval 104"/>
          <p:cNvSpPr>
            <a:spLocks noChangeArrowheads="1"/>
          </p:cNvSpPr>
          <p:nvPr/>
        </p:nvSpPr>
        <p:spPr bwMode="auto">
          <a:xfrm>
            <a:off x="7248525" y="2924175"/>
            <a:ext cx="163513" cy="163513"/>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1065" name="Text Box 105"/>
          <p:cNvSpPr txBox="1">
            <a:spLocks noChangeArrowheads="1"/>
          </p:cNvSpPr>
          <p:nvPr/>
        </p:nvSpPr>
        <p:spPr bwMode="auto">
          <a:xfrm>
            <a:off x="3981450" y="3717925"/>
            <a:ext cx="11382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0</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41066" name="Text Box 106"/>
          <p:cNvSpPr txBox="1">
            <a:spLocks noChangeArrowheads="1"/>
          </p:cNvSpPr>
          <p:nvPr/>
        </p:nvSpPr>
        <p:spPr bwMode="auto">
          <a:xfrm>
            <a:off x="3981450" y="3717925"/>
            <a:ext cx="11382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3</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41067" name="Text Box 107"/>
          <p:cNvSpPr txBox="1">
            <a:spLocks noChangeArrowheads="1"/>
          </p:cNvSpPr>
          <p:nvPr/>
        </p:nvSpPr>
        <p:spPr bwMode="auto">
          <a:xfrm>
            <a:off x="3979863" y="3717925"/>
            <a:ext cx="11382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2</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41068" name="Text Box 108"/>
          <p:cNvSpPr txBox="1">
            <a:spLocks noChangeArrowheads="1"/>
          </p:cNvSpPr>
          <p:nvPr/>
        </p:nvSpPr>
        <p:spPr bwMode="auto">
          <a:xfrm>
            <a:off x="3962400" y="3717925"/>
            <a:ext cx="11382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4</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41069" name="Text Box 109"/>
          <p:cNvSpPr txBox="1">
            <a:spLocks noChangeArrowheads="1"/>
          </p:cNvSpPr>
          <p:nvPr/>
        </p:nvSpPr>
        <p:spPr bwMode="auto">
          <a:xfrm>
            <a:off x="3902075" y="3719513"/>
            <a:ext cx="12604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5</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41070" name="Text Box 110"/>
          <p:cNvSpPr txBox="1">
            <a:spLocks noChangeArrowheads="1"/>
          </p:cNvSpPr>
          <p:nvPr/>
        </p:nvSpPr>
        <p:spPr bwMode="auto">
          <a:xfrm>
            <a:off x="3962400" y="3717925"/>
            <a:ext cx="11382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1</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41071" name="Text Box 111"/>
          <p:cNvSpPr txBox="1">
            <a:spLocks noChangeArrowheads="1"/>
          </p:cNvSpPr>
          <p:nvPr/>
        </p:nvSpPr>
        <p:spPr bwMode="auto">
          <a:xfrm>
            <a:off x="3902075" y="3719513"/>
            <a:ext cx="12604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6</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41072" name="Text Box 112"/>
          <p:cNvSpPr txBox="1">
            <a:spLocks noChangeArrowheads="1"/>
          </p:cNvSpPr>
          <p:nvPr/>
        </p:nvSpPr>
        <p:spPr bwMode="auto">
          <a:xfrm>
            <a:off x="3902075" y="3719513"/>
            <a:ext cx="12604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7</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41073" name="Text Box 113"/>
          <p:cNvSpPr txBox="1">
            <a:spLocks noChangeArrowheads="1"/>
          </p:cNvSpPr>
          <p:nvPr/>
        </p:nvSpPr>
        <p:spPr bwMode="auto">
          <a:xfrm>
            <a:off x="3902075" y="3719513"/>
            <a:ext cx="12604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8</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41074" name="Text Box 114"/>
          <p:cNvSpPr txBox="1">
            <a:spLocks noChangeArrowheads="1"/>
          </p:cNvSpPr>
          <p:nvPr/>
        </p:nvSpPr>
        <p:spPr bwMode="auto">
          <a:xfrm>
            <a:off x="3921125" y="3721100"/>
            <a:ext cx="12604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9</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41075" name="Text Box 115"/>
          <p:cNvSpPr txBox="1">
            <a:spLocks noChangeArrowheads="1"/>
          </p:cNvSpPr>
          <p:nvPr/>
        </p:nvSpPr>
        <p:spPr bwMode="auto">
          <a:xfrm>
            <a:off x="3819525" y="3719513"/>
            <a:ext cx="12604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10</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41076" name="Text Box 116"/>
          <p:cNvSpPr txBox="1">
            <a:spLocks noChangeArrowheads="1"/>
          </p:cNvSpPr>
          <p:nvPr/>
        </p:nvSpPr>
        <p:spPr bwMode="auto">
          <a:xfrm>
            <a:off x="3800475" y="3717925"/>
            <a:ext cx="12604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11</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41077" name="Text Box 117"/>
          <p:cNvSpPr txBox="1">
            <a:spLocks noChangeArrowheads="1"/>
          </p:cNvSpPr>
          <p:nvPr/>
        </p:nvSpPr>
        <p:spPr bwMode="auto">
          <a:xfrm>
            <a:off x="3819525" y="3717925"/>
            <a:ext cx="12604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12</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41078" name="Text Box 118"/>
          <p:cNvSpPr txBox="1">
            <a:spLocks noChangeArrowheads="1"/>
          </p:cNvSpPr>
          <p:nvPr/>
        </p:nvSpPr>
        <p:spPr bwMode="auto">
          <a:xfrm>
            <a:off x="3819525" y="3717925"/>
            <a:ext cx="12604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13</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41079" name="Text Box 119"/>
          <p:cNvSpPr txBox="1">
            <a:spLocks noChangeArrowheads="1"/>
          </p:cNvSpPr>
          <p:nvPr/>
        </p:nvSpPr>
        <p:spPr bwMode="auto">
          <a:xfrm>
            <a:off x="3800475" y="3717925"/>
            <a:ext cx="12604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14</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41080" name="Text Box 120"/>
          <p:cNvSpPr txBox="1">
            <a:spLocks noChangeArrowheads="1"/>
          </p:cNvSpPr>
          <p:nvPr/>
        </p:nvSpPr>
        <p:spPr bwMode="auto">
          <a:xfrm>
            <a:off x="3697288" y="3716338"/>
            <a:ext cx="12604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50</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41081" name="Text Box 121"/>
          <p:cNvSpPr txBox="1">
            <a:spLocks noChangeArrowheads="1"/>
          </p:cNvSpPr>
          <p:nvPr/>
        </p:nvSpPr>
        <p:spPr bwMode="auto">
          <a:xfrm>
            <a:off x="3800475" y="3717925"/>
            <a:ext cx="12604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15</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41082" name="Text Box 122"/>
          <p:cNvSpPr txBox="1">
            <a:spLocks noChangeArrowheads="1"/>
          </p:cNvSpPr>
          <p:nvPr/>
        </p:nvSpPr>
        <p:spPr bwMode="auto">
          <a:xfrm>
            <a:off x="3821113" y="3717925"/>
            <a:ext cx="12604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16</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41083" name="Text Box 123"/>
          <p:cNvSpPr txBox="1">
            <a:spLocks noChangeArrowheads="1"/>
          </p:cNvSpPr>
          <p:nvPr/>
        </p:nvSpPr>
        <p:spPr bwMode="auto">
          <a:xfrm>
            <a:off x="3819525" y="3717925"/>
            <a:ext cx="12604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17</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41084" name="Text Box 124"/>
          <p:cNvSpPr txBox="1">
            <a:spLocks noChangeArrowheads="1"/>
          </p:cNvSpPr>
          <p:nvPr/>
        </p:nvSpPr>
        <p:spPr bwMode="auto">
          <a:xfrm>
            <a:off x="3822700" y="3716338"/>
            <a:ext cx="12604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18</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41085" name="Text Box 125"/>
          <p:cNvSpPr txBox="1">
            <a:spLocks noChangeArrowheads="1"/>
          </p:cNvSpPr>
          <p:nvPr/>
        </p:nvSpPr>
        <p:spPr bwMode="auto">
          <a:xfrm>
            <a:off x="3802063" y="3717925"/>
            <a:ext cx="12604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19</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41086" name="Text Box 126"/>
          <p:cNvSpPr txBox="1">
            <a:spLocks noChangeArrowheads="1"/>
          </p:cNvSpPr>
          <p:nvPr/>
        </p:nvSpPr>
        <p:spPr bwMode="auto">
          <a:xfrm>
            <a:off x="3800475" y="3717925"/>
            <a:ext cx="12604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3600" b="1">
                <a:latin typeface="Times New Roman" panose="02020603050405020304" pitchFamily="18" charset="0"/>
              </a:rPr>
              <a:t>20</a:t>
            </a:r>
            <a:r>
              <a:rPr lang="en-US" sz="3200" b="1">
                <a:latin typeface="Trebuchet MS" panose="020B0603020202020204" pitchFamily="34" charset="0"/>
              </a:rPr>
              <a:t>º</a:t>
            </a:r>
            <a:r>
              <a:rPr lang="en-US" sz="3200" b="1" baseline="30000">
                <a:latin typeface="Trebuchet MS" panose="020B0603020202020204" pitchFamily="34" charset="0"/>
              </a:rPr>
              <a:t>K</a:t>
            </a:r>
          </a:p>
        </p:txBody>
      </p:sp>
      <p:sp>
        <p:nvSpPr>
          <p:cNvPr id="66688" name="Oval 127"/>
          <p:cNvSpPr>
            <a:spLocks noChangeArrowheads="1"/>
          </p:cNvSpPr>
          <p:nvPr/>
        </p:nvSpPr>
        <p:spPr bwMode="auto">
          <a:xfrm>
            <a:off x="2336800" y="4437063"/>
            <a:ext cx="163513" cy="163512"/>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89" name="Oval 128"/>
          <p:cNvSpPr>
            <a:spLocks noChangeArrowheads="1"/>
          </p:cNvSpPr>
          <p:nvPr/>
        </p:nvSpPr>
        <p:spPr bwMode="auto">
          <a:xfrm>
            <a:off x="3228975" y="4437063"/>
            <a:ext cx="163513" cy="163512"/>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90" name="Oval 129"/>
          <p:cNvSpPr>
            <a:spLocks noChangeArrowheads="1"/>
          </p:cNvSpPr>
          <p:nvPr/>
        </p:nvSpPr>
        <p:spPr bwMode="auto">
          <a:xfrm>
            <a:off x="4124325" y="4437063"/>
            <a:ext cx="163513" cy="163512"/>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91" name="Oval 130"/>
          <p:cNvSpPr>
            <a:spLocks noChangeArrowheads="1"/>
          </p:cNvSpPr>
          <p:nvPr/>
        </p:nvSpPr>
        <p:spPr bwMode="auto">
          <a:xfrm>
            <a:off x="5016500" y="4437063"/>
            <a:ext cx="163513" cy="163512"/>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92" name="Oval 131"/>
          <p:cNvSpPr>
            <a:spLocks noChangeArrowheads="1"/>
          </p:cNvSpPr>
          <p:nvPr/>
        </p:nvSpPr>
        <p:spPr bwMode="auto">
          <a:xfrm>
            <a:off x="5908675" y="4437063"/>
            <a:ext cx="163513" cy="163512"/>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93" name="Oval 132"/>
          <p:cNvSpPr>
            <a:spLocks noChangeArrowheads="1"/>
          </p:cNvSpPr>
          <p:nvPr/>
        </p:nvSpPr>
        <p:spPr bwMode="auto">
          <a:xfrm>
            <a:off x="6804025" y="4437063"/>
            <a:ext cx="163513" cy="163512"/>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94" name="Line 133"/>
          <p:cNvSpPr>
            <a:spLocks noChangeShapeType="1"/>
          </p:cNvSpPr>
          <p:nvPr/>
        </p:nvSpPr>
        <p:spPr bwMode="auto">
          <a:xfrm>
            <a:off x="2147888" y="4654550"/>
            <a:ext cx="49498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94" name="Oval 134"/>
          <p:cNvSpPr>
            <a:spLocks noChangeArrowheads="1"/>
          </p:cNvSpPr>
          <p:nvPr/>
        </p:nvSpPr>
        <p:spPr bwMode="auto">
          <a:xfrm>
            <a:off x="6805613" y="4892675"/>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696" name="Text Box 135"/>
          <p:cNvSpPr txBox="1">
            <a:spLocks noChangeArrowheads="1"/>
          </p:cNvSpPr>
          <p:nvPr/>
        </p:nvSpPr>
        <p:spPr bwMode="auto">
          <a:xfrm>
            <a:off x="7477125" y="2373313"/>
            <a:ext cx="56991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sz="3200"/>
              <a:t>E</a:t>
            </a:r>
            <a:r>
              <a:rPr lang="en-US" sz="2000"/>
              <a:t>c</a:t>
            </a:r>
          </a:p>
        </p:txBody>
      </p:sp>
      <p:sp>
        <p:nvSpPr>
          <p:cNvPr id="66697" name="Text Box 136"/>
          <p:cNvSpPr txBox="1">
            <a:spLocks noChangeArrowheads="1"/>
          </p:cNvSpPr>
          <p:nvPr/>
        </p:nvSpPr>
        <p:spPr bwMode="auto">
          <a:xfrm>
            <a:off x="7477125" y="5000625"/>
            <a:ext cx="5699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sz="3200"/>
              <a:t>E</a:t>
            </a:r>
            <a:r>
              <a:rPr lang="en-US" sz="2000"/>
              <a:t>v</a:t>
            </a:r>
          </a:p>
        </p:txBody>
      </p:sp>
      <p:sp>
        <p:nvSpPr>
          <p:cNvPr id="66698" name="Text Box 137"/>
          <p:cNvSpPr txBox="1">
            <a:spLocks noChangeArrowheads="1"/>
          </p:cNvSpPr>
          <p:nvPr/>
        </p:nvSpPr>
        <p:spPr bwMode="auto">
          <a:xfrm>
            <a:off x="7477125" y="4203700"/>
            <a:ext cx="5699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sz="3200"/>
              <a:t>E</a:t>
            </a:r>
            <a:r>
              <a:rPr lang="en-US" sz="2000"/>
              <a:t>a</a:t>
            </a:r>
          </a:p>
        </p:txBody>
      </p:sp>
      <p:sp>
        <p:nvSpPr>
          <p:cNvPr id="66699" name="Oval 138"/>
          <p:cNvSpPr>
            <a:spLocks noChangeArrowheads="1"/>
          </p:cNvSpPr>
          <p:nvPr/>
        </p:nvSpPr>
        <p:spPr bwMode="auto">
          <a:xfrm>
            <a:off x="2336800" y="4894263"/>
            <a:ext cx="163513" cy="163512"/>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700" name="Oval 139"/>
          <p:cNvSpPr>
            <a:spLocks noChangeArrowheads="1"/>
          </p:cNvSpPr>
          <p:nvPr/>
        </p:nvSpPr>
        <p:spPr bwMode="auto">
          <a:xfrm>
            <a:off x="3228975" y="4894263"/>
            <a:ext cx="163513" cy="163512"/>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701" name="Oval 140"/>
          <p:cNvSpPr>
            <a:spLocks noChangeArrowheads="1"/>
          </p:cNvSpPr>
          <p:nvPr/>
        </p:nvSpPr>
        <p:spPr bwMode="auto">
          <a:xfrm>
            <a:off x="4124325" y="4894263"/>
            <a:ext cx="163513" cy="163512"/>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702" name="Oval 141"/>
          <p:cNvSpPr>
            <a:spLocks noChangeArrowheads="1"/>
          </p:cNvSpPr>
          <p:nvPr/>
        </p:nvSpPr>
        <p:spPr bwMode="auto">
          <a:xfrm>
            <a:off x="5016500" y="4894263"/>
            <a:ext cx="163513" cy="163512"/>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703" name="Oval 142"/>
          <p:cNvSpPr>
            <a:spLocks noChangeArrowheads="1"/>
          </p:cNvSpPr>
          <p:nvPr/>
        </p:nvSpPr>
        <p:spPr bwMode="auto">
          <a:xfrm>
            <a:off x="5908675" y="4894263"/>
            <a:ext cx="163513" cy="163512"/>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704" name="Oval 143"/>
          <p:cNvSpPr>
            <a:spLocks noChangeArrowheads="1"/>
          </p:cNvSpPr>
          <p:nvPr/>
        </p:nvSpPr>
        <p:spPr bwMode="auto">
          <a:xfrm>
            <a:off x="6804025" y="4894263"/>
            <a:ext cx="163513" cy="163512"/>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66705" name="Text Box 144"/>
          <p:cNvSpPr txBox="1">
            <a:spLocks noChangeArrowheads="1"/>
          </p:cNvSpPr>
          <p:nvPr/>
        </p:nvSpPr>
        <p:spPr bwMode="auto">
          <a:xfrm>
            <a:off x="3490913" y="5573713"/>
            <a:ext cx="20177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sz="3600" b="1">
                <a:latin typeface="Times New Roman" panose="02020603050405020304" pitchFamily="18" charset="0"/>
              </a:rPr>
              <a:t>Acceptor</a:t>
            </a:r>
          </a:p>
        </p:txBody>
      </p:sp>
      <p:sp>
        <p:nvSpPr>
          <p:cNvPr id="41105" name="Oval 145"/>
          <p:cNvSpPr>
            <a:spLocks noChangeArrowheads="1"/>
          </p:cNvSpPr>
          <p:nvPr/>
        </p:nvSpPr>
        <p:spPr bwMode="auto">
          <a:xfrm>
            <a:off x="5910263" y="4892675"/>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1106" name="Oval 146"/>
          <p:cNvSpPr>
            <a:spLocks noChangeArrowheads="1"/>
          </p:cNvSpPr>
          <p:nvPr/>
        </p:nvSpPr>
        <p:spPr bwMode="auto">
          <a:xfrm>
            <a:off x="5014913" y="4892675"/>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1107" name="Oval 147"/>
          <p:cNvSpPr>
            <a:spLocks noChangeArrowheads="1"/>
          </p:cNvSpPr>
          <p:nvPr/>
        </p:nvSpPr>
        <p:spPr bwMode="auto">
          <a:xfrm>
            <a:off x="4119563" y="4892675"/>
            <a:ext cx="163512"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1108" name="Oval 148"/>
          <p:cNvSpPr>
            <a:spLocks noChangeArrowheads="1"/>
          </p:cNvSpPr>
          <p:nvPr/>
        </p:nvSpPr>
        <p:spPr bwMode="auto">
          <a:xfrm>
            <a:off x="3228975" y="4892675"/>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
        <p:nvSpPr>
          <p:cNvPr id="41109" name="Oval 149"/>
          <p:cNvSpPr>
            <a:spLocks noChangeArrowheads="1"/>
          </p:cNvSpPr>
          <p:nvPr/>
        </p:nvSpPr>
        <p:spPr bwMode="auto">
          <a:xfrm>
            <a:off x="2333625" y="4892675"/>
            <a:ext cx="163513" cy="1635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p>
        </p:txBody>
      </p:sp>
    </p:spTree>
    <p:extLst>
      <p:ext uri="{BB962C8B-B14F-4D97-AF65-F5344CB8AC3E}">
        <p14:creationId xmlns:p14="http://schemas.microsoft.com/office/powerpoint/2010/main" val="15999010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1065"/>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41070"/>
                                        </p:tgtEl>
                                        <p:attrNameLst>
                                          <p:attrName>style.visibility</p:attrName>
                                        </p:attrNameLst>
                                      </p:cBhvr>
                                      <p:to>
                                        <p:strVal val="visible"/>
                                      </p:to>
                                    </p:set>
                                  </p:childTnLst>
                                </p:cTn>
                              </p:par>
                              <p:par>
                                <p:cTn id="9" presetID="1" presetClass="exit" presetSubtype="0" fill="hold" grpId="1" nodeType="withEffect">
                                  <p:stCondLst>
                                    <p:cond delay="200"/>
                                  </p:stCondLst>
                                  <p:childTnLst>
                                    <p:set>
                                      <p:cBhvr>
                                        <p:cTn id="10" dur="1" fill="hold">
                                          <p:stCondLst>
                                            <p:cond delay="0"/>
                                          </p:stCondLst>
                                        </p:cTn>
                                        <p:tgtEl>
                                          <p:spTgt spid="41070"/>
                                        </p:tgtEl>
                                        <p:attrNameLst>
                                          <p:attrName>style.visibility</p:attrName>
                                        </p:attrNameLst>
                                      </p:cBhvr>
                                      <p:to>
                                        <p:strVal val="hidden"/>
                                      </p:to>
                                    </p:set>
                                  </p:childTnLst>
                                </p:cTn>
                              </p:par>
                              <p:par>
                                <p:cTn id="11" presetID="1" presetClass="entr" presetSubtype="0" fill="hold" grpId="0" nodeType="withEffect">
                                  <p:stCondLst>
                                    <p:cond delay="200"/>
                                  </p:stCondLst>
                                  <p:childTnLst>
                                    <p:set>
                                      <p:cBhvr>
                                        <p:cTn id="12" dur="1" fill="hold">
                                          <p:stCondLst>
                                            <p:cond delay="0"/>
                                          </p:stCondLst>
                                        </p:cTn>
                                        <p:tgtEl>
                                          <p:spTgt spid="41067"/>
                                        </p:tgtEl>
                                        <p:attrNameLst>
                                          <p:attrName>style.visibility</p:attrName>
                                        </p:attrNameLst>
                                      </p:cBhvr>
                                      <p:to>
                                        <p:strVal val="visible"/>
                                      </p:to>
                                    </p:set>
                                  </p:childTnLst>
                                </p:cTn>
                              </p:par>
                              <p:par>
                                <p:cTn id="13" presetID="1" presetClass="exit" presetSubtype="0" fill="hold" grpId="1" nodeType="withEffect">
                                  <p:stCondLst>
                                    <p:cond delay="400"/>
                                  </p:stCondLst>
                                  <p:childTnLst>
                                    <p:set>
                                      <p:cBhvr>
                                        <p:cTn id="14" dur="1" fill="hold">
                                          <p:stCondLst>
                                            <p:cond delay="0"/>
                                          </p:stCondLst>
                                        </p:cTn>
                                        <p:tgtEl>
                                          <p:spTgt spid="41067"/>
                                        </p:tgtEl>
                                        <p:attrNameLst>
                                          <p:attrName>style.visibility</p:attrName>
                                        </p:attrNameLst>
                                      </p:cBhvr>
                                      <p:to>
                                        <p:strVal val="hidden"/>
                                      </p:to>
                                    </p:set>
                                  </p:childTnLst>
                                </p:cTn>
                              </p:par>
                              <p:par>
                                <p:cTn id="15" presetID="1" presetClass="entr" presetSubtype="0" fill="hold" grpId="0" nodeType="withEffect">
                                  <p:stCondLst>
                                    <p:cond delay="400"/>
                                  </p:stCondLst>
                                  <p:childTnLst>
                                    <p:set>
                                      <p:cBhvr>
                                        <p:cTn id="16" dur="1" fill="hold">
                                          <p:stCondLst>
                                            <p:cond delay="0"/>
                                          </p:stCondLst>
                                        </p:cTn>
                                        <p:tgtEl>
                                          <p:spTgt spid="41066"/>
                                        </p:tgtEl>
                                        <p:attrNameLst>
                                          <p:attrName>style.visibility</p:attrName>
                                        </p:attrNameLst>
                                      </p:cBhvr>
                                      <p:to>
                                        <p:strVal val="visible"/>
                                      </p:to>
                                    </p:set>
                                  </p:childTnLst>
                                </p:cTn>
                              </p:par>
                              <p:par>
                                <p:cTn id="17" presetID="1" presetClass="exit" presetSubtype="0" fill="hold" grpId="1" nodeType="withEffect">
                                  <p:stCondLst>
                                    <p:cond delay="600"/>
                                  </p:stCondLst>
                                  <p:childTnLst>
                                    <p:set>
                                      <p:cBhvr>
                                        <p:cTn id="18" dur="1" fill="hold">
                                          <p:stCondLst>
                                            <p:cond delay="0"/>
                                          </p:stCondLst>
                                        </p:cTn>
                                        <p:tgtEl>
                                          <p:spTgt spid="41066"/>
                                        </p:tgtEl>
                                        <p:attrNameLst>
                                          <p:attrName>style.visibility</p:attrName>
                                        </p:attrNameLst>
                                      </p:cBhvr>
                                      <p:to>
                                        <p:strVal val="hidden"/>
                                      </p:to>
                                    </p:set>
                                  </p:childTnLst>
                                </p:cTn>
                              </p:par>
                              <p:par>
                                <p:cTn id="19" presetID="1" presetClass="entr" presetSubtype="0" fill="hold" grpId="0" nodeType="withEffect">
                                  <p:stCondLst>
                                    <p:cond delay="600"/>
                                  </p:stCondLst>
                                  <p:childTnLst>
                                    <p:set>
                                      <p:cBhvr>
                                        <p:cTn id="20" dur="1" fill="hold">
                                          <p:stCondLst>
                                            <p:cond delay="0"/>
                                          </p:stCondLst>
                                        </p:cTn>
                                        <p:tgtEl>
                                          <p:spTgt spid="41068"/>
                                        </p:tgtEl>
                                        <p:attrNameLst>
                                          <p:attrName>style.visibility</p:attrName>
                                        </p:attrNameLst>
                                      </p:cBhvr>
                                      <p:to>
                                        <p:strVal val="visible"/>
                                      </p:to>
                                    </p:set>
                                  </p:childTnLst>
                                </p:cTn>
                              </p:par>
                              <p:par>
                                <p:cTn id="21" presetID="1" presetClass="exit" presetSubtype="0" fill="hold" grpId="1" nodeType="withEffect">
                                  <p:stCondLst>
                                    <p:cond delay="700"/>
                                  </p:stCondLst>
                                  <p:childTnLst>
                                    <p:set>
                                      <p:cBhvr>
                                        <p:cTn id="22" dur="1" fill="hold">
                                          <p:stCondLst>
                                            <p:cond delay="0"/>
                                          </p:stCondLst>
                                        </p:cTn>
                                        <p:tgtEl>
                                          <p:spTgt spid="41068"/>
                                        </p:tgtEl>
                                        <p:attrNameLst>
                                          <p:attrName>style.visibility</p:attrName>
                                        </p:attrNameLst>
                                      </p:cBhvr>
                                      <p:to>
                                        <p:strVal val="hidden"/>
                                      </p:to>
                                    </p:set>
                                  </p:childTnLst>
                                </p:cTn>
                              </p:par>
                              <p:par>
                                <p:cTn id="23" presetID="1" presetClass="entr" presetSubtype="0" fill="hold" grpId="0" nodeType="withEffect">
                                  <p:stCondLst>
                                    <p:cond delay="700"/>
                                  </p:stCondLst>
                                  <p:childTnLst>
                                    <p:set>
                                      <p:cBhvr>
                                        <p:cTn id="24" dur="1" fill="hold">
                                          <p:stCondLst>
                                            <p:cond delay="0"/>
                                          </p:stCondLst>
                                        </p:cTn>
                                        <p:tgtEl>
                                          <p:spTgt spid="41069"/>
                                        </p:tgtEl>
                                        <p:attrNameLst>
                                          <p:attrName>style.visibility</p:attrName>
                                        </p:attrNameLst>
                                      </p:cBhvr>
                                      <p:to>
                                        <p:strVal val="visible"/>
                                      </p:to>
                                    </p:set>
                                  </p:childTnLst>
                                </p:cTn>
                              </p:par>
                              <p:par>
                                <p:cTn id="25" presetID="1" presetClass="exit" presetSubtype="0" fill="hold" grpId="1" nodeType="withEffect">
                                  <p:stCondLst>
                                    <p:cond delay="800"/>
                                  </p:stCondLst>
                                  <p:childTnLst>
                                    <p:set>
                                      <p:cBhvr>
                                        <p:cTn id="26" dur="1" fill="hold">
                                          <p:stCondLst>
                                            <p:cond delay="0"/>
                                          </p:stCondLst>
                                        </p:cTn>
                                        <p:tgtEl>
                                          <p:spTgt spid="41069"/>
                                        </p:tgtEl>
                                        <p:attrNameLst>
                                          <p:attrName>style.visibility</p:attrName>
                                        </p:attrNameLst>
                                      </p:cBhvr>
                                      <p:to>
                                        <p:strVal val="hidden"/>
                                      </p:to>
                                    </p:set>
                                  </p:childTnLst>
                                </p:cTn>
                              </p:par>
                              <p:par>
                                <p:cTn id="27" presetID="1" presetClass="entr" presetSubtype="0" fill="hold" grpId="0" nodeType="withEffect">
                                  <p:stCondLst>
                                    <p:cond delay="800"/>
                                  </p:stCondLst>
                                  <p:childTnLst>
                                    <p:set>
                                      <p:cBhvr>
                                        <p:cTn id="28" dur="1" fill="hold">
                                          <p:stCondLst>
                                            <p:cond delay="0"/>
                                          </p:stCondLst>
                                        </p:cTn>
                                        <p:tgtEl>
                                          <p:spTgt spid="41071"/>
                                        </p:tgtEl>
                                        <p:attrNameLst>
                                          <p:attrName>style.visibility</p:attrName>
                                        </p:attrNameLst>
                                      </p:cBhvr>
                                      <p:to>
                                        <p:strVal val="visible"/>
                                      </p:to>
                                    </p:set>
                                  </p:childTnLst>
                                </p:cTn>
                              </p:par>
                              <p:par>
                                <p:cTn id="29" presetID="1" presetClass="exit" presetSubtype="0" fill="hold" grpId="1" nodeType="withEffect">
                                  <p:stCondLst>
                                    <p:cond delay="900"/>
                                  </p:stCondLst>
                                  <p:childTnLst>
                                    <p:set>
                                      <p:cBhvr>
                                        <p:cTn id="30" dur="1" fill="hold">
                                          <p:stCondLst>
                                            <p:cond delay="0"/>
                                          </p:stCondLst>
                                        </p:cTn>
                                        <p:tgtEl>
                                          <p:spTgt spid="41071"/>
                                        </p:tgtEl>
                                        <p:attrNameLst>
                                          <p:attrName>style.visibility</p:attrName>
                                        </p:attrNameLst>
                                      </p:cBhvr>
                                      <p:to>
                                        <p:strVal val="hidden"/>
                                      </p:to>
                                    </p:set>
                                  </p:childTnLst>
                                </p:cTn>
                              </p:par>
                              <p:par>
                                <p:cTn id="31" presetID="1" presetClass="entr" presetSubtype="0" fill="hold" grpId="0" nodeType="withEffect">
                                  <p:stCondLst>
                                    <p:cond delay="900"/>
                                  </p:stCondLst>
                                  <p:childTnLst>
                                    <p:set>
                                      <p:cBhvr>
                                        <p:cTn id="32" dur="1" fill="hold">
                                          <p:stCondLst>
                                            <p:cond delay="0"/>
                                          </p:stCondLst>
                                        </p:cTn>
                                        <p:tgtEl>
                                          <p:spTgt spid="41072"/>
                                        </p:tgtEl>
                                        <p:attrNameLst>
                                          <p:attrName>style.visibility</p:attrName>
                                        </p:attrNameLst>
                                      </p:cBhvr>
                                      <p:to>
                                        <p:strVal val="visible"/>
                                      </p:to>
                                    </p:set>
                                  </p:childTnLst>
                                </p:cTn>
                              </p:par>
                              <p:par>
                                <p:cTn id="33" presetID="1" presetClass="exit" presetSubtype="0" fill="hold" grpId="1" nodeType="withEffect">
                                  <p:stCondLst>
                                    <p:cond delay="1000"/>
                                  </p:stCondLst>
                                  <p:childTnLst>
                                    <p:set>
                                      <p:cBhvr>
                                        <p:cTn id="34" dur="1" fill="hold">
                                          <p:stCondLst>
                                            <p:cond delay="0"/>
                                          </p:stCondLst>
                                        </p:cTn>
                                        <p:tgtEl>
                                          <p:spTgt spid="41072"/>
                                        </p:tgtEl>
                                        <p:attrNameLst>
                                          <p:attrName>style.visibility</p:attrName>
                                        </p:attrNameLst>
                                      </p:cBhvr>
                                      <p:to>
                                        <p:strVal val="hidden"/>
                                      </p:to>
                                    </p:set>
                                  </p:childTnLst>
                                </p:cTn>
                              </p:par>
                              <p:par>
                                <p:cTn id="35" presetID="1" presetClass="entr" presetSubtype="0" fill="hold" grpId="0" nodeType="withEffect">
                                  <p:stCondLst>
                                    <p:cond delay="1000"/>
                                  </p:stCondLst>
                                  <p:childTnLst>
                                    <p:set>
                                      <p:cBhvr>
                                        <p:cTn id="36" dur="1" fill="hold">
                                          <p:stCondLst>
                                            <p:cond delay="0"/>
                                          </p:stCondLst>
                                        </p:cTn>
                                        <p:tgtEl>
                                          <p:spTgt spid="41073"/>
                                        </p:tgtEl>
                                        <p:attrNameLst>
                                          <p:attrName>style.visibility</p:attrName>
                                        </p:attrNameLst>
                                      </p:cBhvr>
                                      <p:to>
                                        <p:strVal val="visible"/>
                                      </p:to>
                                    </p:set>
                                  </p:childTnLst>
                                </p:cTn>
                              </p:par>
                              <p:par>
                                <p:cTn id="37" presetID="1" presetClass="exit" presetSubtype="0" fill="hold" grpId="1" nodeType="withEffect">
                                  <p:stCondLst>
                                    <p:cond delay="1100"/>
                                  </p:stCondLst>
                                  <p:childTnLst>
                                    <p:set>
                                      <p:cBhvr>
                                        <p:cTn id="38" dur="1" fill="hold">
                                          <p:stCondLst>
                                            <p:cond delay="0"/>
                                          </p:stCondLst>
                                        </p:cTn>
                                        <p:tgtEl>
                                          <p:spTgt spid="41073"/>
                                        </p:tgtEl>
                                        <p:attrNameLst>
                                          <p:attrName>style.visibility</p:attrName>
                                        </p:attrNameLst>
                                      </p:cBhvr>
                                      <p:to>
                                        <p:strVal val="hidden"/>
                                      </p:to>
                                    </p:set>
                                  </p:childTnLst>
                                </p:cTn>
                              </p:par>
                              <p:par>
                                <p:cTn id="39" presetID="1" presetClass="entr" presetSubtype="0" fill="hold" grpId="0" nodeType="withEffect">
                                  <p:stCondLst>
                                    <p:cond delay="1100"/>
                                  </p:stCondLst>
                                  <p:childTnLst>
                                    <p:set>
                                      <p:cBhvr>
                                        <p:cTn id="40" dur="1" fill="hold">
                                          <p:stCondLst>
                                            <p:cond delay="0"/>
                                          </p:stCondLst>
                                        </p:cTn>
                                        <p:tgtEl>
                                          <p:spTgt spid="41074"/>
                                        </p:tgtEl>
                                        <p:attrNameLst>
                                          <p:attrName>style.visibility</p:attrName>
                                        </p:attrNameLst>
                                      </p:cBhvr>
                                      <p:to>
                                        <p:strVal val="visible"/>
                                      </p:to>
                                    </p:set>
                                  </p:childTnLst>
                                </p:cTn>
                              </p:par>
                              <p:par>
                                <p:cTn id="41" presetID="1" presetClass="exit" presetSubtype="0" fill="hold" grpId="1" nodeType="withEffect">
                                  <p:stCondLst>
                                    <p:cond delay="1200"/>
                                  </p:stCondLst>
                                  <p:childTnLst>
                                    <p:set>
                                      <p:cBhvr>
                                        <p:cTn id="42" dur="1" fill="hold">
                                          <p:stCondLst>
                                            <p:cond delay="0"/>
                                          </p:stCondLst>
                                        </p:cTn>
                                        <p:tgtEl>
                                          <p:spTgt spid="41074"/>
                                        </p:tgtEl>
                                        <p:attrNameLst>
                                          <p:attrName>style.visibility</p:attrName>
                                        </p:attrNameLst>
                                      </p:cBhvr>
                                      <p:to>
                                        <p:strVal val="hidden"/>
                                      </p:to>
                                    </p:set>
                                  </p:childTnLst>
                                </p:cTn>
                              </p:par>
                              <p:par>
                                <p:cTn id="43" presetID="1" presetClass="entr" presetSubtype="0" fill="hold" grpId="0" nodeType="withEffect">
                                  <p:stCondLst>
                                    <p:cond delay="1200"/>
                                  </p:stCondLst>
                                  <p:childTnLst>
                                    <p:set>
                                      <p:cBhvr>
                                        <p:cTn id="44" dur="1" fill="hold">
                                          <p:stCondLst>
                                            <p:cond delay="0"/>
                                          </p:stCondLst>
                                        </p:cTn>
                                        <p:tgtEl>
                                          <p:spTgt spid="41075"/>
                                        </p:tgtEl>
                                        <p:attrNameLst>
                                          <p:attrName>style.visibility</p:attrName>
                                        </p:attrNameLst>
                                      </p:cBhvr>
                                      <p:to>
                                        <p:strVal val="visible"/>
                                      </p:to>
                                    </p:set>
                                  </p:childTnLst>
                                </p:cTn>
                              </p:par>
                              <p:par>
                                <p:cTn id="45" presetID="1" presetClass="exit" presetSubtype="0" fill="hold" grpId="1" nodeType="withEffect">
                                  <p:stCondLst>
                                    <p:cond delay="1300"/>
                                  </p:stCondLst>
                                  <p:childTnLst>
                                    <p:set>
                                      <p:cBhvr>
                                        <p:cTn id="46" dur="1" fill="hold">
                                          <p:stCondLst>
                                            <p:cond delay="0"/>
                                          </p:stCondLst>
                                        </p:cTn>
                                        <p:tgtEl>
                                          <p:spTgt spid="41075"/>
                                        </p:tgtEl>
                                        <p:attrNameLst>
                                          <p:attrName>style.visibility</p:attrName>
                                        </p:attrNameLst>
                                      </p:cBhvr>
                                      <p:to>
                                        <p:strVal val="hidden"/>
                                      </p:to>
                                    </p:set>
                                  </p:childTnLst>
                                </p:cTn>
                              </p:par>
                              <p:par>
                                <p:cTn id="47" presetID="1" presetClass="entr" presetSubtype="0" fill="hold" grpId="0" nodeType="withEffect">
                                  <p:stCondLst>
                                    <p:cond delay="1300"/>
                                  </p:stCondLst>
                                  <p:childTnLst>
                                    <p:set>
                                      <p:cBhvr>
                                        <p:cTn id="48" dur="1" fill="hold">
                                          <p:stCondLst>
                                            <p:cond delay="0"/>
                                          </p:stCondLst>
                                        </p:cTn>
                                        <p:tgtEl>
                                          <p:spTgt spid="41076"/>
                                        </p:tgtEl>
                                        <p:attrNameLst>
                                          <p:attrName>style.visibility</p:attrName>
                                        </p:attrNameLst>
                                      </p:cBhvr>
                                      <p:to>
                                        <p:strVal val="visible"/>
                                      </p:to>
                                    </p:set>
                                  </p:childTnLst>
                                </p:cTn>
                              </p:par>
                              <p:par>
                                <p:cTn id="49" presetID="1" presetClass="exit" presetSubtype="0" fill="hold" grpId="1" nodeType="withEffect">
                                  <p:stCondLst>
                                    <p:cond delay="1400"/>
                                  </p:stCondLst>
                                  <p:childTnLst>
                                    <p:set>
                                      <p:cBhvr>
                                        <p:cTn id="50" dur="1" fill="hold">
                                          <p:stCondLst>
                                            <p:cond delay="0"/>
                                          </p:stCondLst>
                                        </p:cTn>
                                        <p:tgtEl>
                                          <p:spTgt spid="41076"/>
                                        </p:tgtEl>
                                        <p:attrNameLst>
                                          <p:attrName>style.visibility</p:attrName>
                                        </p:attrNameLst>
                                      </p:cBhvr>
                                      <p:to>
                                        <p:strVal val="hidden"/>
                                      </p:to>
                                    </p:set>
                                  </p:childTnLst>
                                </p:cTn>
                              </p:par>
                              <p:par>
                                <p:cTn id="51" presetID="64" presetClass="path" presetSubtype="0" fill="hold" grpId="0" nodeType="withEffect">
                                  <p:stCondLst>
                                    <p:cond delay="1400"/>
                                  </p:stCondLst>
                                  <p:childTnLst>
                                    <p:animMotion origin="layout" path="M 5.E-6 -1.48148E-6 L 5.E-6 -0.06412 " pathEditMode="relative" rAng="0" ptsTypes="AA">
                                      <p:cBhvr>
                                        <p:cTn id="52" dur="500" fill="hold"/>
                                        <p:tgtEl>
                                          <p:spTgt spid="41109"/>
                                        </p:tgtEl>
                                        <p:attrNameLst>
                                          <p:attrName>ppt_x</p:attrName>
                                          <p:attrName>ppt_y</p:attrName>
                                        </p:attrNameLst>
                                      </p:cBhvr>
                                      <p:rCtr x="0" y="-3218"/>
                                    </p:animMotion>
                                  </p:childTnLst>
                                </p:cTn>
                              </p:par>
                              <p:par>
                                <p:cTn id="53" presetID="1" presetClass="entr" presetSubtype="0" fill="hold" grpId="0" nodeType="withEffect">
                                  <p:stCondLst>
                                    <p:cond delay="1400"/>
                                  </p:stCondLst>
                                  <p:childTnLst>
                                    <p:set>
                                      <p:cBhvr>
                                        <p:cTn id="54" dur="1" fill="hold">
                                          <p:stCondLst>
                                            <p:cond delay="0"/>
                                          </p:stCondLst>
                                        </p:cTn>
                                        <p:tgtEl>
                                          <p:spTgt spid="41077"/>
                                        </p:tgtEl>
                                        <p:attrNameLst>
                                          <p:attrName>style.visibility</p:attrName>
                                        </p:attrNameLst>
                                      </p:cBhvr>
                                      <p:to>
                                        <p:strVal val="visible"/>
                                      </p:to>
                                    </p:set>
                                  </p:childTnLst>
                                </p:cTn>
                              </p:par>
                              <p:par>
                                <p:cTn id="55" presetID="1" presetClass="exit" presetSubtype="0" fill="hold" grpId="1" nodeType="withEffect">
                                  <p:stCondLst>
                                    <p:cond delay="1500"/>
                                  </p:stCondLst>
                                  <p:childTnLst>
                                    <p:set>
                                      <p:cBhvr>
                                        <p:cTn id="56" dur="1" fill="hold">
                                          <p:stCondLst>
                                            <p:cond delay="0"/>
                                          </p:stCondLst>
                                        </p:cTn>
                                        <p:tgtEl>
                                          <p:spTgt spid="41077"/>
                                        </p:tgtEl>
                                        <p:attrNameLst>
                                          <p:attrName>style.visibility</p:attrName>
                                        </p:attrNameLst>
                                      </p:cBhvr>
                                      <p:to>
                                        <p:strVal val="hidden"/>
                                      </p:to>
                                    </p:set>
                                  </p:childTnLst>
                                </p:cTn>
                              </p:par>
                              <p:par>
                                <p:cTn id="57" presetID="1" presetClass="entr" presetSubtype="0" fill="hold" grpId="0" nodeType="withEffect">
                                  <p:stCondLst>
                                    <p:cond delay="1500"/>
                                  </p:stCondLst>
                                  <p:childTnLst>
                                    <p:set>
                                      <p:cBhvr>
                                        <p:cTn id="58" dur="1" fill="hold">
                                          <p:stCondLst>
                                            <p:cond delay="0"/>
                                          </p:stCondLst>
                                        </p:cTn>
                                        <p:tgtEl>
                                          <p:spTgt spid="41078"/>
                                        </p:tgtEl>
                                        <p:attrNameLst>
                                          <p:attrName>style.visibility</p:attrName>
                                        </p:attrNameLst>
                                      </p:cBhvr>
                                      <p:to>
                                        <p:strVal val="visible"/>
                                      </p:to>
                                    </p:set>
                                  </p:childTnLst>
                                </p:cTn>
                              </p:par>
                              <p:par>
                                <p:cTn id="59" presetID="1" presetClass="exit" presetSubtype="0" fill="hold" grpId="1" nodeType="withEffect">
                                  <p:stCondLst>
                                    <p:cond delay="1600"/>
                                  </p:stCondLst>
                                  <p:childTnLst>
                                    <p:set>
                                      <p:cBhvr>
                                        <p:cTn id="60" dur="1" fill="hold">
                                          <p:stCondLst>
                                            <p:cond delay="0"/>
                                          </p:stCondLst>
                                        </p:cTn>
                                        <p:tgtEl>
                                          <p:spTgt spid="41078"/>
                                        </p:tgtEl>
                                        <p:attrNameLst>
                                          <p:attrName>style.visibility</p:attrName>
                                        </p:attrNameLst>
                                      </p:cBhvr>
                                      <p:to>
                                        <p:strVal val="hidden"/>
                                      </p:to>
                                    </p:set>
                                  </p:childTnLst>
                                </p:cTn>
                              </p:par>
                              <p:par>
                                <p:cTn id="61" presetID="64" presetClass="path" presetSubtype="0" fill="hold" grpId="0" nodeType="withEffect">
                                  <p:stCondLst>
                                    <p:cond delay="1600"/>
                                  </p:stCondLst>
                                  <p:childTnLst>
                                    <p:animMotion origin="layout" path="M 5.E-6 -1.48148E-6 L 5.E-6 -0.06412 " pathEditMode="relative" rAng="0" ptsTypes="AA">
                                      <p:cBhvr>
                                        <p:cTn id="62" dur="500" fill="hold"/>
                                        <p:tgtEl>
                                          <p:spTgt spid="41107"/>
                                        </p:tgtEl>
                                        <p:attrNameLst>
                                          <p:attrName>ppt_x</p:attrName>
                                          <p:attrName>ppt_y</p:attrName>
                                        </p:attrNameLst>
                                      </p:cBhvr>
                                      <p:rCtr x="0" y="-3218"/>
                                    </p:animMotion>
                                  </p:childTnLst>
                                </p:cTn>
                              </p:par>
                              <p:par>
                                <p:cTn id="63" presetID="1" presetClass="entr" presetSubtype="0" fill="hold" grpId="0" nodeType="withEffect">
                                  <p:stCondLst>
                                    <p:cond delay="1600"/>
                                  </p:stCondLst>
                                  <p:childTnLst>
                                    <p:set>
                                      <p:cBhvr>
                                        <p:cTn id="64" dur="1" fill="hold">
                                          <p:stCondLst>
                                            <p:cond delay="0"/>
                                          </p:stCondLst>
                                        </p:cTn>
                                        <p:tgtEl>
                                          <p:spTgt spid="41079"/>
                                        </p:tgtEl>
                                        <p:attrNameLst>
                                          <p:attrName>style.visibility</p:attrName>
                                        </p:attrNameLst>
                                      </p:cBhvr>
                                      <p:to>
                                        <p:strVal val="visible"/>
                                      </p:to>
                                    </p:set>
                                  </p:childTnLst>
                                </p:cTn>
                              </p:par>
                              <p:par>
                                <p:cTn id="65" presetID="1" presetClass="exit" presetSubtype="0" fill="hold" grpId="1" nodeType="withEffect">
                                  <p:stCondLst>
                                    <p:cond delay="1700"/>
                                  </p:stCondLst>
                                  <p:childTnLst>
                                    <p:set>
                                      <p:cBhvr>
                                        <p:cTn id="66" dur="1" fill="hold">
                                          <p:stCondLst>
                                            <p:cond delay="0"/>
                                          </p:stCondLst>
                                        </p:cTn>
                                        <p:tgtEl>
                                          <p:spTgt spid="41079"/>
                                        </p:tgtEl>
                                        <p:attrNameLst>
                                          <p:attrName>style.visibility</p:attrName>
                                        </p:attrNameLst>
                                      </p:cBhvr>
                                      <p:to>
                                        <p:strVal val="hidden"/>
                                      </p:to>
                                    </p:set>
                                  </p:childTnLst>
                                </p:cTn>
                              </p:par>
                              <p:par>
                                <p:cTn id="67" presetID="1" presetClass="entr" presetSubtype="0" fill="hold" grpId="0" nodeType="withEffect">
                                  <p:stCondLst>
                                    <p:cond delay="1700"/>
                                  </p:stCondLst>
                                  <p:childTnLst>
                                    <p:set>
                                      <p:cBhvr>
                                        <p:cTn id="68" dur="1" fill="hold">
                                          <p:stCondLst>
                                            <p:cond delay="0"/>
                                          </p:stCondLst>
                                        </p:cTn>
                                        <p:tgtEl>
                                          <p:spTgt spid="41081"/>
                                        </p:tgtEl>
                                        <p:attrNameLst>
                                          <p:attrName>style.visibility</p:attrName>
                                        </p:attrNameLst>
                                      </p:cBhvr>
                                      <p:to>
                                        <p:strVal val="visible"/>
                                      </p:to>
                                    </p:set>
                                  </p:childTnLst>
                                </p:cTn>
                              </p:par>
                              <p:par>
                                <p:cTn id="69" presetID="1" presetClass="exit" presetSubtype="0" fill="hold" grpId="1" nodeType="withEffect">
                                  <p:stCondLst>
                                    <p:cond delay="1800"/>
                                  </p:stCondLst>
                                  <p:childTnLst>
                                    <p:set>
                                      <p:cBhvr>
                                        <p:cTn id="70" dur="1" fill="hold">
                                          <p:stCondLst>
                                            <p:cond delay="0"/>
                                          </p:stCondLst>
                                        </p:cTn>
                                        <p:tgtEl>
                                          <p:spTgt spid="41081"/>
                                        </p:tgtEl>
                                        <p:attrNameLst>
                                          <p:attrName>style.visibility</p:attrName>
                                        </p:attrNameLst>
                                      </p:cBhvr>
                                      <p:to>
                                        <p:strVal val="hidden"/>
                                      </p:to>
                                    </p:set>
                                  </p:childTnLst>
                                </p:cTn>
                              </p:par>
                              <p:par>
                                <p:cTn id="71" presetID="64" presetClass="path" presetSubtype="0" fill="hold" grpId="0" nodeType="withEffect">
                                  <p:stCondLst>
                                    <p:cond delay="1800"/>
                                  </p:stCondLst>
                                  <p:childTnLst>
                                    <p:animMotion origin="layout" path="M 5.E-6 -1.48148E-6 L 5.E-6 -0.06412 " pathEditMode="relative" rAng="0" ptsTypes="AA">
                                      <p:cBhvr>
                                        <p:cTn id="72" dur="500" fill="hold"/>
                                        <p:tgtEl>
                                          <p:spTgt spid="41106"/>
                                        </p:tgtEl>
                                        <p:attrNameLst>
                                          <p:attrName>ppt_x</p:attrName>
                                          <p:attrName>ppt_y</p:attrName>
                                        </p:attrNameLst>
                                      </p:cBhvr>
                                      <p:rCtr x="0" y="-3218"/>
                                    </p:animMotion>
                                  </p:childTnLst>
                                </p:cTn>
                              </p:par>
                              <p:par>
                                <p:cTn id="73" presetID="1" presetClass="entr" presetSubtype="0" fill="hold" grpId="0" nodeType="withEffect">
                                  <p:stCondLst>
                                    <p:cond delay="1800"/>
                                  </p:stCondLst>
                                  <p:childTnLst>
                                    <p:set>
                                      <p:cBhvr>
                                        <p:cTn id="74" dur="1" fill="hold">
                                          <p:stCondLst>
                                            <p:cond delay="0"/>
                                          </p:stCondLst>
                                        </p:cTn>
                                        <p:tgtEl>
                                          <p:spTgt spid="41082"/>
                                        </p:tgtEl>
                                        <p:attrNameLst>
                                          <p:attrName>style.visibility</p:attrName>
                                        </p:attrNameLst>
                                      </p:cBhvr>
                                      <p:to>
                                        <p:strVal val="visible"/>
                                      </p:to>
                                    </p:set>
                                  </p:childTnLst>
                                </p:cTn>
                              </p:par>
                              <p:par>
                                <p:cTn id="75" presetID="1" presetClass="exit" presetSubtype="0" fill="hold" grpId="1" nodeType="withEffect">
                                  <p:stCondLst>
                                    <p:cond delay="1900"/>
                                  </p:stCondLst>
                                  <p:childTnLst>
                                    <p:set>
                                      <p:cBhvr>
                                        <p:cTn id="76" dur="1" fill="hold">
                                          <p:stCondLst>
                                            <p:cond delay="0"/>
                                          </p:stCondLst>
                                        </p:cTn>
                                        <p:tgtEl>
                                          <p:spTgt spid="41082"/>
                                        </p:tgtEl>
                                        <p:attrNameLst>
                                          <p:attrName>style.visibility</p:attrName>
                                        </p:attrNameLst>
                                      </p:cBhvr>
                                      <p:to>
                                        <p:strVal val="hidden"/>
                                      </p:to>
                                    </p:set>
                                  </p:childTnLst>
                                </p:cTn>
                              </p:par>
                              <p:par>
                                <p:cTn id="77" presetID="1" presetClass="entr" presetSubtype="0" fill="hold" grpId="0" nodeType="withEffect">
                                  <p:stCondLst>
                                    <p:cond delay="1900"/>
                                  </p:stCondLst>
                                  <p:childTnLst>
                                    <p:set>
                                      <p:cBhvr>
                                        <p:cTn id="78" dur="1" fill="hold">
                                          <p:stCondLst>
                                            <p:cond delay="0"/>
                                          </p:stCondLst>
                                        </p:cTn>
                                        <p:tgtEl>
                                          <p:spTgt spid="41083"/>
                                        </p:tgtEl>
                                        <p:attrNameLst>
                                          <p:attrName>style.visibility</p:attrName>
                                        </p:attrNameLst>
                                      </p:cBhvr>
                                      <p:to>
                                        <p:strVal val="visible"/>
                                      </p:to>
                                    </p:set>
                                  </p:childTnLst>
                                </p:cTn>
                              </p:par>
                              <p:par>
                                <p:cTn id="79" presetID="1" presetClass="exit" presetSubtype="0" fill="hold" grpId="1" nodeType="withEffect">
                                  <p:stCondLst>
                                    <p:cond delay="2000"/>
                                  </p:stCondLst>
                                  <p:childTnLst>
                                    <p:set>
                                      <p:cBhvr>
                                        <p:cTn id="80" dur="1" fill="hold">
                                          <p:stCondLst>
                                            <p:cond delay="0"/>
                                          </p:stCondLst>
                                        </p:cTn>
                                        <p:tgtEl>
                                          <p:spTgt spid="41083"/>
                                        </p:tgtEl>
                                        <p:attrNameLst>
                                          <p:attrName>style.visibility</p:attrName>
                                        </p:attrNameLst>
                                      </p:cBhvr>
                                      <p:to>
                                        <p:strVal val="hidden"/>
                                      </p:to>
                                    </p:set>
                                  </p:childTnLst>
                                </p:cTn>
                              </p:par>
                              <p:par>
                                <p:cTn id="81" presetID="64" presetClass="path" presetSubtype="0" fill="hold" grpId="0" nodeType="withEffect">
                                  <p:stCondLst>
                                    <p:cond delay="2000"/>
                                  </p:stCondLst>
                                  <p:childTnLst>
                                    <p:animMotion origin="layout" path="M 5.E-6 -1.48148E-6 L 5.E-6 -0.06412 " pathEditMode="relative" rAng="0" ptsTypes="AA">
                                      <p:cBhvr>
                                        <p:cTn id="82" dur="500" fill="hold"/>
                                        <p:tgtEl>
                                          <p:spTgt spid="41094"/>
                                        </p:tgtEl>
                                        <p:attrNameLst>
                                          <p:attrName>ppt_x</p:attrName>
                                          <p:attrName>ppt_y</p:attrName>
                                        </p:attrNameLst>
                                      </p:cBhvr>
                                      <p:rCtr x="0" y="-3218"/>
                                    </p:animMotion>
                                  </p:childTnLst>
                                </p:cTn>
                              </p:par>
                              <p:par>
                                <p:cTn id="83" presetID="1" presetClass="entr" presetSubtype="0" fill="hold" grpId="0" nodeType="withEffect">
                                  <p:stCondLst>
                                    <p:cond delay="2000"/>
                                  </p:stCondLst>
                                  <p:childTnLst>
                                    <p:set>
                                      <p:cBhvr>
                                        <p:cTn id="84" dur="1" fill="hold">
                                          <p:stCondLst>
                                            <p:cond delay="0"/>
                                          </p:stCondLst>
                                        </p:cTn>
                                        <p:tgtEl>
                                          <p:spTgt spid="41084"/>
                                        </p:tgtEl>
                                        <p:attrNameLst>
                                          <p:attrName>style.visibility</p:attrName>
                                        </p:attrNameLst>
                                      </p:cBhvr>
                                      <p:to>
                                        <p:strVal val="visible"/>
                                      </p:to>
                                    </p:set>
                                  </p:childTnLst>
                                </p:cTn>
                              </p:par>
                              <p:par>
                                <p:cTn id="85" presetID="1" presetClass="exit" presetSubtype="0" fill="hold" grpId="1" nodeType="withEffect">
                                  <p:stCondLst>
                                    <p:cond delay="2100"/>
                                  </p:stCondLst>
                                  <p:childTnLst>
                                    <p:set>
                                      <p:cBhvr>
                                        <p:cTn id="86" dur="1" fill="hold">
                                          <p:stCondLst>
                                            <p:cond delay="0"/>
                                          </p:stCondLst>
                                        </p:cTn>
                                        <p:tgtEl>
                                          <p:spTgt spid="41084"/>
                                        </p:tgtEl>
                                        <p:attrNameLst>
                                          <p:attrName>style.visibility</p:attrName>
                                        </p:attrNameLst>
                                      </p:cBhvr>
                                      <p:to>
                                        <p:strVal val="hidden"/>
                                      </p:to>
                                    </p:set>
                                  </p:childTnLst>
                                </p:cTn>
                              </p:par>
                              <p:par>
                                <p:cTn id="87" presetID="64" presetClass="path" presetSubtype="0" fill="hold" grpId="0" nodeType="withEffect">
                                  <p:stCondLst>
                                    <p:cond delay="2100"/>
                                  </p:stCondLst>
                                  <p:childTnLst>
                                    <p:animMotion origin="layout" path="M 5.E-6 -1.48148E-6 L 5.E-6 -0.06412 " pathEditMode="relative" rAng="0" ptsTypes="AA">
                                      <p:cBhvr>
                                        <p:cTn id="88" dur="500" fill="hold"/>
                                        <p:tgtEl>
                                          <p:spTgt spid="41108"/>
                                        </p:tgtEl>
                                        <p:attrNameLst>
                                          <p:attrName>ppt_x</p:attrName>
                                          <p:attrName>ppt_y</p:attrName>
                                        </p:attrNameLst>
                                      </p:cBhvr>
                                      <p:rCtr x="0" y="-3218"/>
                                    </p:animMotion>
                                  </p:childTnLst>
                                </p:cTn>
                              </p:par>
                              <p:par>
                                <p:cTn id="89" presetID="1" presetClass="entr" presetSubtype="0" fill="hold" grpId="0" nodeType="withEffect">
                                  <p:stCondLst>
                                    <p:cond delay="2100"/>
                                  </p:stCondLst>
                                  <p:childTnLst>
                                    <p:set>
                                      <p:cBhvr>
                                        <p:cTn id="90" dur="1" fill="hold">
                                          <p:stCondLst>
                                            <p:cond delay="0"/>
                                          </p:stCondLst>
                                        </p:cTn>
                                        <p:tgtEl>
                                          <p:spTgt spid="41085"/>
                                        </p:tgtEl>
                                        <p:attrNameLst>
                                          <p:attrName>style.visibility</p:attrName>
                                        </p:attrNameLst>
                                      </p:cBhvr>
                                      <p:to>
                                        <p:strVal val="visible"/>
                                      </p:to>
                                    </p:set>
                                  </p:childTnLst>
                                </p:cTn>
                              </p:par>
                              <p:par>
                                <p:cTn id="91" presetID="1" presetClass="exit" presetSubtype="0" fill="hold" grpId="1" nodeType="withEffect">
                                  <p:stCondLst>
                                    <p:cond delay="2200"/>
                                  </p:stCondLst>
                                  <p:childTnLst>
                                    <p:set>
                                      <p:cBhvr>
                                        <p:cTn id="92" dur="1" fill="hold">
                                          <p:stCondLst>
                                            <p:cond delay="0"/>
                                          </p:stCondLst>
                                        </p:cTn>
                                        <p:tgtEl>
                                          <p:spTgt spid="41085"/>
                                        </p:tgtEl>
                                        <p:attrNameLst>
                                          <p:attrName>style.visibility</p:attrName>
                                        </p:attrNameLst>
                                      </p:cBhvr>
                                      <p:to>
                                        <p:strVal val="hidden"/>
                                      </p:to>
                                    </p:set>
                                  </p:childTnLst>
                                </p:cTn>
                              </p:par>
                              <p:par>
                                <p:cTn id="93" presetID="64" presetClass="path" presetSubtype="0" fill="hold" grpId="0" nodeType="withEffect">
                                  <p:stCondLst>
                                    <p:cond delay="2200"/>
                                  </p:stCondLst>
                                  <p:childTnLst>
                                    <p:animMotion origin="layout" path="M 5.E-6 -1.48148E-6 L 5.E-6 -0.06412 " pathEditMode="relative" rAng="0" ptsTypes="AA">
                                      <p:cBhvr>
                                        <p:cTn id="94" dur="500" fill="hold"/>
                                        <p:tgtEl>
                                          <p:spTgt spid="41105"/>
                                        </p:tgtEl>
                                        <p:attrNameLst>
                                          <p:attrName>ppt_x</p:attrName>
                                          <p:attrName>ppt_y</p:attrName>
                                        </p:attrNameLst>
                                      </p:cBhvr>
                                      <p:rCtr x="0" y="-3218"/>
                                    </p:animMotion>
                                  </p:childTnLst>
                                </p:cTn>
                              </p:par>
                              <p:par>
                                <p:cTn id="95" presetID="1" presetClass="entr" presetSubtype="0" fill="hold" grpId="0" nodeType="withEffect">
                                  <p:stCondLst>
                                    <p:cond delay="2200"/>
                                  </p:stCondLst>
                                  <p:childTnLst>
                                    <p:set>
                                      <p:cBhvr>
                                        <p:cTn id="96" dur="1" fill="hold">
                                          <p:stCondLst>
                                            <p:cond delay="0"/>
                                          </p:stCondLst>
                                        </p:cTn>
                                        <p:tgtEl>
                                          <p:spTgt spid="41086"/>
                                        </p:tgtEl>
                                        <p:attrNameLst>
                                          <p:attrName>style.visibility</p:attrName>
                                        </p:attrNameLst>
                                      </p:cBhvr>
                                      <p:to>
                                        <p:strVal val="visible"/>
                                      </p:to>
                                    </p:set>
                                  </p:childTnLst>
                                </p:cTn>
                              </p:par>
                              <p:par>
                                <p:cTn id="97" presetID="1" presetClass="exit" presetSubtype="0" fill="hold" grpId="1" nodeType="withEffect">
                                  <p:stCondLst>
                                    <p:cond delay="2300"/>
                                  </p:stCondLst>
                                  <p:childTnLst>
                                    <p:set>
                                      <p:cBhvr>
                                        <p:cTn id="98" dur="1" fill="hold">
                                          <p:stCondLst>
                                            <p:cond delay="0"/>
                                          </p:stCondLst>
                                        </p:cTn>
                                        <p:tgtEl>
                                          <p:spTgt spid="41086"/>
                                        </p:tgtEl>
                                        <p:attrNameLst>
                                          <p:attrName>style.visibility</p:attrName>
                                        </p:attrNameLst>
                                      </p:cBhvr>
                                      <p:to>
                                        <p:strVal val="hidden"/>
                                      </p:to>
                                    </p:set>
                                  </p:childTnLst>
                                </p:cTn>
                              </p:par>
                              <p:par>
                                <p:cTn id="99" presetID="1" presetClass="entr" presetSubtype="0" fill="hold" grpId="0" nodeType="withEffect">
                                  <p:stCondLst>
                                    <p:cond delay="2300"/>
                                  </p:stCondLst>
                                  <p:childTnLst>
                                    <p:set>
                                      <p:cBhvr>
                                        <p:cTn id="100" dur="1" fill="hold">
                                          <p:stCondLst>
                                            <p:cond delay="0"/>
                                          </p:stCondLst>
                                        </p:cTn>
                                        <p:tgtEl>
                                          <p:spTgt spid="41080"/>
                                        </p:tgtEl>
                                        <p:attrNameLst>
                                          <p:attrName>style.visibility</p:attrName>
                                        </p:attrNameLst>
                                      </p:cBhvr>
                                      <p:to>
                                        <p:strVal val="visible"/>
                                      </p:to>
                                    </p:set>
                                  </p:childTnLst>
                                </p:cTn>
                              </p:par>
                            </p:childTnLst>
                          </p:cTn>
                        </p:par>
                        <p:par>
                          <p:cTn id="101" fill="hold" nodeType="afterGroup">
                            <p:stCondLst>
                              <p:cond delay="2700"/>
                            </p:stCondLst>
                            <p:childTnLst>
                              <p:par>
                                <p:cTn id="102" presetID="9" presetClass="entr" presetSubtype="0" fill="hold" nodeType="afterEffect">
                                  <p:stCondLst>
                                    <p:cond delay="0"/>
                                  </p:stCondLst>
                                  <p:childTnLst>
                                    <p:set>
                                      <p:cBhvr>
                                        <p:cTn id="103" dur="1" fill="hold">
                                          <p:stCondLst>
                                            <p:cond delay="0"/>
                                          </p:stCondLst>
                                        </p:cTn>
                                        <p:tgtEl>
                                          <p:spTgt spid="41110"/>
                                        </p:tgtEl>
                                        <p:attrNameLst>
                                          <p:attrName>style.visibility</p:attrName>
                                        </p:attrNameLst>
                                      </p:cBhvr>
                                      <p:to>
                                        <p:strVal val="visible"/>
                                      </p:to>
                                    </p:set>
                                    <p:animEffect transition="in" filter="dissolve">
                                      <p:cBhvr>
                                        <p:cTn id="104" dur="500"/>
                                        <p:tgtEl>
                                          <p:spTgt spid="41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5" grpId="0"/>
      <p:bldP spid="41066" grpId="0"/>
      <p:bldP spid="41066" grpId="1"/>
      <p:bldP spid="41067" grpId="0"/>
      <p:bldP spid="41067" grpId="1"/>
      <p:bldP spid="41068" grpId="0"/>
      <p:bldP spid="41068" grpId="1"/>
      <p:bldP spid="41069" grpId="0"/>
      <p:bldP spid="41069" grpId="1"/>
      <p:bldP spid="41070" grpId="0"/>
      <p:bldP spid="41070" grpId="1"/>
      <p:bldP spid="41071" grpId="0"/>
      <p:bldP spid="41071" grpId="1"/>
      <p:bldP spid="41072" grpId="0"/>
      <p:bldP spid="41072" grpId="1"/>
      <p:bldP spid="41073" grpId="0"/>
      <p:bldP spid="41073" grpId="1"/>
      <p:bldP spid="41074" grpId="0"/>
      <p:bldP spid="41074" grpId="1"/>
      <p:bldP spid="41075" grpId="0"/>
      <p:bldP spid="41075" grpId="1"/>
      <p:bldP spid="41076" grpId="0"/>
      <p:bldP spid="41076" grpId="1"/>
      <p:bldP spid="41077" grpId="0"/>
      <p:bldP spid="41077" grpId="1"/>
      <p:bldP spid="41078" grpId="0"/>
      <p:bldP spid="41078" grpId="1"/>
      <p:bldP spid="41079" grpId="0"/>
      <p:bldP spid="41079" grpId="1"/>
      <p:bldP spid="41080" grpId="0"/>
      <p:bldP spid="41081" grpId="0"/>
      <p:bldP spid="41081" grpId="1"/>
      <p:bldP spid="41082" grpId="0"/>
      <p:bldP spid="41082" grpId="1"/>
      <p:bldP spid="41083" grpId="0"/>
      <p:bldP spid="41083" grpId="1"/>
      <p:bldP spid="41084" grpId="0"/>
      <p:bldP spid="41084" grpId="1"/>
      <p:bldP spid="41085" grpId="0"/>
      <p:bldP spid="41085" grpId="1"/>
      <p:bldP spid="41086" grpId="0"/>
      <p:bldP spid="41086" grpId="1"/>
      <p:bldP spid="41094" grpId="0" animBg="1"/>
      <p:bldP spid="41105" grpId="0" animBg="1"/>
      <p:bldP spid="41106" grpId="0" animBg="1"/>
      <p:bldP spid="41107" grpId="0" animBg="1"/>
      <p:bldP spid="41108" grpId="0" animBg="1"/>
      <p:bldP spid="41109"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a:noFill/>
          <a:ln/>
        </p:spPr>
        <p:txBody>
          <a:bodyPr lIns="92075" tIns="46038" rIns="92075" bIns="46038"/>
          <a:lstStyle/>
          <a:p>
            <a:r>
              <a:rPr lang="en-US" altLang="en-US"/>
              <a:t>Hole and Electron Concentrations</a:t>
            </a:r>
          </a:p>
        </p:txBody>
      </p:sp>
      <p:sp>
        <p:nvSpPr>
          <p:cNvPr id="191491" name="Rectangle 3"/>
          <p:cNvSpPr>
            <a:spLocks noGrp="1" noChangeArrowheads="1"/>
          </p:cNvSpPr>
          <p:nvPr>
            <p:ph type="body" idx="1"/>
          </p:nvPr>
        </p:nvSpPr>
        <p:spPr>
          <a:xfrm>
            <a:off x="228600" y="1447800"/>
            <a:ext cx="8683625" cy="1844675"/>
          </a:xfrm>
          <a:noFill/>
          <a:ln/>
        </p:spPr>
        <p:txBody>
          <a:bodyPr lIns="92075" tIns="46038" rIns="92075" bIns="46038"/>
          <a:lstStyle/>
          <a:p>
            <a:pPr marL="285750" indent="-285750">
              <a:lnSpc>
                <a:spcPct val="90000"/>
              </a:lnSpc>
            </a:pPr>
            <a:r>
              <a:rPr lang="en-US" altLang="en-US" sz="2800"/>
              <a:t>To produce reasonable levels of conduction doesn’t require much doping</a:t>
            </a:r>
          </a:p>
          <a:p>
            <a:pPr marL="685800" lvl="1" indent="-228600">
              <a:lnSpc>
                <a:spcPct val="90000"/>
              </a:lnSpc>
            </a:pPr>
            <a:r>
              <a:rPr lang="en-US" altLang="en-US" sz="2800"/>
              <a:t>silicon has about 5 x 10</a:t>
            </a:r>
            <a:r>
              <a:rPr lang="en-US" altLang="en-US" sz="2800" baseline="30000"/>
              <a:t>22</a:t>
            </a:r>
            <a:r>
              <a:rPr lang="en-US" altLang="en-US" sz="2800"/>
              <a:t> atoms/cm</a:t>
            </a:r>
            <a:r>
              <a:rPr lang="en-US" altLang="en-US" sz="2800" baseline="30000"/>
              <a:t>3</a:t>
            </a:r>
            <a:endParaRPr lang="en-US" altLang="en-US" sz="2800"/>
          </a:p>
          <a:p>
            <a:pPr marL="685800" lvl="1" indent="-228600">
              <a:lnSpc>
                <a:spcPct val="90000"/>
              </a:lnSpc>
            </a:pPr>
            <a:r>
              <a:rPr lang="en-US" altLang="en-US" sz="2800"/>
              <a:t>typical dopant levels are about 10</a:t>
            </a:r>
            <a:r>
              <a:rPr lang="en-US" altLang="en-US" sz="2800" baseline="30000"/>
              <a:t>15</a:t>
            </a:r>
            <a:r>
              <a:rPr lang="en-US" altLang="en-US" sz="2800"/>
              <a:t> atoms/cm</a:t>
            </a:r>
            <a:r>
              <a:rPr lang="en-US" altLang="en-US" sz="2800" baseline="30000"/>
              <a:t>3</a:t>
            </a:r>
          </a:p>
          <a:p>
            <a:pPr marL="285750" indent="-285750">
              <a:lnSpc>
                <a:spcPct val="90000"/>
              </a:lnSpc>
            </a:pPr>
            <a:r>
              <a:rPr lang="en-US" altLang="en-US" sz="2800"/>
              <a:t>In undoped (intrinsic) silicon, the number of holes and number of free electrons is equal, and their product equals a constant</a:t>
            </a:r>
          </a:p>
          <a:p>
            <a:pPr marL="685800" lvl="1" indent="-228600">
              <a:lnSpc>
                <a:spcPct val="90000"/>
              </a:lnSpc>
            </a:pPr>
            <a:r>
              <a:rPr lang="en-US" altLang="en-US" sz="2800"/>
              <a:t>actually, n</a:t>
            </a:r>
            <a:r>
              <a:rPr lang="en-US" altLang="en-US" sz="2800" baseline="-25000"/>
              <a:t>i</a:t>
            </a:r>
            <a:r>
              <a:rPr lang="en-US" altLang="en-US" sz="2800"/>
              <a:t> increases with increasing temperature</a:t>
            </a:r>
          </a:p>
          <a:p>
            <a:pPr marL="285750" indent="-285750">
              <a:lnSpc>
                <a:spcPct val="85000"/>
              </a:lnSpc>
              <a:spcBef>
                <a:spcPct val="140000"/>
              </a:spcBef>
            </a:pPr>
            <a:r>
              <a:rPr lang="en-US" altLang="en-US" sz="2800"/>
              <a:t>This equation holds true for doped silicon as well, so increasing the number of free electrons decreases the number of holes</a:t>
            </a:r>
          </a:p>
        </p:txBody>
      </p:sp>
      <p:sp>
        <p:nvSpPr>
          <p:cNvPr id="191492" name="Rectangle 4"/>
          <p:cNvSpPr>
            <a:spLocks noChangeArrowheads="1"/>
          </p:cNvSpPr>
          <p:nvPr/>
        </p:nvSpPr>
        <p:spPr bwMode="auto">
          <a:xfrm>
            <a:off x="3657600" y="4953000"/>
            <a:ext cx="17526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US" altLang="en-US" sz="2600" b="1">
                <a:solidFill>
                  <a:srgbClr val="00AE00"/>
                </a:solidFill>
                <a:latin typeface="Century Gothic" panose="020B0502020202020204" pitchFamily="34" charset="0"/>
              </a:rPr>
              <a:t>np = n</a:t>
            </a:r>
            <a:r>
              <a:rPr lang="en-US" altLang="en-US" sz="2600" b="1" baseline="-25000">
                <a:solidFill>
                  <a:srgbClr val="00AE00"/>
                </a:solidFill>
                <a:latin typeface="Century Gothic" panose="020B0502020202020204" pitchFamily="34" charset="0"/>
              </a:rPr>
              <a:t>i</a:t>
            </a:r>
            <a:r>
              <a:rPr lang="en-US" altLang="en-US" sz="2600" b="1" baseline="30000">
                <a:solidFill>
                  <a:srgbClr val="00AE00"/>
                </a:solidFill>
                <a:latin typeface="Century Gothic" panose="020B0502020202020204" pitchFamily="34" charset="0"/>
              </a:rPr>
              <a:t>2</a:t>
            </a:r>
          </a:p>
        </p:txBody>
      </p:sp>
    </p:spTree>
    <p:extLst>
      <p:ext uri="{BB962C8B-B14F-4D97-AF65-F5344CB8AC3E}">
        <p14:creationId xmlns:p14="http://schemas.microsoft.com/office/powerpoint/2010/main" val="872972759"/>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6"/>
          <p:cNvSpPr>
            <a:spLocks noGrp="1"/>
          </p:cNvSpPr>
          <p:nvPr>
            <p:ph type="sldNum" sz="quarter" idx="11"/>
          </p:nvPr>
        </p:nvSpPr>
        <p:spPr/>
        <p:txBody>
          <a:bodyPr/>
          <a:lstStyle/>
          <a:p>
            <a:pPr>
              <a:defRPr/>
            </a:pPr>
            <a:fld id="{1A19C7EC-E788-4023-A8B9-023309DD159B}" type="slidenum">
              <a:rPr lang="en-US" altLang="en-US"/>
              <a:pPr>
                <a:defRPr/>
              </a:pPr>
              <a:t>73</a:t>
            </a:fld>
            <a:endParaRPr lang="en-US" altLang="en-US"/>
          </a:p>
        </p:txBody>
      </p:sp>
      <p:sp>
        <p:nvSpPr>
          <p:cNvPr id="27652" name="Oval 8"/>
          <p:cNvSpPr>
            <a:spLocks noChangeArrowheads="1"/>
          </p:cNvSpPr>
          <p:nvPr/>
        </p:nvSpPr>
        <p:spPr bwMode="auto">
          <a:xfrm>
            <a:off x="685800" y="1447800"/>
            <a:ext cx="7543800" cy="2895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7653" name="Rectangle 2"/>
          <p:cNvSpPr>
            <a:spLocks noGrp="1" noChangeArrowheads="1"/>
          </p:cNvSpPr>
          <p:nvPr>
            <p:ph type="title"/>
          </p:nvPr>
        </p:nvSpPr>
        <p:spPr/>
        <p:txBody>
          <a:bodyPr/>
          <a:lstStyle/>
          <a:p>
            <a:pPr eaLnBrk="1" hangingPunct="1"/>
            <a:r>
              <a:rPr lang="en-US" altLang="en-US" smtClean="0"/>
              <a:t>Electron and Hole Densities</a:t>
            </a:r>
          </a:p>
        </p:txBody>
      </p:sp>
      <p:sp>
        <p:nvSpPr>
          <p:cNvPr id="27654" name="Rectangle 3"/>
          <p:cNvSpPr>
            <a:spLocks noGrp="1" noChangeArrowheads="1"/>
          </p:cNvSpPr>
          <p:nvPr>
            <p:ph type="body" sz="half" idx="1"/>
          </p:nvPr>
        </p:nvSpPr>
        <p:spPr>
          <a:xfrm>
            <a:off x="685800" y="4800600"/>
            <a:ext cx="7772400" cy="1524000"/>
          </a:xfrm>
        </p:spPr>
        <p:txBody>
          <a:bodyPr/>
          <a:lstStyle/>
          <a:p>
            <a:pPr eaLnBrk="1" hangingPunct="1"/>
            <a:r>
              <a:rPr lang="en-US" altLang="en-US" smtClean="0"/>
              <a:t>The product of electron and hole densities is ALWAYS equal to the square of intrinsic electron density regardless of doping levels.</a:t>
            </a:r>
            <a:r>
              <a:rPr lang="en-US" altLang="en-US" sz="1800" smtClean="0"/>
              <a:t> </a:t>
            </a:r>
          </a:p>
        </p:txBody>
      </p:sp>
      <p:graphicFrame>
        <p:nvGraphicFramePr>
          <p:cNvPr id="27655" name="Object 4"/>
          <p:cNvGraphicFramePr>
            <a:graphicFrameLocks noChangeAspect="1"/>
          </p:cNvGraphicFramePr>
          <p:nvPr/>
        </p:nvGraphicFramePr>
        <p:xfrm>
          <a:off x="4064000" y="1625600"/>
          <a:ext cx="965200" cy="431800"/>
        </p:xfrm>
        <a:graphic>
          <a:graphicData uri="http://schemas.openxmlformats.org/presentationml/2006/ole">
            <mc:AlternateContent xmlns:mc="http://schemas.openxmlformats.org/markup-compatibility/2006">
              <mc:Choice xmlns:v="urn:schemas-microsoft-com:vml" Requires="v">
                <p:oleObj spid="_x0000_s123944" name="Equation" r:id="rId3" imgW="965200" imgH="431800" progId="">
                  <p:embed/>
                </p:oleObj>
              </mc:Choice>
              <mc:Fallback>
                <p:oleObj name="Equation" r:id="rId3" imgW="965200" imgH="431800" progId="">
                  <p:embed/>
                  <p:pic>
                    <p:nvPicPr>
                      <p:cNvPr id="0" name="Picture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4000" y="1625600"/>
                        <a:ext cx="96520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56" name="Object 5"/>
          <p:cNvGraphicFramePr>
            <a:graphicFrameLocks noGrp="1" noChangeAspect="1"/>
          </p:cNvGraphicFramePr>
          <p:nvPr>
            <p:ph sz="quarter" idx="2"/>
          </p:nvPr>
        </p:nvGraphicFramePr>
        <p:xfrm>
          <a:off x="5105400" y="2159000"/>
          <a:ext cx="762000" cy="2057400"/>
        </p:xfrm>
        <a:graphic>
          <a:graphicData uri="http://schemas.openxmlformats.org/presentationml/2006/ole">
            <mc:AlternateContent xmlns:mc="http://schemas.openxmlformats.org/markup-compatibility/2006">
              <mc:Choice xmlns:v="urn:schemas-microsoft-com:vml" Requires="v">
                <p:oleObj spid="_x0000_s123945" name="Equation" r:id="rId5" imgW="965200" imgH="2717800" progId="">
                  <p:embed/>
                </p:oleObj>
              </mc:Choice>
              <mc:Fallback>
                <p:oleObj name="Equation" r:id="rId5" imgW="965200" imgH="2717800" progId="">
                  <p:embed/>
                  <p:pic>
                    <p:nvPicPr>
                      <p:cNvPr id="0" name="Picture 33"/>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5400" y="2159000"/>
                        <a:ext cx="7620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0000"/>
                            </a:solidFill>
                            <a:miter lim="800000"/>
                            <a:headEnd/>
                            <a:tailEnd/>
                          </a14:hiddenLine>
                        </a:ext>
                      </a:extLst>
                    </p:spPr>
                  </p:pic>
                </p:oleObj>
              </mc:Fallback>
            </mc:AlternateContent>
          </a:graphicData>
        </a:graphic>
      </p:graphicFrame>
      <p:sp>
        <p:nvSpPr>
          <p:cNvPr id="27657" name="Text Box 6"/>
          <p:cNvSpPr txBox="1">
            <a:spLocks noChangeArrowheads="1"/>
          </p:cNvSpPr>
          <p:nvPr/>
        </p:nvSpPr>
        <p:spPr bwMode="auto">
          <a:xfrm>
            <a:off x="4343400" y="3048000"/>
            <a:ext cx="1600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0"/>
              </a:spcBef>
            </a:pPr>
            <a:endParaRPr lang="en-US" altLang="en-US" sz="2800" b="1">
              <a:latin typeface="Arial" panose="020B0604020202020204" pitchFamily="34" charset="0"/>
            </a:endParaRPr>
          </a:p>
        </p:txBody>
      </p:sp>
      <p:sp>
        <p:nvSpPr>
          <p:cNvPr id="27658" name="Text Box 7"/>
          <p:cNvSpPr txBox="1">
            <a:spLocks noChangeArrowheads="1"/>
          </p:cNvSpPr>
          <p:nvPr/>
        </p:nvSpPr>
        <p:spPr bwMode="auto">
          <a:xfrm>
            <a:off x="2286000" y="2076450"/>
            <a:ext cx="327660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0"/>
              </a:spcBef>
            </a:pPr>
            <a:r>
              <a:rPr lang="en-US" altLang="en-US"/>
              <a:t>Majority  Carriers :</a:t>
            </a:r>
          </a:p>
          <a:p>
            <a:pPr algn="l">
              <a:spcBef>
                <a:spcPct val="50000"/>
              </a:spcBef>
            </a:pPr>
            <a:r>
              <a:rPr lang="en-US" altLang="en-US"/>
              <a:t>Minority Carriers :</a:t>
            </a:r>
          </a:p>
          <a:p>
            <a:pPr algn="l">
              <a:spcBef>
                <a:spcPct val="50000"/>
              </a:spcBef>
            </a:pPr>
            <a:r>
              <a:rPr lang="en-US" altLang="en-US"/>
              <a:t>Majority  Carriers :</a:t>
            </a:r>
          </a:p>
          <a:p>
            <a:pPr algn="l">
              <a:spcBef>
                <a:spcPct val="50000"/>
              </a:spcBef>
            </a:pPr>
            <a:r>
              <a:rPr lang="en-US" altLang="en-US"/>
              <a:t>Minority Carriers :</a:t>
            </a:r>
          </a:p>
          <a:p>
            <a:pPr algn="l">
              <a:spcBef>
                <a:spcPct val="50000"/>
              </a:spcBef>
            </a:pPr>
            <a:endParaRPr lang="en-US" altLang="en-US" b="1">
              <a:latin typeface="Arial" panose="020B0604020202020204" pitchFamily="34" charset="0"/>
            </a:endParaRPr>
          </a:p>
        </p:txBody>
      </p:sp>
    </p:spTree>
    <p:extLst>
      <p:ext uri="{BB962C8B-B14F-4D97-AF65-F5344CB8AC3E}">
        <p14:creationId xmlns:p14="http://schemas.microsoft.com/office/powerpoint/2010/main" val="250763003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0075" y="1828800"/>
            <a:ext cx="2338388"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1" name="Rectangle 3"/>
          <p:cNvSpPr>
            <a:spLocks noGrp="1" noChangeArrowheads="1"/>
          </p:cNvSpPr>
          <p:nvPr>
            <p:ph type="title"/>
          </p:nvPr>
        </p:nvSpPr>
        <p:spPr>
          <a:solidFill>
            <a:srgbClr val="FFFF00"/>
          </a:solidFill>
        </p:spPr>
        <p:txBody>
          <a:bodyPr/>
          <a:lstStyle/>
          <a:p>
            <a:pPr eaLnBrk="1" hangingPunct="1"/>
            <a:r>
              <a:rPr lang="en-US" smtClean="0"/>
              <a:t>Questions ?</a:t>
            </a:r>
          </a:p>
        </p:txBody>
      </p:sp>
    </p:spTree>
    <p:extLst>
      <p:ext uri="{BB962C8B-B14F-4D97-AF65-F5344CB8AC3E}">
        <p14:creationId xmlns:p14="http://schemas.microsoft.com/office/powerpoint/2010/main" val="245458923"/>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2286000" y="304800"/>
            <a:ext cx="6400800" cy="1143000"/>
          </a:xfrm>
          <a:solidFill>
            <a:srgbClr val="FF66CC"/>
          </a:solidFill>
        </p:spPr>
        <p:txBody>
          <a:bodyPr/>
          <a:lstStyle/>
          <a:p>
            <a:pPr algn="l" eaLnBrk="1" hangingPunct="1"/>
            <a:r>
              <a:rPr lang="en-US" altLang="zh-CN" sz="3600" i="1" smtClean="0"/>
              <a:t>pn</a:t>
            </a:r>
            <a:r>
              <a:rPr lang="en-US" altLang="zh-CN" sz="3600" smtClean="0"/>
              <a:t> Junction</a:t>
            </a:r>
          </a:p>
        </p:txBody>
      </p:sp>
      <p:sp>
        <p:nvSpPr>
          <p:cNvPr id="69635" name="Rectangle 4"/>
          <p:cNvSpPr>
            <a:spLocks noGrp="1" noChangeArrowheads="1"/>
          </p:cNvSpPr>
          <p:nvPr>
            <p:ph idx="1"/>
          </p:nvPr>
        </p:nvSpPr>
        <p:spPr/>
        <p:txBody>
          <a:bodyPr/>
          <a:lstStyle/>
          <a:p>
            <a:pPr eaLnBrk="1" hangingPunct="1"/>
            <a:r>
              <a:rPr lang="en-US" altLang="zh-CN" smtClean="0"/>
              <a:t>The </a:t>
            </a:r>
            <a:r>
              <a:rPr lang="en-US" altLang="zh-CN" i="1" smtClean="0"/>
              <a:t>pn</a:t>
            </a:r>
            <a:r>
              <a:rPr lang="en-US" altLang="zh-CN" smtClean="0"/>
              <a:t> junction under open-circuit condition</a:t>
            </a:r>
          </a:p>
          <a:p>
            <a:pPr lvl="1" eaLnBrk="1" hangingPunct="1"/>
            <a:r>
              <a:rPr lang="en-US" altLang="zh-CN" smtClean="0"/>
              <a:t>Diffusion and Drift currents</a:t>
            </a:r>
          </a:p>
          <a:p>
            <a:pPr eaLnBrk="1" hangingPunct="1"/>
            <a:r>
              <a:rPr lang="en-US" altLang="zh-CN" smtClean="0"/>
              <a:t>The pn junction under closed circuit conditions</a:t>
            </a:r>
          </a:p>
          <a:p>
            <a:pPr lvl="1" eaLnBrk="1" hangingPunct="1"/>
            <a:r>
              <a:rPr lang="en-US" altLang="zh-CN" smtClean="0"/>
              <a:t>Forward bias</a:t>
            </a:r>
          </a:p>
          <a:p>
            <a:pPr lvl="1" eaLnBrk="1" hangingPunct="1"/>
            <a:r>
              <a:rPr lang="en-US" altLang="zh-CN" smtClean="0"/>
              <a:t>Reverse bias</a:t>
            </a:r>
          </a:p>
          <a:p>
            <a:pPr eaLnBrk="1" hangingPunct="1"/>
            <a:r>
              <a:rPr lang="en-US" altLang="zh-CN" smtClean="0"/>
              <a:t>I-V characteristic of </a:t>
            </a:r>
            <a:r>
              <a:rPr lang="en-US" altLang="zh-CN" i="1" smtClean="0"/>
              <a:t>pn</a:t>
            </a:r>
            <a:r>
              <a:rPr lang="en-US" altLang="zh-CN" smtClean="0"/>
              <a:t> junction</a:t>
            </a:r>
          </a:p>
          <a:p>
            <a:pPr lvl="1" eaLnBrk="1" hangingPunct="1">
              <a:buClr>
                <a:schemeClr val="accent2"/>
              </a:buClr>
              <a:buFont typeface="Wingdings" panose="05000000000000000000" pitchFamily="2" charset="2"/>
              <a:buChar char="Ø"/>
            </a:pPr>
            <a:r>
              <a:rPr lang="en-US" altLang="zh-CN" smtClean="0"/>
              <a:t>Terminal characteristic of junction diode.</a:t>
            </a:r>
          </a:p>
        </p:txBody>
      </p:sp>
      <p:sp>
        <p:nvSpPr>
          <p:cNvPr id="6" name="Slide Number Placeholder 5"/>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6DC8960-9BF6-483F-88ED-3C3275FD388E}" type="slidenum">
              <a:rPr lang="zh-CN" altLang="en-US">
                <a:solidFill>
                  <a:srgbClr val="898989"/>
                </a:solidFill>
                <a:latin typeface="Calibri" panose="020F0502020204030204" pitchFamily="34" charset="0"/>
              </a:rPr>
              <a:pPr eaLnBrk="1" hangingPunct="1"/>
              <a:t>75</a:t>
            </a:fld>
            <a:endParaRPr lang="en-US" altLang="zh-CN">
              <a:solidFill>
                <a:srgbClr val="898989"/>
              </a:solidFill>
              <a:latin typeface="Calibri" panose="020F0502020204030204" pitchFamily="34" charset="0"/>
            </a:endParaRPr>
          </a:p>
        </p:txBody>
      </p:sp>
    </p:spTree>
    <p:extLst>
      <p:ext uri="{BB962C8B-B14F-4D97-AF65-F5344CB8AC3E}">
        <p14:creationId xmlns:p14="http://schemas.microsoft.com/office/powerpoint/2010/main" val="104755680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2036717"/>
            <a:ext cx="7772400" cy="3775165"/>
          </a:xfrm>
        </p:spPr>
      </p:pic>
      <p:sp>
        <p:nvSpPr>
          <p:cNvPr id="4" name="Footer Placeholder 3"/>
          <p:cNvSpPr>
            <a:spLocks noGrp="1"/>
          </p:cNvSpPr>
          <p:nvPr>
            <p:ph type="ftr" sz="quarter" idx="10"/>
          </p:nvPr>
        </p:nvSpPr>
        <p:spPr/>
        <p:txBody>
          <a:bodyPr/>
          <a:lstStyle/>
          <a:p>
            <a:pPr>
              <a:defRPr/>
            </a:pPr>
            <a:r>
              <a:rPr lang="nl-NL" smtClean="0"/>
              <a:t>NJIT ECE-271 Dr. S. Levkov</a:t>
            </a:r>
            <a:endParaRPr lang="en-US" dirty="0"/>
          </a:p>
        </p:txBody>
      </p:sp>
      <p:sp>
        <p:nvSpPr>
          <p:cNvPr id="5" name="Slide Number Placeholder 4"/>
          <p:cNvSpPr>
            <a:spLocks noGrp="1"/>
          </p:cNvSpPr>
          <p:nvPr>
            <p:ph type="sldNum" sz="quarter" idx="11"/>
          </p:nvPr>
        </p:nvSpPr>
        <p:spPr/>
        <p:txBody>
          <a:bodyPr/>
          <a:lstStyle/>
          <a:p>
            <a:pPr>
              <a:defRPr/>
            </a:pPr>
            <a:r>
              <a:rPr lang="en-US" smtClean="0"/>
              <a:t> </a:t>
            </a:r>
            <a:r>
              <a:rPr lang="en-US" b="1" smtClean="0"/>
              <a:t>Chap 2 - </a:t>
            </a:r>
            <a:fld id="{1657F6E2-1B61-425E-A0FF-A3723C4045EF}" type="slidenum">
              <a:rPr lang="en-US" b="1" smtClean="0"/>
              <a:pPr>
                <a:defRPr/>
              </a:pPr>
              <a:t>76</a:t>
            </a:fld>
            <a:endParaRPr lang="en-US" b="1"/>
          </a:p>
        </p:txBody>
      </p:sp>
    </p:spTree>
    <p:extLst>
      <p:ext uri="{BB962C8B-B14F-4D97-AF65-F5344CB8AC3E}">
        <p14:creationId xmlns:p14="http://schemas.microsoft.com/office/powerpoint/2010/main" val="9031742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pPr eaLnBrk="1" hangingPunct="1"/>
            <a:r>
              <a:rPr lang="en-US" sz="3200" smtClean="0"/>
              <a:t>Introduction</a:t>
            </a:r>
          </a:p>
        </p:txBody>
      </p:sp>
      <p:sp>
        <p:nvSpPr>
          <p:cNvPr id="5124" name="Rectangle 3"/>
          <p:cNvSpPr>
            <a:spLocks noGrp="1" noChangeArrowheads="1"/>
          </p:cNvSpPr>
          <p:nvPr>
            <p:ph sz="half" idx="1"/>
          </p:nvPr>
        </p:nvSpPr>
        <p:spPr>
          <a:xfrm>
            <a:off x="455613" y="2057400"/>
            <a:ext cx="8232775" cy="4038600"/>
          </a:xfrm>
        </p:spPr>
        <p:txBody>
          <a:bodyPr/>
          <a:lstStyle/>
          <a:p>
            <a:pPr eaLnBrk="1" hangingPunct="1"/>
            <a:r>
              <a:rPr lang="en-US" b="1" dirty="0" smtClean="0"/>
              <a:t>IN THIS LECTURE WE WILL LEARN:</a:t>
            </a:r>
          </a:p>
          <a:p>
            <a:pPr lvl="1" eaLnBrk="1" hangingPunct="1"/>
            <a:r>
              <a:rPr lang="en-US" sz="2800" dirty="0" smtClean="0"/>
              <a:t>The two mechanisms by which current flows in semiconductors – </a:t>
            </a:r>
            <a:r>
              <a:rPr lang="en-US" sz="2800" dirty="0" smtClean="0">
                <a:solidFill>
                  <a:srgbClr val="FF0000"/>
                </a:solidFill>
              </a:rPr>
              <a:t>drift and diffusion charge carriers.</a:t>
            </a:r>
          </a:p>
          <a:p>
            <a:pPr lvl="1" eaLnBrk="1" hangingPunct="1"/>
            <a:r>
              <a:rPr lang="en-US" sz="2800" dirty="0" smtClean="0"/>
              <a:t>The </a:t>
            </a:r>
            <a:r>
              <a:rPr lang="en-US" sz="2800" dirty="0" smtClean="0">
                <a:solidFill>
                  <a:srgbClr val="FF0000"/>
                </a:solidFill>
              </a:rPr>
              <a:t>structure and operation of the </a:t>
            </a:r>
            <a:r>
              <a:rPr lang="en-US" sz="2800" i="1" dirty="0" err="1" smtClean="0">
                <a:solidFill>
                  <a:srgbClr val="FF0000"/>
                </a:solidFill>
              </a:rPr>
              <a:t>pn</a:t>
            </a:r>
            <a:r>
              <a:rPr lang="en-US" sz="2800" dirty="0" smtClean="0">
                <a:solidFill>
                  <a:srgbClr val="FF0000"/>
                </a:solidFill>
              </a:rPr>
              <a:t> junction</a:t>
            </a:r>
            <a:r>
              <a:rPr lang="en-US" sz="2800" dirty="0" smtClean="0"/>
              <a:t> – a basic semiconductor structure that implements the diode and plays a dominant role in semiconductors.</a:t>
            </a:r>
          </a:p>
        </p:txBody>
      </p:sp>
      <p:sp>
        <p:nvSpPr>
          <p:cNvPr id="5122" name="Footer Placeholder 4"/>
          <p:cNvSpPr>
            <a:spLocks noGrp="1"/>
          </p:cNvSpPr>
          <p:nvPr>
            <p:ph type="ftr" sz="quarter" idx="10"/>
          </p:nvPr>
        </p:nvSpPr>
        <p:spPr>
          <a:noFill/>
        </p:spPr>
        <p:txBody>
          <a:bodyPr/>
          <a:lstStyle>
            <a:lvl1pPr>
              <a:spcBef>
                <a:spcPct val="20000"/>
              </a:spcBef>
              <a:buFont typeface="Wingdings" panose="05000000000000000000" pitchFamily="2" charset="2"/>
              <a:buChar char="§"/>
              <a:defRPr sz="2400">
                <a:solidFill>
                  <a:schemeClr val="tx1"/>
                </a:solidFill>
                <a:latin typeface="Calibri" panose="020F0502020204030204" pitchFamily="34" charset="0"/>
              </a:defRPr>
            </a:lvl1pPr>
            <a:lvl2pPr marL="742950" indent="-285750">
              <a:spcBef>
                <a:spcPct val="20000"/>
              </a:spcBef>
              <a:buFont typeface="Wingdings" panose="05000000000000000000" pitchFamily="2" charset="2"/>
              <a:buChar char="§"/>
              <a:defRPr sz="2400">
                <a:solidFill>
                  <a:schemeClr val="tx1"/>
                </a:solidFill>
                <a:latin typeface="Calibri" panose="020F0502020204030204" pitchFamily="34" charset="0"/>
              </a:defRPr>
            </a:lvl2pPr>
            <a:lvl3pPr marL="1143000" indent="-228600">
              <a:spcBef>
                <a:spcPct val="20000"/>
              </a:spcBef>
              <a:buFont typeface="Wingdings" panose="05000000000000000000" pitchFamily="2" charset="2"/>
              <a:buChar char="§"/>
              <a:defRPr sz="2000">
                <a:solidFill>
                  <a:schemeClr val="tx1"/>
                </a:solidFill>
                <a:latin typeface="Calibri" panose="020F0502020204030204" pitchFamily="34" charset="0"/>
              </a:defRPr>
            </a:lvl3pPr>
            <a:lvl4pPr marL="1600200" indent="-228600">
              <a:spcBef>
                <a:spcPct val="20000"/>
              </a:spcBef>
              <a:buFont typeface="Wingdings" panose="05000000000000000000" pitchFamily="2" charset="2"/>
              <a:buChar char="§"/>
              <a:defRPr sz="2000">
                <a:solidFill>
                  <a:schemeClr val="tx1"/>
                </a:solidFill>
                <a:latin typeface="Calibri" panose="020F0502020204030204" pitchFamily="34" charset="0"/>
              </a:defRPr>
            </a:lvl4pPr>
            <a:lvl5pPr marL="2057400" indent="-228600">
              <a:spcBef>
                <a:spcPct val="20000"/>
              </a:spcBef>
              <a:buFont typeface="Wingdings" panose="05000000000000000000" pitchFamily="2" charset="2"/>
              <a:buChar char="§"/>
              <a:defRPr sz="16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9pPr>
          </a:lstStyle>
          <a:p>
            <a:pPr>
              <a:spcBef>
                <a:spcPct val="0"/>
              </a:spcBef>
              <a:buFontTx/>
              <a:buNone/>
            </a:pPr>
            <a:endParaRPr lang="en-US" sz="1000" smtClean="0"/>
          </a:p>
          <a:p>
            <a:pPr>
              <a:spcBef>
                <a:spcPct val="0"/>
              </a:spcBef>
              <a:buFontTx/>
              <a:buNone/>
            </a:pPr>
            <a:r>
              <a:rPr lang="en-US" sz="1000" smtClean="0"/>
              <a:t>Oxford University Publishing</a:t>
            </a:r>
          </a:p>
          <a:p>
            <a:pPr>
              <a:spcBef>
                <a:spcPct val="0"/>
              </a:spcBef>
              <a:buFontTx/>
              <a:buNone/>
            </a:pPr>
            <a:r>
              <a:rPr lang="en-US" sz="1000" smtClean="0"/>
              <a:t>Microelectronic Circuits by Adel S. Sedra and Kenneth C. Smith (0195323033)</a:t>
            </a:r>
          </a:p>
        </p:txBody>
      </p:sp>
    </p:spTree>
    <p:extLst>
      <p:ext uri="{BB962C8B-B14F-4D97-AF65-F5344CB8AC3E}">
        <p14:creationId xmlns:p14="http://schemas.microsoft.com/office/powerpoint/2010/main" val="926495754"/>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solidFill>
            <a:srgbClr val="FFFF00"/>
          </a:solidFill>
        </p:spPr>
        <p:txBody>
          <a:bodyPr/>
          <a:lstStyle/>
          <a:p>
            <a:pPr eaLnBrk="1" hangingPunct="1"/>
            <a:r>
              <a:rPr lang="en-US" smtClean="0"/>
              <a:t>P-N Junction</a:t>
            </a:r>
          </a:p>
        </p:txBody>
      </p:sp>
      <p:sp>
        <p:nvSpPr>
          <p:cNvPr id="70659" name="Rectangle 3"/>
          <p:cNvSpPr>
            <a:spLocks noGrp="1" noChangeArrowheads="1"/>
          </p:cNvSpPr>
          <p:nvPr>
            <p:ph idx="1"/>
          </p:nvPr>
        </p:nvSpPr>
        <p:spPr/>
        <p:txBody>
          <a:bodyPr/>
          <a:lstStyle/>
          <a:p>
            <a:pPr eaLnBrk="1" hangingPunct="1"/>
            <a:r>
              <a:rPr lang="en-US" sz="4000" b="1" dirty="0" smtClean="0">
                <a:solidFill>
                  <a:srgbClr val="D60093"/>
                </a:solidFill>
              </a:rPr>
              <a:t>Open circuit conditions</a:t>
            </a:r>
          </a:p>
          <a:p>
            <a:pPr eaLnBrk="1" hangingPunct="1"/>
            <a:r>
              <a:rPr lang="en-US" sz="2000" b="1" dirty="0">
                <a:latin typeface="Calibri" panose="020F0502020204030204" pitchFamily="34" charset="0"/>
              </a:rPr>
              <a:t>The p-n junction possesses some interesting properties which have useful applications in modern electronics. Thus an understanding of the physical operations of p-n junctions is important to the understanding of the operation and terminal characteristics these electronic devices </a:t>
            </a:r>
          </a:p>
          <a:p>
            <a:pPr eaLnBrk="1" hangingPunct="1"/>
            <a:endParaRPr lang="en-US" sz="4000" b="1" dirty="0" smtClean="0">
              <a:solidFill>
                <a:srgbClr val="D60093"/>
              </a:solidFill>
            </a:endParaRPr>
          </a:p>
        </p:txBody>
      </p:sp>
    </p:spTree>
    <p:extLst>
      <p:ext uri="{BB962C8B-B14F-4D97-AF65-F5344CB8AC3E}">
        <p14:creationId xmlns:p14="http://schemas.microsoft.com/office/powerpoint/2010/main" val="297530143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2"/>
          <p:cNvSpPr>
            <a:spLocks noGrp="1"/>
          </p:cNvSpPr>
          <p:nvPr>
            <p:ph type="title"/>
          </p:nvPr>
        </p:nvSpPr>
        <p:spPr/>
        <p:txBody>
          <a:bodyPr/>
          <a:lstStyle/>
          <a:p>
            <a:r>
              <a:rPr lang="en-GB" smtClean="0">
                <a:solidFill>
                  <a:srgbClr val="002060"/>
                </a:solidFill>
              </a:rPr>
              <a:t>P-N JUNCTION FORMATION</a:t>
            </a:r>
          </a:p>
        </p:txBody>
      </p:sp>
      <p:sp>
        <p:nvSpPr>
          <p:cNvPr id="72707" name="Content Placeholder 3"/>
          <p:cNvSpPr>
            <a:spLocks noGrp="1"/>
          </p:cNvSpPr>
          <p:nvPr>
            <p:ph idx="1"/>
          </p:nvPr>
        </p:nvSpPr>
        <p:spPr/>
        <p:txBody>
          <a:bodyPr/>
          <a:lstStyle/>
          <a:p>
            <a:r>
              <a:rPr lang="en-US" smtClean="0"/>
              <a:t>Three important phenomena occur during the formation of a P-N Junction namely;</a:t>
            </a:r>
            <a:endParaRPr lang="en-GB" smtClean="0"/>
          </a:p>
          <a:p>
            <a:r>
              <a:rPr lang="en-GB" smtClean="0">
                <a:solidFill>
                  <a:srgbClr val="C00000"/>
                </a:solidFill>
              </a:rPr>
              <a:t>Diffusion</a:t>
            </a:r>
          </a:p>
          <a:p>
            <a:r>
              <a:rPr lang="en-GB" smtClean="0">
                <a:solidFill>
                  <a:srgbClr val="C00000"/>
                </a:solidFill>
              </a:rPr>
              <a:t>Space charge</a:t>
            </a:r>
          </a:p>
          <a:p>
            <a:r>
              <a:rPr lang="en-GB" smtClean="0">
                <a:solidFill>
                  <a:srgbClr val="C00000"/>
                </a:solidFill>
              </a:rPr>
              <a:t>Drift</a:t>
            </a:r>
          </a:p>
          <a:p>
            <a:endParaRPr lang="en-GB" smtClean="0"/>
          </a:p>
        </p:txBody>
      </p:sp>
    </p:spTree>
    <p:extLst>
      <p:ext uri="{BB962C8B-B14F-4D97-AF65-F5344CB8AC3E}">
        <p14:creationId xmlns:p14="http://schemas.microsoft.com/office/powerpoint/2010/main" val="37575208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sz="4000" b="1" dirty="0" smtClean="0"/>
              <a:t>Introduction: What are Semiconductor devices</a:t>
            </a:r>
            <a:r>
              <a:rPr lang="en-US" sz="4000" dirty="0" smtClean="0"/>
              <a:t>?</a:t>
            </a:r>
          </a:p>
        </p:txBody>
      </p:sp>
      <p:sp>
        <p:nvSpPr>
          <p:cNvPr id="13315" name="Rectangle 3"/>
          <p:cNvSpPr>
            <a:spLocks noGrp="1" noChangeArrowheads="1"/>
          </p:cNvSpPr>
          <p:nvPr>
            <p:ph type="body" sz="half" idx="1"/>
          </p:nvPr>
        </p:nvSpPr>
        <p:spPr>
          <a:xfrm>
            <a:off x="457200" y="1600200"/>
            <a:ext cx="8077200" cy="4525963"/>
          </a:xfrm>
        </p:spPr>
        <p:txBody>
          <a:bodyPr/>
          <a:lstStyle/>
          <a:p>
            <a:pPr eaLnBrk="1" hangingPunct="1">
              <a:buFontTx/>
              <a:buNone/>
            </a:pPr>
            <a:endParaRPr lang="en-US" sz="2800" b="1" dirty="0" smtClean="0"/>
          </a:p>
          <a:p>
            <a:pPr eaLnBrk="1" hangingPunct="1"/>
            <a:r>
              <a:rPr lang="en-US" sz="3600" b="1" dirty="0" smtClean="0"/>
              <a:t>Semiconductor devices are </a:t>
            </a:r>
            <a:r>
              <a:rPr lang="en-US" sz="3600" b="1" dirty="0" smtClean="0">
                <a:solidFill>
                  <a:srgbClr val="FF3300"/>
                </a:solidFill>
              </a:rPr>
              <a:t>electronic components</a:t>
            </a:r>
            <a:r>
              <a:rPr lang="en-US" sz="3600" b="1" dirty="0" smtClean="0"/>
              <a:t> that exploit the </a:t>
            </a:r>
            <a:r>
              <a:rPr lang="en-US" sz="3600" b="1" dirty="0" smtClean="0">
                <a:solidFill>
                  <a:srgbClr val="0000FF"/>
                </a:solidFill>
              </a:rPr>
              <a:t>electronic properties</a:t>
            </a:r>
            <a:r>
              <a:rPr lang="en-US" sz="3600" b="1" dirty="0" smtClean="0"/>
              <a:t> of </a:t>
            </a:r>
            <a:r>
              <a:rPr lang="en-US" sz="3600" b="1" dirty="0" smtClean="0">
                <a:solidFill>
                  <a:srgbClr val="008000"/>
                </a:solidFill>
              </a:rPr>
              <a:t>semiconductor materials</a:t>
            </a:r>
            <a:r>
              <a:rPr lang="en-US" sz="3600" b="1" dirty="0" smtClean="0"/>
              <a:t>, principally </a:t>
            </a:r>
            <a:r>
              <a:rPr lang="en-US" sz="3600" b="1" dirty="0" smtClean="0">
                <a:solidFill>
                  <a:srgbClr val="FF33CC"/>
                </a:solidFill>
              </a:rPr>
              <a:t>silicon, and germanium</a:t>
            </a:r>
            <a:r>
              <a:rPr lang="en-US" sz="3600" b="1" dirty="0" smtClean="0"/>
              <a:t>. </a:t>
            </a:r>
          </a:p>
        </p:txBody>
      </p:sp>
    </p:spTree>
    <p:extLst>
      <p:ext uri="{BB962C8B-B14F-4D97-AF65-F5344CB8AC3E}">
        <p14:creationId xmlns:p14="http://schemas.microsoft.com/office/powerpoint/2010/main" val="388768310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endParaRPr lang="en-GB"/>
          </a:p>
        </p:txBody>
      </p:sp>
      <p:sp>
        <p:nvSpPr>
          <p:cNvPr id="3" name="Slide Number Placeholder 2"/>
          <p:cNvSpPr>
            <a:spLocks noGrp="1"/>
          </p:cNvSpPr>
          <p:nvPr>
            <p:ph type="sldNum" sz="quarter" idx="12"/>
          </p:nvPr>
        </p:nvSpPr>
        <p:spPr/>
        <p:txBody>
          <a:bodyPr/>
          <a:lstStyle/>
          <a:p>
            <a:fld id="{4C1AF2C5-BA47-4F2C-8A86-F11FB61E41A4}" type="slidenum">
              <a:rPr lang="en-GB" smtClean="0"/>
              <a:pPr/>
              <a:t>80</a:t>
            </a:fld>
            <a:endParaRPr lang="en-GB"/>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914400"/>
            <a:ext cx="5908502" cy="5231372"/>
          </a:xfrm>
          <a:prstGeom prst="rect">
            <a:avLst/>
          </a:prstGeom>
        </p:spPr>
      </p:pic>
    </p:spTree>
    <p:extLst>
      <p:ext uri="{BB962C8B-B14F-4D97-AF65-F5344CB8AC3E}">
        <p14:creationId xmlns:p14="http://schemas.microsoft.com/office/powerpoint/2010/main" val="379462964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C1AF2C5-BA47-4F2C-8A86-F11FB61E41A4}" type="slidenum">
              <a:rPr lang="en-GB" smtClean="0"/>
              <a:pPr/>
              <a:t>81</a:t>
            </a:fld>
            <a:endParaRPr lang="en-GB"/>
          </a:p>
        </p:txBody>
      </p:sp>
      <p:sp>
        <p:nvSpPr>
          <p:cNvPr id="134" name="Flowchart: Connector 133"/>
          <p:cNvSpPr/>
          <p:nvPr/>
        </p:nvSpPr>
        <p:spPr bwMode="auto">
          <a:xfrm>
            <a:off x="7204167" y="3050358"/>
            <a:ext cx="152400" cy="152400"/>
          </a:xfrm>
          <a:prstGeom prst="flowChartConnector">
            <a:avLst/>
          </a:prstGeom>
          <a:solidFill>
            <a:schemeClr val="bg1"/>
          </a:solid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nvGrpSpPr>
          <p:cNvPr id="305" name="Group 304"/>
          <p:cNvGrpSpPr/>
          <p:nvPr/>
        </p:nvGrpSpPr>
        <p:grpSpPr>
          <a:xfrm>
            <a:off x="1676400" y="1486588"/>
            <a:ext cx="5258489" cy="4685612"/>
            <a:chOff x="1447111" y="1486588"/>
            <a:chExt cx="5258489" cy="4685612"/>
          </a:xfrm>
        </p:grpSpPr>
        <p:sp>
          <p:nvSpPr>
            <p:cNvPr id="133" name="Flowchart: Connector 132"/>
            <p:cNvSpPr/>
            <p:nvPr/>
          </p:nvSpPr>
          <p:spPr bwMode="auto">
            <a:xfrm>
              <a:off x="3823542" y="1671695"/>
              <a:ext cx="152400" cy="152400"/>
            </a:xfrm>
            <a:prstGeom prst="flowChartConnector">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nvGrpSpPr>
            <p:cNvPr id="152" name="Group 151"/>
            <p:cNvGrpSpPr/>
            <p:nvPr/>
          </p:nvGrpSpPr>
          <p:grpSpPr>
            <a:xfrm>
              <a:off x="1447111" y="1486588"/>
              <a:ext cx="5258489" cy="4685612"/>
              <a:chOff x="1447111" y="1486588"/>
              <a:chExt cx="5258489" cy="4685612"/>
            </a:xfrm>
          </p:grpSpPr>
          <p:grpSp>
            <p:nvGrpSpPr>
              <p:cNvPr id="13" name="Group 12"/>
              <p:cNvGrpSpPr/>
              <p:nvPr/>
            </p:nvGrpSpPr>
            <p:grpSpPr>
              <a:xfrm>
                <a:off x="2213014" y="1522393"/>
                <a:ext cx="1825586" cy="4649807"/>
                <a:chOff x="1223791" y="1522393"/>
                <a:chExt cx="1825586" cy="4649807"/>
              </a:xfrm>
            </p:grpSpPr>
            <p:grpSp>
              <p:nvGrpSpPr>
                <p:cNvPr id="5" name="Group 4"/>
                <p:cNvGrpSpPr/>
                <p:nvPr/>
              </p:nvGrpSpPr>
              <p:grpSpPr>
                <a:xfrm>
                  <a:off x="1223791" y="1522393"/>
                  <a:ext cx="1825586" cy="4649807"/>
                  <a:chOff x="1223791" y="947221"/>
                  <a:chExt cx="1825586" cy="4649807"/>
                </a:xfrm>
              </p:grpSpPr>
              <p:grpSp>
                <p:nvGrpSpPr>
                  <p:cNvPr id="39" name="Group 38"/>
                  <p:cNvGrpSpPr/>
                  <p:nvPr/>
                </p:nvGrpSpPr>
                <p:grpSpPr>
                  <a:xfrm>
                    <a:off x="1223791" y="947221"/>
                    <a:ext cx="915318" cy="4649807"/>
                    <a:chOff x="2132682" y="947221"/>
                    <a:chExt cx="915318" cy="4649807"/>
                  </a:xfrm>
                </p:grpSpPr>
                <p:grpSp>
                  <p:nvGrpSpPr>
                    <p:cNvPr id="40" name="Group 39"/>
                    <p:cNvGrpSpPr/>
                    <p:nvPr/>
                  </p:nvGrpSpPr>
                  <p:grpSpPr>
                    <a:xfrm>
                      <a:off x="2133600" y="2794612"/>
                      <a:ext cx="914400" cy="926794"/>
                      <a:chOff x="2438400" y="3669994"/>
                      <a:chExt cx="914400" cy="926794"/>
                    </a:xfrm>
                  </p:grpSpPr>
                  <p:sp>
                    <p:nvSpPr>
                      <p:cNvPr id="65" name="Flowchart: Connector 64"/>
                      <p:cNvSpPr/>
                      <p:nvPr/>
                    </p:nvSpPr>
                    <p:spPr bwMode="auto">
                      <a:xfrm>
                        <a:off x="2819400" y="366999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6" name="Flowchart: Connector 65"/>
                      <p:cNvSpPr/>
                      <p:nvPr/>
                    </p:nvSpPr>
                    <p:spPr bwMode="auto">
                      <a:xfrm>
                        <a:off x="2590800" y="3822394"/>
                        <a:ext cx="609600" cy="609600"/>
                      </a:xfrm>
                      <a:prstGeom prst="flowChartConnector">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7" name="Flowchart: Connector 66"/>
                      <p:cNvSpPr/>
                      <p:nvPr/>
                    </p:nvSpPr>
                    <p:spPr bwMode="auto">
                      <a:xfrm>
                        <a:off x="3200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8" name="Flowchart: Connector 67"/>
                      <p:cNvSpPr/>
                      <p:nvPr/>
                    </p:nvSpPr>
                    <p:spPr bwMode="auto">
                      <a:xfrm>
                        <a:off x="2438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9" name="Flowchart: Connector 68"/>
                      <p:cNvSpPr/>
                      <p:nvPr/>
                    </p:nvSpPr>
                    <p:spPr bwMode="auto">
                      <a:xfrm>
                        <a:off x="2819400" y="4444388"/>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nvGrpSpPr>
                    <p:cNvPr id="41" name="Group 40"/>
                    <p:cNvGrpSpPr/>
                    <p:nvPr/>
                  </p:nvGrpSpPr>
                  <p:grpSpPr>
                    <a:xfrm>
                      <a:off x="2133600" y="3733800"/>
                      <a:ext cx="914400" cy="926794"/>
                      <a:chOff x="2438400" y="3669994"/>
                      <a:chExt cx="914400" cy="926794"/>
                    </a:xfrm>
                  </p:grpSpPr>
                  <p:sp>
                    <p:nvSpPr>
                      <p:cNvPr id="60" name="Flowchart: Connector 59"/>
                      <p:cNvSpPr/>
                      <p:nvPr/>
                    </p:nvSpPr>
                    <p:spPr bwMode="auto">
                      <a:xfrm>
                        <a:off x="2819400" y="366999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1" name="Flowchart: Connector 60"/>
                      <p:cNvSpPr/>
                      <p:nvPr/>
                    </p:nvSpPr>
                    <p:spPr bwMode="auto">
                      <a:xfrm>
                        <a:off x="2590800" y="3822394"/>
                        <a:ext cx="609600" cy="609600"/>
                      </a:xfrm>
                      <a:prstGeom prst="flowChartConnector">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2" name="Flowchart: Connector 61"/>
                      <p:cNvSpPr/>
                      <p:nvPr/>
                    </p:nvSpPr>
                    <p:spPr bwMode="auto">
                      <a:xfrm>
                        <a:off x="3200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3" name="Flowchart: Connector 62"/>
                      <p:cNvSpPr/>
                      <p:nvPr/>
                    </p:nvSpPr>
                    <p:spPr bwMode="auto">
                      <a:xfrm>
                        <a:off x="2438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4" name="Flowchart: Connector 63"/>
                      <p:cNvSpPr/>
                      <p:nvPr/>
                    </p:nvSpPr>
                    <p:spPr bwMode="auto">
                      <a:xfrm>
                        <a:off x="2819400" y="4444388"/>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nvGrpSpPr>
                    <p:cNvPr id="42" name="Group 41"/>
                    <p:cNvGrpSpPr/>
                    <p:nvPr/>
                  </p:nvGrpSpPr>
                  <p:grpSpPr>
                    <a:xfrm>
                      <a:off x="2132682" y="947221"/>
                      <a:ext cx="914400" cy="926794"/>
                      <a:chOff x="2438400" y="3669994"/>
                      <a:chExt cx="914400" cy="926794"/>
                    </a:xfrm>
                  </p:grpSpPr>
                  <p:sp>
                    <p:nvSpPr>
                      <p:cNvPr id="55" name="Flowchart: Connector 54"/>
                      <p:cNvSpPr/>
                      <p:nvPr/>
                    </p:nvSpPr>
                    <p:spPr bwMode="auto">
                      <a:xfrm>
                        <a:off x="2819400" y="366999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6" name="Flowchart: Connector 55"/>
                      <p:cNvSpPr/>
                      <p:nvPr/>
                    </p:nvSpPr>
                    <p:spPr bwMode="auto">
                      <a:xfrm>
                        <a:off x="2590800" y="3822394"/>
                        <a:ext cx="609600" cy="609600"/>
                      </a:xfrm>
                      <a:prstGeom prst="flowChartConnector">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7" name="Flowchart: Connector 56"/>
                      <p:cNvSpPr/>
                      <p:nvPr/>
                    </p:nvSpPr>
                    <p:spPr bwMode="auto">
                      <a:xfrm>
                        <a:off x="3200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8" name="Flowchart: Connector 57"/>
                      <p:cNvSpPr/>
                      <p:nvPr/>
                    </p:nvSpPr>
                    <p:spPr bwMode="auto">
                      <a:xfrm>
                        <a:off x="2438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9" name="Flowchart: Connector 58"/>
                      <p:cNvSpPr/>
                      <p:nvPr/>
                    </p:nvSpPr>
                    <p:spPr bwMode="auto">
                      <a:xfrm>
                        <a:off x="2819400" y="4444388"/>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nvGrpSpPr>
                    <p:cNvPr id="43" name="Group 42"/>
                    <p:cNvGrpSpPr/>
                    <p:nvPr/>
                  </p:nvGrpSpPr>
                  <p:grpSpPr>
                    <a:xfrm>
                      <a:off x="2133600" y="1874015"/>
                      <a:ext cx="914400" cy="926794"/>
                      <a:chOff x="2438400" y="3669994"/>
                      <a:chExt cx="914400" cy="926794"/>
                    </a:xfrm>
                  </p:grpSpPr>
                  <p:sp>
                    <p:nvSpPr>
                      <p:cNvPr id="50" name="Flowchart: Connector 49"/>
                      <p:cNvSpPr/>
                      <p:nvPr/>
                    </p:nvSpPr>
                    <p:spPr bwMode="auto">
                      <a:xfrm>
                        <a:off x="2819400" y="366999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1" name="Flowchart: Connector 50"/>
                      <p:cNvSpPr/>
                      <p:nvPr/>
                    </p:nvSpPr>
                    <p:spPr bwMode="auto">
                      <a:xfrm>
                        <a:off x="2590800" y="3822394"/>
                        <a:ext cx="609600" cy="609600"/>
                      </a:xfrm>
                      <a:prstGeom prst="flowChartConnector">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2" name="Flowchart: Connector 51"/>
                      <p:cNvSpPr/>
                      <p:nvPr/>
                    </p:nvSpPr>
                    <p:spPr bwMode="auto">
                      <a:xfrm>
                        <a:off x="3200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3" name="Flowchart: Connector 52"/>
                      <p:cNvSpPr/>
                      <p:nvPr/>
                    </p:nvSpPr>
                    <p:spPr bwMode="auto">
                      <a:xfrm>
                        <a:off x="2438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4" name="Flowchart: Connector 53"/>
                      <p:cNvSpPr/>
                      <p:nvPr/>
                    </p:nvSpPr>
                    <p:spPr bwMode="auto">
                      <a:xfrm>
                        <a:off x="2819400" y="4444388"/>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nvGrpSpPr>
                    <p:cNvPr id="44" name="Group 43"/>
                    <p:cNvGrpSpPr/>
                    <p:nvPr/>
                  </p:nvGrpSpPr>
                  <p:grpSpPr>
                    <a:xfrm>
                      <a:off x="2133600" y="4670234"/>
                      <a:ext cx="914400" cy="926794"/>
                      <a:chOff x="2438400" y="3669994"/>
                      <a:chExt cx="914400" cy="926794"/>
                    </a:xfrm>
                  </p:grpSpPr>
                  <p:sp>
                    <p:nvSpPr>
                      <p:cNvPr id="45" name="Flowchart: Connector 44"/>
                      <p:cNvSpPr/>
                      <p:nvPr/>
                    </p:nvSpPr>
                    <p:spPr bwMode="auto">
                      <a:xfrm>
                        <a:off x="2819400" y="366999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6" name="Flowchart: Connector 45"/>
                      <p:cNvSpPr/>
                      <p:nvPr/>
                    </p:nvSpPr>
                    <p:spPr bwMode="auto">
                      <a:xfrm>
                        <a:off x="2590800" y="3822394"/>
                        <a:ext cx="609600" cy="609600"/>
                      </a:xfrm>
                      <a:prstGeom prst="flowChartConnector">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7" name="Flowchart: Connector 46"/>
                      <p:cNvSpPr/>
                      <p:nvPr/>
                    </p:nvSpPr>
                    <p:spPr bwMode="auto">
                      <a:xfrm>
                        <a:off x="3200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8" name="Flowchart: Connector 47"/>
                      <p:cNvSpPr/>
                      <p:nvPr/>
                    </p:nvSpPr>
                    <p:spPr bwMode="auto">
                      <a:xfrm>
                        <a:off x="2438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9" name="Flowchart: Connector 48"/>
                      <p:cNvSpPr/>
                      <p:nvPr/>
                    </p:nvSpPr>
                    <p:spPr bwMode="auto">
                      <a:xfrm>
                        <a:off x="2819400" y="4444388"/>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grpSp>
                <p:nvGrpSpPr>
                  <p:cNvPr id="101" name="Group 100"/>
                  <p:cNvGrpSpPr/>
                  <p:nvPr/>
                </p:nvGrpSpPr>
                <p:grpSpPr>
                  <a:xfrm>
                    <a:off x="2134059" y="947221"/>
                    <a:ext cx="915318" cy="4649807"/>
                    <a:chOff x="2132682" y="947221"/>
                    <a:chExt cx="915318" cy="4649807"/>
                  </a:xfrm>
                </p:grpSpPr>
                <p:grpSp>
                  <p:nvGrpSpPr>
                    <p:cNvPr id="102" name="Group 101"/>
                    <p:cNvGrpSpPr/>
                    <p:nvPr/>
                  </p:nvGrpSpPr>
                  <p:grpSpPr>
                    <a:xfrm>
                      <a:off x="2133600" y="2794612"/>
                      <a:ext cx="914400" cy="926794"/>
                      <a:chOff x="2438400" y="3669994"/>
                      <a:chExt cx="914400" cy="926794"/>
                    </a:xfrm>
                  </p:grpSpPr>
                  <p:sp>
                    <p:nvSpPr>
                      <p:cNvPr id="127" name="Flowchart: Connector 126"/>
                      <p:cNvSpPr/>
                      <p:nvPr/>
                    </p:nvSpPr>
                    <p:spPr bwMode="auto">
                      <a:xfrm>
                        <a:off x="2819400" y="366999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28" name="Flowchart: Connector 127"/>
                      <p:cNvSpPr/>
                      <p:nvPr/>
                    </p:nvSpPr>
                    <p:spPr bwMode="auto">
                      <a:xfrm>
                        <a:off x="2590800" y="3822394"/>
                        <a:ext cx="609600" cy="609600"/>
                      </a:xfrm>
                      <a:prstGeom prst="flowChartConnector">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29" name="Flowchart: Connector 128"/>
                      <p:cNvSpPr/>
                      <p:nvPr/>
                    </p:nvSpPr>
                    <p:spPr bwMode="auto">
                      <a:xfrm>
                        <a:off x="3200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30" name="Flowchart: Connector 129"/>
                      <p:cNvSpPr/>
                      <p:nvPr/>
                    </p:nvSpPr>
                    <p:spPr bwMode="auto">
                      <a:xfrm>
                        <a:off x="2438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31" name="Flowchart: Connector 130"/>
                      <p:cNvSpPr/>
                      <p:nvPr/>
                    </p:nvSpPr>
                    <p:spPr bwMode="auto">
                      <a:xfrm>
                        <a:off x="2819400" y="4444388"/>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nvGrpSpPr>
                    <p:cNvPr id="103" name="Group 102"/>
                    <p:cNvGrpSpPr/>
                    <p:nvPr/>
                  </p:nvGrpSpPr>
                  <p:grpSpPr>
                    <a:xfrm>
                      <a:off x="2133600" y="3733800"/>
                      <a:ext cx="914400" cy="926794"/>
                      <a:chOff x="2438400" y="3669994"/>
                      <a:chExt cx="914400" cy="926794"/>
                    </a:xfrm>
                  </p:grpSpPr>
                  <p:sp>
                    <p:nvSpPr>
                      <p:cNvPr id="122" name="Flowchart: Connector 121"/>
                      <p:cNvSpPr/>
                      <p:nvPr/>
                    </p:nvSpPr>
                    <p:spPr bwMode="auto">
                      <a:xfrm>
                        <a:off x="2819400" y="366999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23" name="Flowchart: Connector 122"/>
                      <p:cNvSpPr/>
                      <p:nvPr/>
                    </p:nvSpPr>
                    <p:spPr bwMode="auto">
                      <a:xfrm>
                        <a:off x="2590800" y="3822394"/>
                        <a:ext cx="609600" cy="609600"/>
                      </a:xfrm>
                      <a:prstGeom prst="flowChartConnector">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24" name="Flowchart: Connector 123"/>
                      <p:cNvSpPr/>
                      <p:nvPr/>
                    </p:nvSpPr>
                    <p:spPr bwMode="auto">
                      <a:xfrm>
                        <a:off x="3200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25" name="Flowchart: Connector 124"/>
                      <p:cNvSpPr/>
                      <p:nvPr/>
                    </p:nvSpPr>
                    <p:spPr bwMode="auto">
                      <a:xfrm>
                        <a:off x="2438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26" name="Flowchart: Connector 125"/>
                      <p:cNvSpPr/>
                      <p:nvPr/>
                    </p:nvSpPr>
                    <p:spPr bwMode="auto">
                      <a:xfrm>
                        <a:off x="2819400" y="4444388"/>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nvGrpSpPr>
                    <p:cNvPr id="104" name="Group 103"/>
                    <p:cNvGrpSpPr/>
                    <p:nvPr/>
                  </p:nvGrpSpPr>
                  <p:grpSpPr>
                    <a:xfrm>
                      <a:off x="2132682" y="947221"/>
                      <a:ext cx="914400" cy="926794"/>
                      <a:chOff x="2438400" y="3669994"/>
                      <a:chExt cx="914400" cy="926794"/>
                    </a:xfrm>
                  </p:grpSpPr>
                  <p:sp>
                    <p:nvSpPr>
                      <p:cNvPr id="117" name="Flowchart: Connector 116"/>
                      <p:cNvSpPr/>
                      <p:nvPr/>
                    </p:nvSpPr>
                    <p:spPr bwMode="auto">
                      <a:xfrm>
                        <a:off x="2819400" y="366999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18" name="Flowchart: Connector 117"/>
                      <p:cNvSpPr/>
                      <p:nvPr/>
                    </p:nvSpPr>
                    <p:spPr bwMode="auto">
                      <a:xfrm>
                        <a:off x="2590800" y="3822394"/>
                        <a:ext cx="609600" cy="609600"/>
                      </a:xfrm>
                      <a:prstGeom prst="flowChartConnector">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19" name="Flowchart: Connector 118"/>
                      <p:cNvSpPr/>
                      <p:nvPr/>
                    </p:nvSpPr>
                    <p:spPr bwMode="auto">
                      <a:xfrm>
                        <a:off x="3200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20" name="Flowchart: Connector 119"/>
                      <p:cNvSpPr/>
                      <p:nvPr/>
                    </p:nvSpPr>
                    <p:spPr bwMode="auto">
                      <a:xfrm>
                        <a:off x="2438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21" name="Flowchart: Connector 120"/>
                      <p:cNvSpPr/>
                      <p:nvPr/>
                    </p:nvSpPr>
                    <p:spPr bwMode="auto">
                      <a:xfrm>
                        <a:off x="2819400" y="4444388"/>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nvGrpSpPr>
                    <p:cNvPr id="105" name="Group 104"/>
                    <p:cNvGrpSpPr/>
                    <p:nvPr/>
                  </p:nvGrpSpPr>
                  <p:grpSpPr>
                    <a:xfrm>
                      <a:off x="2133600" y="1874015"/>
                      <a:ext cx="914400" cy="926794"/>
                      <a:chOff x="2438400" y="3669994"/>
                      <a:chExt cx="914400" cy="926794"/>
                    </a:xfrm>
                  </p:grpSpPr>
                  <p:sp>
                    <p:nvSpPr>
                      <p:cNvPr id="112" name="Flowchart: Connector 111"/>
                      <p:cNvSpPr/>
                      <p:nvPr/>
                    </p:nvSpPr>
                    <p:spPr bwMode="auto">
                      <a:xfrm>
                        <a:off x="2819400" y="366999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13" name="Flowchart: Connector 112"/>
                      <p:cNvSpPr/>
                      <p:nvPr/>
                    </p:nvSpPr>
                    <p:spPr bwMode="auto">
                      <a:xfrm>
                        <a:off x="2590800" y="3822394"/>
                        <a:ext cx="609600" cy="609600"/>
                      </a:xfrm>
                      <a:prstGeom prst="flowChartConnector">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14" name="Flowchart: Connector 113"/>
                      <p:cNvSpPr/>
                      <p:nvPr/>
                    </p:nvSpPr>
                    <p:spPr bwMode="auto">
                      <a:xfrm>
                        <a:off x="3200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15" name="Flowchart: Connector 114"/>
                      <p:cNvSpPr/>
                      <p:nvPr/>
                    </p:nvSpPr>
                    <p:spPr bwMode="auto">
                      <a:xfrm>
                        <a:off x="2438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16" name="Flowchart: Connector 115"/>
                      <p:cNvSpPr/>
                      <p:nvPr/>
                    </p:nvSpPr>
                    <p:spPr bwMode="auto">
                      <a:xfrm>
                        <a:off x="2819400" y="4444388"/>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nvGrpSpPr>
                    <p:cNvPr id="106" name="Group 105"/>
                    <p:cNvGrpSpPr/>
                    <p:nvPr/>
                  </p:nvGrpSpPr>
                  <p:grpSpPr>
                    <a:xfrm>
                      <a:off x="2133600" y="4670234"/>
                      <a:ext cx="914400" cy="926794"/>
                      <a:chOff x="2438400" y="3669994"/>
                      <a:chExt cx="914400" cy="926794"/>
                    </a:xfrm>
                  </p:grpSpPr>
                  <p:sp>
                    <p:nvSpPr>
                      <p:cNvPr id="107" name="Flowchart: Connector 106"/>
                      <p:cNvSpPr/>
                      <p:nvPr/>
                    </p:nvSpPr>
                    <p:spPr bwMode="auto">
                      <a:xfrm>
                        <a:off x="2819400" y="366999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08" name="Flowchart: Connector 107"/>
                      <p:cNvSpPr/>
                      <p:nvPr/>
                    </p:nvSpPr>
                    <p:spPr bwMode="auto">
                      <a:xfrm>
                        <a:off x="2590800" y="3822394"/>
                        <a:ext cx="609600" cy="609600"/>
                      </a:xfrm>
                      <a:prstGeom prst="flowChartConnector">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09" name="Flowchart: Connector 108"/>
                      <p:cNvSpPr/>
                      <p:nvPr/>
                    </p:nvSpPr>
                    <p:spPr bwMode="auto">
                      <a:xfrm>
                        <a:off x="3200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10" name="Flowchart: Connector 109"/>
                      <p:cNvSpPr/>
                      <p:nvPr/>
                    </p:nvSpPr>
                    <p:spPr bwMode="auto">
                      <a:xfrm>
                        <a:off x="2438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11" name="Flowchart: Connector 110"/>
                      <p:cNvSpPr/>
                      <p:nvPr/>
                    </p:nvSpPr>
                    <p:spPr bwMode="auto">
                      <a:xfrm>
                        <a:off x="2819400" y="4444388"/>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grpSp>
            <p:sp>
              <p:nvSpPr>
                <p:cNvPr id="132" name="Flowchart: Connector 131"/>
                <p:cNvSpPr/>
                <p:nvPr/>
              </p:nvSpPr>
              <p:spPr bwMode="auto">
                <a:xfrm>
                  <a:off x="1881359" y="2568307"/>
                  <a:ext cx="152400" cy="152400"/>
                </a:xfrm>
                <a:prstGeom prst="flowChartConnector">
                  <a:avLst/>
                </a:prstGeom>
                <a:solidFill>
                  <a:srgbClr val="0099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2" name="TextBox 11"/>
                <p:cNvSpPr txBox="1"/>
                <p:nvPr/>
              </p:nvSpPr>
              <p:spPr>
                <a:xfrm>
                  <a:off x="2333738" y="1718590"/>
                  <a:ext cx="533401" cy="461665"/>
                </a:xfrm>
                <a:prstGeom prst="rect">
                  <a:avLst/>
                </a:prstGeom>
                <a:noFill/>
              </p:spPr>
              <p:txBody>
                <a:bodyPr wrap="square" rtlCol="0">
                  <a:spAutoFit/>
                </a:bodyPr>
                <a:lstStyle/>
                <a:p>
                  <a:r>
                    <a:rPr lang="en-US" b="1" dirty="0" smtClean="0">
                      <a:solidFill>
                        <a:srgbClr val="009900"/>
                      </a:solidFill>
                    </a:rPr>
                    <a:t>As</a:t>
                  </a:r>
                  <a:endParaRPr lang="en-US" b="1" dirty="0">
                    <a:solidFill>
                      <a:srgbClr val="009900"/>
                    </a:solidFill>
                  </a:endParaRPr>
                </a:p>
              </p:txBody>
            </p:sp>
            <p:sp>
              <p:nvSpPr>
                <p:cNvPr id="135" name="TextBox 134"/>
                <p:cNvSpPr txBox="1"/>
                <p:nvPr/>
              </p:nvSpPr>
              <p:spPr>
                <a:xfrm>
                  <a:off x="2321344" y="3565396"/>
                  <a:ext cx="533401" cy="461665"/>
                </a:xfrm>
                <a:prstGeom prst="rect">
                  <a:avLst/>
                </a:prstGeom>
                <a:noFill/>
              </p:spPr>
              <p:txBody>
                <a:bodyPr wrap="square" rtlCol="0">
                  <a:spAutoFit/>
                </a:bodyPr>
                <a:lstStyle/>
                <a:p>
                  <a:r>
                    <a:rPr lang="en-US" b="1" dirty="0" smtClean="0">
                      <a:solidFill>
                        <a:srgbClr val="009900"/>
                      </a:solidFill>
                    </a:rPr>
                    <a:t>As</a:t>
                  </a:r>
                  <a:endParaRPr lang="en-US" b="1" dirty="0">
                    <a:solidFill>
                      <a:srgbClr val="009900"/>
                    </a:solidFill>
                  </a:endParaRPr>
                </a:p>
              </p:txBody>
            </p:sp>
            <p:sp>
              <p:nvSpPr>
                <p:cNvPr id="136" name="TextBox 135"/>
                <p:cNvSpPr txBox="1"/>
                <p:nvPr/>
              </p:nvSpPr>
              <p:spPr>
                <a:xfrm>
                  <a:off x="2362199" y="5433611"/>
                  <a:ext cx="533401" cy="461665"/>
                </a:xfrm>
                <a:prstGeom prst="rect">
                  <a:avLst/>
                </a:prstGeom>
                <a:noFill/>
              </p:spPr>
              <p:txBody>
                <a:bodyPr wrap="square" rtlCol="0">
                  <a:spAutoFit/>
                </a:bodyPr>
                <a:lstStyle/>
                <a:p>
                  <a:r>
                    <a:rPr lang="en-US" b="1" dirty="0" smtClean="0">
                      <a:solidFill>
                        <a:srgbClr val="009900"/>
                      </a:solidFill>
                    </a:rPr>
                    <a:t>As</a:t>
                  </a:r>
                  <a:endParaRPr lang="en-US" b="1" dirty="0">
                    <a:solidFill>
                      <a:srgbClr val="009900"/>
                    </a:solidFill>
                  </a:endParaRPr>
                </a:p>
              </p:txBody>
            </p:sp>
            <p:sp>
              <p:nvSpPr>
                <p:cNvPr id="140" name="TextBox 139"/>
                <p:cNvSpPr txBox="1"/>
                <p:nvPr/>
              </p:nvSpPr>
              <p:spPr>
                <a:xfrm>
                  <a:off x="1411306" y="2664893"/>
                  <a:ext cx="533401" cy="461665"/>
                </a:xfrm>
                <a:prstGeom prst="rect">
                  <a:avLst/>
                </a:prstGeom>
                <a:noFill/>
              </p:spPr>
              <p:txBody>
                <a:bodyPr wrap="square" rtlCol="0">
                  <a:spAutoFit/>
                </a:bodyPr>
                <a:lstStyle/>
                <a:p>
                  <a:r>
                    <a:rPr lang="en-US" b="1" dirty="0" smtClean="0">
                      <a:solidFill>
                        <a:srgbClr val="009900"/>
                      </a:solidFill>
                    </a:rPr>
                    <a:t>As</a:t>
                  </a:r>
                  <a:endParaRPr lang="en-US" b="1" dirty="0">
                    <a:solidFill>
                      <a:srgbClr val="009900"/>
                    </a:solidFill>
                  </a:endParaRPr>
                </a:p>
              </p:txBody>
            </p:sp>
            <p:sp>
              <p:nvSpPr>
                <p:cNvPr id="141" name="TextBox 140"/>
                <p:cNvSpPr txBox="1"/>
                <p:nvPr/>
              </p:nvSpPr>
              <p:spPr>
                <a:xfrm>
                  <a:off x="1411076" y="4514809"/>
                  <a:ext cx="533401" cy="461665"/>
                </a:xfrm>
                <a:prstGeom prst="rect">
                  <a:avLst/>
                </a:prstGeom>
                <a:noFill/>
              </p:spPr>
              <p:txBody>
                <a:bodyPr wrap="square" rtlCol="0">
                  <a:spAutoFit/>
                </a:bodyPr>
                <a:lstStyle/>
                <a:p>
                  <a:r>
                    <a:rPr lang="en-US" b="1" dirty="0" smtClean="0">
                      <a:solidFill>
                        <a:srgbClr val="009900"/>
                      </a:solidFill>
                    </a:rPr>
                    <a:t>As</a:t>
                  </a:r>
                  <a:endParaRPr lang="en-US" b="1" dirty="0">
                    <a:solidFill>
                      <a:srgbClr val="009900"/>
                    </a:solidFill>
                  </a:endParaRPr>
                </a:p>
              </p:txBody>
            </p:sp>
            <p:sp>
              <p:nvSpPr>
                <p:cNvPr id="146" name="Flowchart: Connector 145"/>
                <p:cNvSpPr/>
                <p:nvPr/>
              </p:nvSpPr>
              <p:spPr bwMode="auto">
                <a:xfrm>
                  <a:off x="1876765" y="4420311"/>
                  <a:ext cx="152400" cy="152400"/>
                </a:xfrm>
                <a:prstGeom prst="flowChartConnector">
                  <a:avLst/>
                </a:prstGeom>
                <a:solidFill>
                  <a:srgbClr val="0099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sp>
            <p:nvSpPr>
              <p:cNvPr id="148" name="Rectangle 147"/>
              <p:cNvSpPr/>
              <p:nvPr/>
            </p:nvSpPr>
            <p:spPr bwMode="auto">
              <a:xfrm>
                <a:off x="1447111" y="1486588"/>
                <a:ext cx="2591259" cy="4685612"/>
              </a:xfrm>
              <a:prstGeom prst="rect">
                <a:avLst/>
              </a:prstGeom>
              <a:noFill/>
              <a:ln w="9525" cap="flat" cmpd="sng" algn="ctr">
                <a:solidFill>
                  <a:srgbClr val="18181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nvGrpSpPr>
              <p:cNvPr id="151" name="Group 150"/>
              <p:cNvGrpSpPr/>
              <p:nvPr/>
            </p:nvGrpSpPr>
            <p:grpSpPr>
              <a:xfrm>
                <a:off x="4038600" y="1486588"/>
                <a:ext cx="2667000" cy="4685612"/>
                <a:chOff x="4953000" y="1522393"/>
                <a:chExt cx="2667000" cy="4685612"/>
              </a:xfrm>
            </p:grpSpPr>
            <p:grpSp>
              <p:nvGrpSpPr>
                <p:cNvPr id="147" name="Group 146"/>
                <p:cNvGrpSpPr/>
                <p:nvPr/>
              </p:nvGrpSpPr>
              <p:grpSpPr>
                <a:xfrm>
                  <a:off x="4953000" y="1558198"/>
                  <a:ext cx="1995430" cy="4649807"/>
                  <a:chOff x="4953000" y="1558198"/>
                  <a:chExt cx="1995430" cy="4649807"/>
                </a:xfrm>
              </p:grpSpPr>
              <p:grpSp>
                <p:nvGrpSpPr>
                  <p:cNvPr id="6" name="Group 5"/>
                  <p:cNvGrpSpPr/>
                  <p:nvPr/>
                </p:nvGrpSpPr>
                <p:grpSpPr>
                  <a:xfrm>
                    <a:off x="4953000" y="1558198"/>
                    <a:ext cx="1829718" cy="4649807"/>
                    <a:chOff x="4419600" y="995879"/>
                    <a:chExt cx="1829718" cy="4649807"/>
                  </a:xfrm>
                </p:grpSpPr>
                <p:grpSp>
                  <p:nvGrpSpPr>
                    <p:cNvPr id="4" name="Group 3"/>
                    <p:cNvGrpSpPr/>
                    <p:nvPr/>
                  </p:nvGrpSpPr>
                  <p:grpSpPr>
                    <a:xfrm>
                      <a:off x="5334000" y="995879"/>
                      <a:ext cx="915318" cy="4649807"/>
                      <a:chOff x="2132682" y="947221"/>
                      <a:chExt cx="915318" cy="4649807"/>
                    </a:xfrm>
                  </p:grpSpPr>
                  <p:grpSp>
                    <p:nvGrpSpPr>
                      <p:cNvPr id="14" name="Group 13"/>
                      <p:cNvGrpSpPr/>
                      <p:nvPr/>
                    </p:nvGrpSpPr>
                    <p:grpSpPr>
                      <a:xfrm>
                        <a:off x="2133600" y="2794612"/>
                        <a:ext cx="914400" cy="926794"/>
                        <a:chOff x="2438400" y="3669994"/>
                        <a:chExt cx="914400" cy="926794"/>
                      </a:xfrm>
                    </p:grpSpPr>
                    <p:sp>
                      <p:nvSpPr>
                        <p:cNvPr id="7" name="Flowchart: Connector 6"/>
                        <p:cNvSpPr/>
                        <p:nvPr/>
                      </p:nvSpPr>
                      <p:spPr bwMode="auto">
                        <a:xfrm>
                          <a:off x="2819400" y="366999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8" name="Flowchart: Connector 7"/>
                        <p:cNvSpPr/>
                        <p:nvPr/>
                      </p:nvSpPr>
                      <p:spPr bwMode="auto">
                        <a:xfrm>
                          <a:off x="2590800" y="3822394"/>
                          <a:ext cx="609600" cy="609600"/>
                        </a:xfrm>
                        <a:prstGeom prst="flowChartConnector">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9" name="Flowchart: Connector 8"/>
                        <p:cNvSpPr/>
                        <p:nvPr/>
                      </p:nvSpPr>
                      <p:spPr bwMode="auto">
                        <a:xfrm>
                          <a:off x="3200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0" name="Flowchart: Connector 9"/>
                        <p:cNvSpPr/>
                        <p:nvPr/>
                      </p:nvSpPr>
                      <p:spPr bwMode="auto">
                        <a:xfrm>
                          <a:off x="2438400" y="4060634"/>
                          <a:ext cx="152400" cy="152400"/>
                        </a:xfrm>
                        <a:prstGeom prst="flowChartConnector">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1" name="Flowchart: Connector 10"/>
                        <p:cNvSpPr/>
                        <p:nvPr/>
                      </p:nvSpPr>
                      <p:spPr bwMode="auto">
                        <a:xfrm>
                          <a:off x="2819400" y="4444388"/>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nvGrpSpPr>
                      <p:cNvPr id="15" name="Group 14"/>
                      <p:cNvGrpSpPr/>
                      <p:nvPr/>
                    </p:nvGrpSpPr>
                    <p:grpSpPr>
                      <a:xfrm>
                        <a:off x="2133600" y="3733800"/>
                        <a:ext cx="914400" cy="926794"/>
                        <a:chOff x="2438400" y="3669994"/>
                        <a:chExt cx="914400" cy="926794"/>
                      </a:xfrm>
                    </p:grpSpPr>
                    <p:sp>
                      <p:nvSpPr>
                        <p:cNvPr id="16" name="Flowchart: Connector 15"/>
                        <p:cNvSpPr/>
                        <p:nvPr/>
                      </p:nvSpPr>
                      <p:spPr bwMode="auto">
                        <a:xfrm>
                          <a:off x="2819400" y="366999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7" name="Flowchart: Connector 16"/>
                        <p:cNvSpPr/>
                        <p:nvPr/>
                      </p:nvSpPr>
                      <p:spPr bwMode="auto">
                        <a:xfrm>
                          <a:off x="2590800" y="3822394"/>
                          <a:ext cx="609600" cy="609600"/>
                        </a:xfrm>
                        <a:prstGeom prst="flowChartConnector">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8" name="Flowchart: Connector 17"/>
                        <p:cNvSpPr/>
                        <p:nvPr/>
                      </p:nvSpPr>
                      <p:spPr bwMode="auto">
                        <a:xfrm>
                          <a:off x="3200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9" name="Flowchart: Connector 18"/>
                        <p:cNvSpPr/>
                        <p:nvPr/>
                      </p:nvSpPr>
                      <p:spPr bwMode="auto">
                        <a:xfrm>
                          <a:off x="2438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0" name="Flowchart: Connector 19"/>
                        <p:cNvSpPr/>
                        <p:nvPr/>
                      </p:nvSpPr>
                      <p:spPr bwMode="auto">
                        <a:xfrm>
                          <a:off x="2819400" y="4444388"/>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nvGrpSpPr>
                      <p:cNvPr id="21" name="Group 20"/>
                      <p:cNvGrpSpPr/>
                      <p:nvPr/>
                    </p:nvGrpSpPr>
                    <p:grpSpPr>
                      <a:xfrm>
                        <a:off x="2132682" y="947221"/>
                        <a:ext cx="914400" cy="926794"/>
                        <a:chOff x="2438400" y="3669994"/>
                        <a:chExt cx="914400" cy="926794"/>
                      </a:xfrm>
                    </p:grpSpPr>
                    <p:sp>
                      <p:nvSpPr>
                        <p:cNvPr id="22" name="Flowchart: Connector 21"/>
                        <p:cNvSpPr/>
                        <p:nvPr/>
                      </p:nvSpPr>
                      <p:spPr bwMode="auto">
                        <a:xfrm>
                          <a:off x="2819400" y="366999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3" name="Flowchart: Connector 22"/>
                        <p:cNvSpPr/>
                        <p:nvPr/>
                      </p:nvSpPr>
                      <p:spPr bwMode="auto">
                        <a:xfrm>
                          <a:off x="2590800" y="3822394"/>
                          <a:ext cx="609600" cy="609600"/>
                        </a:xfrm>
                        <a:prstGeom prst="flowChartConnector">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4" name="Flowchart: Connector 23"/>
                        <p:cNvSpPr/>
                        <p:nvPr/>
                      </p:nvSpPr>
                      <p:spPr bwMode="auto">
                        <a:xfrm>
                          <a:off x="3200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5" name="Flowchart: Connector 24"/>
                        <p:cNvSpPr/>
                        <p:nvPr/>
                      </p:nvSpPr>
                      <p:spPr bwMode="auto">
                        <a:xfrm>
                          <a:off x="2438400" y="4060634"/>
                          <a:ext cx="152400" cy="152400"/>
                        </a:xfrm>
                        <a:prstGeom prst="flowChartConnector">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6" name="Flowchart: Connector 25"/>
                        <p:cNvSpPr/>
                        <p:nvPr/>
                      </p:nvSpPr>
                      <p:spPr bwMode="auto">
                        <a:xfrm>
                          <a:off x="2819400" y="4444388"/>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nvGrpSpPr>
                      <p:cNvPr id="27" name="Group 26"/>
                      <p:cNvGrpSpPr/>
                      <p:nvPr/>
                    </p:nvGrpSpPr>
                    <p:grpSpPr>
                      <a:xfrm>
                        <a:off x="2133600" y="1874015"/>
                        <a:ext cx="914400" cy="926794"/>
                        <a:chOff x="2438400" y="3669994"/>
                        <a:chExt cx="914400" cy="926794"/>
                      </a:xfrm>
                    </p:grpSpPr>
                    <p:sp>
                      <p:nvSpPr>
                        <p:cNvPr id="28" name="Flowchart: Connector 27"/>
                        <p:cNvSpPr/>
                        <p:nvPr/>
                      </p:nvSpPr>
                      <p:spPr bwMode="auto">
                        <a:xfrm>
                          <a:off x="2819400" y="366999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9" name="Flowchart: Connector 28"/>
                        <p:cNvSpPr/>
                        <p:nvPr/>
                      </p:nvSpPr>
                      <p:spPr bwMode="auto">
                        <a:xfrm>
                          <a:off x="2590800" y="3822394"/>
                          <a:ext cx="609600" cy="609600"/>
                        </a:xfrm>
                        <a:prstGeom prst="flowChartConnector">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0" name="Flowchart: Connector 29"/>
                        <p:cNvSpPr/>
                        <p:nvPr/>
                      </p:nvSpPr>
                      <p:spPr bwMode="auto">
                        <a:xfrm>
                          <a:off x="3200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1" name="Flowchart: Connector 30"/>
                        <p:cNvSpPr/>
                        <p:nvPr/>
                      </p:nvSpPr>
                      <p:spPr bwMode="auto">
                        <a:xfrm>
                          <a:off x="2438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2" name="Flowchart: Connector 31"/>
                        <p:cNvSpPr/>
                        <p:nvPr/>
                      </p:nvSpPr>
                      <p:spPr bwMode="auto">
                        <a:xfrm>
                          <a:off x="2819400" y="4444388"/>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nvGrpSpPr>
                      <p:cNvPr id="33" name="Group 32"/>
                      <p:cNvGrpSpPr/>
                      <p:nvPr/>
                    </p:nvGrpSpPr>
                    <p:grpSpPr>
                      <a:xfrm>
                        <a:off x="2133600" y="4670234"/>
                        <a:ext cx="914400" cy="926794"/>
                        <a:chOff x="2438400" y="3669994"/>
                        <a:chExt cx="914400" cy="926794"/>
                      </a:xfrm>
                    </p:grpSpPr>
                    <p:sp>
                      <p:nvSpPr>
                        <p:cNvPr id="34" name="Flowchart: Connector 33"/>
                        <p:cNvSpPr/>
                        <p:nvPr/>
                      </p:nvSpPr>
                      <p:spPr bwMode="auto">
                        <a:xfrm>
                          <a:off x="2819400" y="366999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5" name="Flowchart: Connector 34"/>
                        <p:cNvSpPr/>
                        <p:nvPr/>
                      </p:nvSpPr>
                      <p:spPr bwMode="auto">
                        <a:xfrm>
                          <a:off x="2590800" y="3822394"/>
                          <a:ext cx="609600" cy="609600"/>
                        </a:xfrm>
                        <a:prstGeom prst="flowChartConnector">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6" name="Flowchart: Connector 35"/>
                        <p:cNvSpPr/>
                        <p:nvPr/>
                      </p:nvSpPr>
                      <p:spPr bwMode="auto">
                        <a:xfrm>
                          <a:off x="3200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7" name="Flowchart: Connector 36"/>
                        <p:cNvSpPr/>
                        <p:nvPr/>
                      </p:nvSpPr>
                      <p:spPr bwMode="auto">
                        <a:xfrm>
                          <a:off x="2438400" y="4060634"/>
                          <a:ext cx="152400" cy="152400"/>
                        </a:xfrm>
                        <a:prstGeom prst="flowChartConnector">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8" name="Flowchart: Connector 37"/>
                        <p:cNvSpPr/>
                        <p:nvPr/>
                      </p:nvSpPr>
                      <p:spPr bwMode="auto">
                        <a:xfrm>
                          <a:off x="2819400" y="4444388"/>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grpSp>
                  <p:nvGrpSpPr>
                    <p:cNvPr id="70" name="Group 69"/>
                    <p:cNvGrpSpPr/>
                    <p:nvPr/>
                  </p:nvGrpSpPr>
                  <p:grpSpPr>
                    <a:xfrm>
                      <a:off x="4419600" y="995879"/>
                      <a:ext cx="915318" cy="4649807"/>
                      <a:chOff x="2132682" y="947221"/>
                      <a:chExt cx="915318" cy="4649807"/>
                    </a:xfrm>
                  </p:grpSpPr>
                  <p:grpSp>
                    <p:nvGrpSpPr>
                      <p:cNvPr id="71" name="Group 70"/>
                      <p:cNvGrpSpPr/>
                      <p:nvPr/>
                    </p:nvGrpSpPr>
                    <p:grpSpPr>
                      <a:xfrm>
                        <a:off x="2133600" y="2794612"/>
                        <a:ext cx="914400" cy="926794"/>
                        <a:chOff x="2438400" y="3669994"/>
                        <a:chExt cx="914400" cy="926794"/>
                      </a:xfrm>
                    </p:grpSpPr>
                    <p:sp>
                      <p:nvSpPr>
                        <p:cNvPr id="96" name="Flowchart: Connector 95"/>
                        <p:cNvSpPr/>
                        <p:nvPr/>
                      </p:nvSpPr>
                      <p:spPr bwMode="auto">
                        <a:xfrm>
                          <a:off x="2819400" y="366999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97" name="Flowchart: Connector 96"/>
                        <p:cNvSpPr/>
                        <p:nvPr/>
                      </p:nvSpPr>
                      <p:spPr bwMode="auto">
                        <a:xfrm>
                          <a:off x="2590800" y="3822394"/>
                          <a:ext cx="609600" cy="609600"/>
                        </a:xfrm>
                        <a:prstGeom prst="flowChartConnector">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98" name="Flowchart: Connector 97"/>
                        <p:cNvSpPr/>
                        <p:nvPr/>
                      </p:nvSpPr>
                      <p:spPr bwMode="auto">
                        <a:xfrm>
                          <a:off x="3200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99" name="Flowchart: Connector 98"/>
                        <p:cNvSpPr/>
                        <p:nvPr/>
                      </p:nvSpPr>
                      <p:spPr bwMode="auto">
                        <a:xfrm>
                          <a:off x="2438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00" name="Flowchart: Connector 99"/>
                        <p:cNvSpPr/>
                        <p:nvPr/>
                      </p:nvSpPr>
                      <p:spPr bwMode="auto">
                        <a:xfrm>
                          <a:off x="2819400" y="4444388"/>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nvGrpSpPr>
                      <p:cNvPr id="72" name="Group 71"/>
                      <p:cNvGrpSpPr/>
                      <p:nvPr/>
                    </p:nvGrpSpPr>
                    <p:grpSpPr>
                      <a:xfrm>
                        <a:off x="2133600" y="3733800"/>
                        <a:ext cx="914400" cy="926794"/>
                        <a:chOff x="2438400" y="3669994"/>
                        <a:chExt cx="914400" cy="926794"/>
                      </a:xfrm>
                    </p:grpSpPr>
                    <p:sp>
                      <p:nvSpPr>
                        <p:cNvPr id="91" name="Flowchart: Connector 90"/>
                        <p:cNvSpPr/>
                        <p:nvPr/>
                      </p:nvSpPr>
                      <p:spPr bwMode="auto">
                        <a:xfrm>
                          <a:off x="2819400" y="366999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92" name="Flowchart: Connector 91"/>
                        <p:cNvSpPr/>
                        <p:nvPr/>
                      </p:nvSpPr>
                      <p:spPr bwMode="auto">
                        <a:xfrm>
                          <a:off x="2590800" y="3822394"/>
                          <a:ext cx="609600" cy="609600"/>
                        </a:xfrm>
                        <a:prstGeom prst="flowChartConnector">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93" name="Flowchart: Connector 92"/>
                        <p:cNvSpPr/>
                        <p:nvPr/>
                      </p:nvSpPr>
                      <p:spPr bwMode="auto">
                        <a:xfrm>
                          <a:off x="3200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94" name="Flowchart: Connector 93"/>
                        <p:cNvSpPr/>
                        <p:nvPr/>
                      </p:nvSpPr>
                      <p:spPr bwMode="auto">
                        <a:xfrm>
                          <a:off x="2438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95" name="Flowchart: Connector 94"/>
                        <p:cNvSpPr/>
                        <p:nvPr/>
                      </p:nvSpPr>
                      <p:spPr bwMode="auto">
                        <a:xfrm>
                          <a:off x="2819400" y="4444388"/>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nvGrpSpPr>
                      <p:cNvPr id="73" name="Group 72"/>
                      <p:cNvGrpSpPr/>
                      <p:nvPr/>
                    </p:nvGrpSpPr>
                    <p:grpSpPr>
                      <a:xfrm>
                        <a:off x="2132682" y="947221"/>
                        <a:ext cx="914400" cy="926794"/>
                        <a:chOff x="2438400" y="3669994"/>
                        <a:chExt cx="914400" cy="926794"/>
                      </a:xfrm>
                    </p:grpSpPr>
                    <p:sp>
                      <p:nvSpPr>
                        <p:cNvPr id="86" name="Flowchart: Connector 85"/>
                        <p:cNvSpPr/>
                        <p:nvPr/>
                      </p:nvSpPr>
                      <p:spPr bwMode="auto">
                        <a:xfrm>
                          <a:off x="2819400" y="366999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87" name="Flowchart: Connector 86"/>
                        <p:cNvSpPr/>
                        <p:nvPr/>
                      </p:nvSpPr>
                      <p:spPr bwMode="auto">
                        <a:xfrm>
                          <a:off x="2590800" y="3822394"/>
                          <a:ext cx="609600" cy="609600"/>
                        </a:xfrm>
                        <a:prstGeom prst="flowChartConnector">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88" name="Flowchart: Connector 87"/>
                        <p:cNvSpPr/>
                        <p:nvPr/>
                      </p:nvSpPr>
                      <p:spPr bwMode="auto">
                        <a:xfrm>
                          <a:off x="3200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89" name="Flowchart: Connector 88"/>
                        <p:cNvSpPr/>
                        <p:nvPr/>
                      </p:nvSpPr>
                      <p:spPr bwMode="auto">
                        <a:xfrm>
                          <a:off x="2438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90" name="Flowchart: Connector 89"/>
                        <p:cNvSpPr/>
                        <p:nvPr/>
                      </p:nvSpPr>
                      <p:spPr bwMode="auto">
                        <a:xfrm>
                          <a:off x="2819400" y="4444388"/>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nvGrpSpPr>
                      <p:cNvPr id="74" name="Group 73"/>
                      <p:cNvGrpSpPr/>
                      <p:nvPr/>
                    </p:nvGrpSpPr>
                    <p:grpSpPr>
                      <a:xfrm>
                        <a:off x="2133600" y="1874015"/>
                        <a:ext cx="914400" cy="926794"/>
                        <a:chOff x="2438400" y="3669994"/>
                        <a:chExt cx="914400" cy="926794"/>
                      </a:xfrm>
                    </p:grpSpPr>
                    <p:sp>
                      <p:nvSpPr>
                        <p:cNvPr id="81" name="Flowchart: Connector 80"/>
                        <p:cNvSpPr/>
                        <p:nvPr/>
                      </p:nvSpPr>
                      <p:spPr bwMode="auto">
                        <a:xfrm>
                          <a:off x="2819400" y="366999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82" name="Flowchart: Connector 81"/>
                        <p:cNvSpPr/>
                        <p:nvPr/>
                      </p:nvSpPr>
                      <p:spPr bwMode="auto">
                        <a:xfrm>
                          <a:off x="2590800" y="3822394"/>
                          <a:ext cx="609600" cy="609600"/>
                        </a:xfrm>
                        <a:prstGeom prst="flowChartConnector">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83" name="Flowchart: Connector 82"/>
                        <p:cNvSpPr/>
                        <p:nvPr/>
                      </p:nvSpPr>
                      <p:spPr bwMode="auto">
                        <a:xfrm>
                          <a:off x="3200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84" name="Flowchart: Connector 83"/>
                        <p:cNvSpPr/>
                        <p:nvPr/>
                      </p:nvSpPr>
                      <p:spPr bwMode="auto">
                        <a:xfrm>
                          <a:off x="2438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85" name="Flowchart: Connector 84"/>
                        <p:cNvSpPr/>
                        <p:nvPr/>
                      </p:nvSpPr>
                      <p:spPr bwMode="auto">
                        <a:xfrm>
                          <a:off x="2819400" y="4444388"/>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nvGrpSpPr>
                      <p:cNvPr id="75" name="Group 74"/>
                      <p:cNvGrpSpPr/>
                      <p:nvPr/>
                    </p:nvGrpSpPr>
                    <p:grpSpPr>
                      <a:xfrm>
                        <a:off x="2133600" y="4670234"/>
                        <a:ext cx="914400" cy="926794"/>
                        <a:chOff x="2438400" y="3669994"/>
                        <a:chExt cx="914400" cy="926794"/>
                      </a:xfrm>
                    </p:grpSpPr>
                    <p:sp>
                      <p:nvSpPr>
                        <p:cNvPr id="76" name="Flowchart: Connector 75"/>
                        <p:cNvSpPr/>
                        <p:nvPr/>
                      </p:nvSpPr>
                      <p:spPr bwMode="auto">
                        <a:xfrm>
                          <a:off x="2819400" y="366999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77" name="Flowchart: Connector 76"/>
                        <p:cNvSpPr/>
                        <p:nvPr/>
                      </p:nvSpPr>
                      <p:spPr bwMode="auto">
                        <a:xfrm>
                          <a:off x="2590800" y="3822394"/>
                          <a:ext cx="609600" cy="609600"/>
                        </a:xfrm>
                        <a:prstGeom prst="flowChartConnector">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78" name="Flowchart: Connector 77"/>
                        <p:cNvSpPr/>
                        <p:nvPr/>
                      </p:nvSpPr>
                      <p:spPr bwMode="auto">
                        <a:xfrm>
                          <a:off x="3200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79" name="Flowchart: Connector 78"/>
                        <p:cNvSpPr/>
                        <p:nvPr/>
                      </p:nvSpPr>
                      <p:spPr bwMode="auto">
                        <a:xfrm>
                          <a:off x="2438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80" name="Flowchart: Connector 79"/>
                        <p:cNvSpPr/>
                        <p:nvPr/>
                      </p:nvSpPr>
                      <p:spPr bwMode="auto">
                        <a:xfrm>
                          <a:off x="2819400" y="4444388"/>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grpSp>
              <p:sp>
                <p:nvSpPr>
                  <p:cNvPr id="137" name="TextBox 136"/>
                  <p:cNvSpPr txBox="1"/>
                  <p:nvPr/>
                </p:nvSpPr>
                <p:spPr>
                  <a:xfrm>
                    <a:off x="5219698" y="1802635"/>
                    <a:ext cx="533401" cy="461665"/>
                  </a:xfrm>
                  <a:prstGeom prst="rect">
                    <a:avLst/>
                  </a:prstGeom>
                  <a:noFill/>
                </p:spPr>
                <p:txBody>
                  <a:bodyPr wrap="square" rtlCol="0">
                    <a:spAutoFit/>
                  </a:bodyPr>
                  <a:lstStyle/>
                  <a:p>
                    <a:r>
                      <a:rPr lang="en-US" b="1" dirty="0" smtClean="0">
                        <a:solidFill>
                          <a:srgbClr val="FF0000"/>
                        </a:solidFill>
                      </a:rPr>
                      <a:t>B</a:t>
                    </a:r>
                    <a:endParaRPr lang="en-US" b="1" dirty="0">
                      <a:solidFill>
                        <a:srgbClr val="FF0000"/>
                      </a:solidFill>
                    </a:endParaRPr>
                  </a:p>
                </p:txBody>
              </p:sp>
              <p:sp>
                <p:nvSpPr>
                  <p:cNvPr id="138" name="TextBox 137"/>
                  <p:cNvSpPr txBox="1"/>
                  <p:nvPr/>
                </p:nvSpPr>
                <p:spPr>
                  <a:xfrm>
                    <a:off x="5203632" y="3626635"/>
                    <a:ext cx="533401" cy="461665"/>
                  </a:xfrm>
                  <a:prstGeom prst="rect">
                    <a:avLst/>
                  </a:prstGeom>
                  <a:noFill/>
                </p:spPr>
                <p:txBody>
                  <a:bodyPr wrap="square" rtlCol="0">
                    <a:spAutoFit/>
                  </a:bodyPr>
                  <a:lstStyle/>
                  <a:p>
                    <a:r>
                      <a:rPr lang="en-US" b="1" dirty="0" smtClean="0">
                        <a:solidFill>
                          <a:srgbClr val="FF0000"/>
                        </a:solidFill>
                      </a:rPr>
                      <a:t>B</a:t>
                    </a:r>
                    <a:endParaRPr lang="en-US" b="1" dirty="0">
                      <a:solidFill>
                        <a:srgbClr val="FF0000"/>
                      </a:solidFill>
                    </a:endParaRPr>
                  </a:p>
                </p:txBody>
              </p:sp>
              <p:sp>
                <p:nvSpPr>
                  <p:cNvPr id="139" name="TextBox 138"/>
                  <p:cNvSpPr txBox="1"/>
                  <p:nvPr/>
                </p:nvSpPr>
                <p:spPr>
                  <a:xfrm>
                    <a:off x="5219698" y="5506744"/>
                    <a:ext cx="533401" cy="461665"/>
                  </a:xfrm>
                  <a:prstGeom prst="rect">
                    <a:avLst/>
                  </a:prstGeom>
                  <a:noFill/>
                </p:spPr>
                <p:txBody>
                  <a:bodyPr wrap="square" rtlCol="0">
                    <a:spAutoFit/>
                  </a:bodyPr>
                  <a:lstStyle/>
                  <a:p>
                    <a:r>
                      <a:rPr lang="en-US" b="1" dirty="0" smtClean="0">
                        <a:solidFill>
                          <a:srgbClr val="FF0000"/>
                        </a:solidFill>
                      </a:rPr>
                      <a:t>B</a:t>
                    </a:r>
                    <a:endParaRPr lang="en-US" b="1" dirty="0">
                      <a:solidFill>
                        <a:srgbClr val="FF0000"/>
                      </a:solidFill>
                    </a:endParaRPr>
                  </a:p>
                </p:txBody>
              </p:sp>
              <p:sp>
                <p:nvSpPr>
                  <p:cNvPr id="142" name="Flowchart: Connector 141"/>
                  <p:cNvSpPr/>
                  <p:nvPr/>
                </p:nvSpPr>
                <p:spPr bwMode="auto">
                  <a:xfrm>
                    <a:off x="6796030" y="2875632"/>
                    <a:ext cx="152400" cy="152400"/>
                  </a:xfrm>
                  <a:prstGeom prst="flowChartConnector">
                    <a:avLst/>
                  </a:prstGeom>
                  <a:solidFill>
                    <a:schemeClr val="bg1"/>
                  </a:solid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43" name="Flowchart: Connector 142"/>
                  <p:cNvSpPr/>
                  <p:nvPr/>
                </p:nvSpPr>
                <p:spPr bwMode="auto">
                  <a:xfrm>
                    <a:off x="6782718" y="4735417"/>
                    <a:ext cx="152400" cy="152400"/>
                  </a:xfrm>
                  <a:prstGeom prst="flowChartConnector">
                    <a:avLst/>
                  </a:prstGeom>
                  <a:solidFill>
                    <a:schemeClr val="bg1"/>
                  </a:solid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44" name="TextBox 143"/>
                  <p:cNvSpPr txBox="1"/>
                  <p:nvPr/>
                </p:nvSpPr>
                <p:spPr>
                  <a:xfrm>
                    <a:off x="6122621" y="2704350"/>
                    <a:ext cx="533401" cy="461665"/>
                  </a:xfrm>
                  <a:prstGeom prst="rect">
                    <a:avLst/>
                  </a:prstGeom>
                  <a:noFill/>
                </p:spPr>
                <p:txBody>
                  <a:bodyPr wrap="square" rtlCol="0">
                    <a:spAutoFit/>
                  </a:bodyPr>
                  <a:lstStyle/>
                  <a:p>
                    <a:r>
                      <a:rPr lang="en-US" b="1" dirty="0" smtClean="0">
                        <a:solidFill>
                          <a:srgbClr val="FF0000"/>
                        </a:solidFill>
                      </a:rPr>
                      <a:t>B</a:t>
                    </a:r>
                    <a:endParaRPr lang="en-US" b="1" dirty="0">
                      <a:solidFill>
                        <a:srgbClr val="FF0000"/>
                      </a:solidFill>
                    </a:endParaRPr>
                  </a:p>
                </p:txBody>
              </p:sp>
              <p:sp>
                <p:nvSpPr>
                  <p:cNvPr id="145" name="TextBox 144"/>
                  <p:cNvSpPr txBox="1"/>
                  <p:nvPr/>
                </p:nvSpPr>
                <p:spPr>
                  <a:xfrm>
                    <a:off x="6136850" y="4576486"/>
                    <a:ext cx="533401" cy="461665"/>
                  </a:xfrm>
                  <a:prstGeom prst="rect">
                    <a:avLst/>
                  </a:prstGeom>
                  <a:noFill/>
                </p:spPr>
                <p:txBody>
                  <a:bodyPr wrap="square" rtlCol="0">
                    <a:spAutoFit/>
                  </a:bodyPr>
                  <a:lstStyle/>
                  <a:p>
                    <a:r>
                      <a:rPr lang="en-US" b="1" dirty="0" smtClean="0">
                        <a:solidFill>
                          <a:srgbClr val="FF0000"/>
                        </a:solidFill>
                      </a:rPr>
                      <a:t>B</a:t>
                    </a:r>
                    <a:endParaRPr lang="en-US" b="1" dirty="0">
                      <a:solidFill>
                        <a:srgbClr val="FF0000"/>
                      </a:solidFill>
                    </a:endParaRPr>
                  </a:p>
                </p:txBody>
              </p:sp>
            </p:grpSp>
            <p:sp>
              <p:nvSpPr>
                <p:cNvPr id="150" name="Rectangle 149"/>
                <p:cNvSpPr/>
                <p:nvPr/>
              </p:nvSpPr>
              <p:spPr bwMode="auto">
                <a:xfrm>
                  <a:off x="4953000" y="1522393"/>
                  <a:ext cx="2667000" cy="4685612"/>
                </a:xfrm>
                <a:prstGeom prst="rect">
                  <a:avLst/>
                </a:prstGeom>
                <a:noFill/>
                <a:ln w="9525" cap="flat" cmpd="sng" algn="ctr">
                  <a:solidFill>
                    <a:srgbClr val="18181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sp>
          <p:nvSpPr>
            <p:cNvPr id="153" name="TextBox 152"/>
            <p:cNvSpPr txBox="1"/>
            <p:nvPr/>
          </p:nvSpPr>
          <p:spPr>
            <a:xfrm>
              <a:off x="1524000" y="3211187"/>
              <a:ext cx="609600" cy="830997"/>
            </a:xfrm>
            <a:prstGeom prst="rect">
              <a:avLst/>
            </a:prstGeom>
            <a:noFill/>
          </p:spPr>
          <p:txBody>
            <a:bodyPr wrap="square" rtlCol="0">
              <a:spAutoFit/>
            </a:bodyPr>
            <a:lstStyle/>
            <a:p>
              <a:r>
                <a:rPr lang="en-US" sz="4800" b="1" dirty="0" smtClean="0"/>
                <a:t>N</a:t>
              </a:r>
              <a:endParaRPr lang="en-US" sz="4800" b="1" dirty="0"/>
            </a:p>
          </p:txBody>
        </p:sp>
        <p:sp>
          <p:nvSpPr>
            <p:cNvPr id="154" name="TextBox 153"/>
            <p:cNvSpPr txBox="1"/>
            <p:nvPr/>
          </p:nvSpPr>
          <p:spPr>
            <a:xfrm>
              <a:off x="5999603" y="3231137"/>
              <a:ext cx="609600" cy="830997"/>
            </a:xfrm>
            <a:prstGeom prst="rect">
              <a:avLst/>
            </a:prstGeom>
            <a:noFill/>
          </p:spPr>
          <p:txBody>
            <a:bodyPr wrap="square" rtlCol="0">
              <a:spAutoFit/>
            </a:bodyPr>
            <a:lstStyle/>
            <a:p>
              <a:r>
                <a:rPr lang="en-US" sz="4800" b="1" dirty="0" smtClean="0"/>
                <a:t>P</a:t>
              </a:r>
              <a:endParaRPr lang="en-US" sz="4800" b="1" dirty="0"/>
            </a:p>
          </p:txBody>
        </p:sp>
        <p:cxnSp>
          <p:nvCxnSpPr>
            <p:cNvPr id="156" name="Straight Connector 155"/>
            <p:cNvCxnSpPr/>
            <p:nvPr/>
          </p:nvCxnSpPr>
          <p:spPr bwMode="auto">
            <a:xfrm>
              <a:off x="4037682" y="1486588"/>
              <a:ext cx="0" cy="4685612"/>
            </a:xfrm>
            <a:prstGeom prst="line">
              <a:avLst/>
            </a:prstGeom>
            <a:solidFill>
              <a:schemeClr val="accent1"/>
            </a:solidFill>
            <a:ln w="44450" cap="flat" cmpd="sng" algn="ctr">
              <a:solidFill>
                <a:srgbClr val="C00000"/>
              </a:solidFill>
              <a:prstDash val="solid"/>
              <a:round/>
              <a:headEnd type="none" w="med" len="med"/>
              <a:tailEnd type="none" w="med" len="med"/>
            </a:ln>
            <a:effectLst/>
          </p:spPr>
        </p:cxnSp>
        <p:sp>
          <p:nvSpPr>
            <p:cNvPr id="157" name="Flowchart: Connector 156"/>
            <p:cNvSpPr/>
            <p:nvPr/>
          </p:nvSpPr>
          <p:spPr bwMode="auto">
            <a:xfrm>
              <a:off x="3789801" y="3495905"/>
              <a:ext cx="152400" cy="152400"/>
            </a:xfrm>
            <a:prstGeom prst="flowChartConnector">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04" name="Flowchart: Connector 303"/>
            <p:cNvSpPr/>
            <p:nvPr/>
          </p:nvSpPr>
          <p:spPr bwMode="auto">
            <a:xfrm>
              <a:off x="3785900" y="5341115"/>
              <a:ext cx="152400" cy="152400"/>
            </a:xfrm>
            <a:prstGeom prst="flowChartConnector">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sp>
        <p:nvSpPr>
          <p:cNvPr id="306" name="Flowchart: Connector 305"/>
          <p:cNvSpPr/>
          <p:nvPr/>
        </p:nvSpPr>
        <p:spPr bwMode="auto">
          <a:xfrm>
            <a:off x="7206028" y="2491287"/>
            <a:ext cx="152400" cy="152400"/>
          </a:xfrm>
          <a:prstGeom prst="flowChartConnector">
            <a:avLst/>
          </a:prstGeom>
          <a:solidFill>
            <a:srgbClr val="0099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07" name="Flowchart: Connector 306"/>
          <p:cNvSpPr/>
          <p:nvPr/>
        </p:nvSpPr>
        <p:spPr bwMode="auto">
          <a:xfrm>
            <a:off x="7162800" y="1997662"/>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08" name="Flowchart: Connector 307"/>
          <p:cNvSpPr/>
          <p:nvPr/>
        </p:nvSpPr>
        <p:spPr bwMode="auto">
          <a:xfrm>
            <a:off x="7317722" y="2006411"/>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09" name="Flowchart: Connector 308"/>
          <p:cNvSpPr/>
          <p:nvPr/>
        </p:nvSpPr>
        <p:spPr bwMode="auto">
          <a:xfrm>
            <a:off x="4057422" y="1659301"/>
            <a:ext cx="152400" cy="152400"/>
          </a:xfrm>
          <a:prstGeom prst="flowChartConnector">
            <a:avLst/>
          </a:prstGeom>
          <a:solidFill>
            <a:srgbClr val="0099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10" name="Flowchart: Connector 309"/>
          <p:cNvSpPr/>
          <p:nvPr/>
        </p:nvSpPr>
        <p:spPr bwMode="auto">
          <a:xfrm>
            <a:off x="4033779" y="3508299"/>
            <a:ext cx="152400" cy="152400"/>
          </a:xfrm>
          <a:prstGeom prst="flowChartConnector">
            <a:avLst/>
          </a:prstGeom>
          <a:solidFill>
            <a:srgbClr val="0099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11" name="Flowchart: Connector 310"/>
          <p:cNvSpPr/>
          <p:nvPr/>
        </p:nvSpPr>
        <p:spPr bwMode="auto">
          <a:xfrm>
            <a:off x="4009451" y="5347312"/>
            <a:ext cx="152400" cy="152400"/>
          </a:xfrm>
          <a:prstGeom prst="flowChartConnector">
            <a:avLst/>
          </a:prstGeom>
          <a:solidFill>
            <a:srgbClr val="0099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12" name="TextBox 311"/>
          <p:cNvSpPr txBox="1"/>
          <p:nvPr/>
        </p:nvSpPr>
        <p:spPr>
          <a:xfrm>
            <a:off x="2287416" y="272969"/>
            <a:ext cx="4113345" cy="461665"/>
          </a:xfrm>
          <a:prstGeom prst="rect">
            <a:avLst/>
          </a:prstGeom>
          <a:noFill/>
        </p:spPr>
        <p:txBody>
          <a:bodyPr wrap="square" rtlCol="0">
            <a:spAutoFit/>
          </a:bodyPr>
          <a:lstStyle/>
          <a:p>
            <a:r>
              <a:rPr lang="en-US" dirty="0" smtClean="0"/>
              <a:t>Formation of the P-N Junction</a:t>
            </a:r>
            <a:endParaRPr lang="en-US" dirty="0"/>
          </a:p>
        </p:txBody>
      </p:sp>
      <p:sp>
        <p:nvSpPr>
          <p:cNvPr id="313" name="Flowchart: Connector 312"/>
          <p:cNvSpPr/>
          <p:nvPr/>
        </p:nvSpPr>
        <p:spPr bwMode="auto">
          <a:xfrm>
            <a:off x="7045977" y="3557421"/>
            <a:ext cx="609600" cy="609600"/>
          </a:xfrm>
          <a:prstGeom prst="flowChartConnector">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14" name="TextBox 313"/>
          <p:cNvSpPr txBox="1"/>
          <p:nvPr/>
        </p:nvSpPr>
        <p:spPr>
          <a:xfrm>
            <a:off x="7599688" y="1902666"/>
            <a:ext cx="1031223" cy="461665"/>
          </a:xfrm>
          <a:prstGeom prst="rect">
            <a:avLst/>
          </a:prstGeom>
          <a:noFill/>
        </p:spPr>
        <p:txBody>
          <a:bodyPr wrap="square" rtlCol="0">
            <a:spAutoFit/>
          </a:bodyPr>
          <a:lstStyle/>
          <a:p>
            <a:r>
              <a:rPr lang="en-US" sz="1200" dirty="0" smtClean="0"/>
              <a:t>Covalent bond</a:t>
            </a:r>
            <a:endParaRPr lang="en-US" sz="1200" dirty="0"/>
          </a:p>
        </p:txBody>
      </p:sp>
      <p:sp>
        <p:nvSpPr>
          <p:cNvPr id="315" name="TextBox 314"/>
          <p:cNvSpPr txBox="1"/>
          <p:nvPr/>
        </p:nvSpPr>
        <p:spPr>
          <a:xfrm>
            <a:off x="7566085" y="2438243"/>
            <a:ext cx="1031223" cy="276999"/>
          </a:xfrm>
          <a:prstGeom prst="rect">
            <a:avLst/>
          </a:prstGeom>
          <a:noFill/>
        </p:spPr>
        <p:txBody>
          <a:bodyPr wrap="square" rtlCol="0">
            <a:spAutoFit/>
          </a:bodyPr>
          <a:lstStyle/>
          <a:p>
            <a:r>
              <a:rPr lang="en-US" sz="1200" dirty="0" smtClean="0"/>
              <a:t>Free electron</a:t>
            </a:r>
            <a:endParaRPr lang="en-US" sz="1200" dirty="0"/>
          </a:p>
        </p:txBody>
      </p:sp>
      <p:sp>
        <p:nvSpPr>
          <p:cNvPr id="316" name="TextBox 315"/>
          <p:cNvSpPr txBox="1"/>
          <p:nvPr/>
        </p:nvSpPr>
        <p:spPr>
          <a:xfrm>
            <a:off x="7593158" y="2943652"/>
            <a:ext cx="1031223" cy="276999"/>
          </a:xfrm>
          <a:prstGeom prst="rect">
            <a:avLst/>
          </a:prstGeom>
          <a:noFill/>
        </p:spPr>
        <p:txBody>
          <a:bodyPr wrap="square" rtlCol="0">
            <a:spAutoFit/>
          </a:bodyPr>
          <a:lstStyle/>
          <a:p>
            <a:r>
              <a:rPr lang="en-US" sz="1200" dirty="0" smtClean="0"/>
              <a:t>Hole</a:t>
            </a:r>
            <a:endParaRPr lang="en-US" sz="1200" dirty="0"/>
          </a:p>
        </p:txBody>
      </p:sp>
      <p:sp>
        <p:nvSpPr>
          <p:cNvPr id="317" name="TextBox 316"/>
          <p:cNvSpPr txBox="1"/>
          <p:nvPr/>
        </p:nvSpPr>
        <p:spPr>
          <a:xfrm>
            <a:off x="7766665" y="3635825"/>
            <a:ext cx="1031223" cy="276999"/>
          </a:xfrm>
          <a:prstGeom prst="rect">
            <a:avLst/>
          </a:prstGeom>
          <a:noFill/>
        </p:spPr>
        <p:txBody>
          <a:bodyPr wrap="square" rtlCol="0">
            <a:spAutoFit/>
          </a:bodyPr>
          <a:lstStyle/>
          <a:p>
            <a:r>
              <a:rPr lang="en-US" sz="1200" dirty="0" smtClean="0"/>
              <a:t>Silicon atom</a:t>
            </a:r>
            <a:endParaRPr lang="en-US" sz="1200" dirty="0"/>
          </a:p>
        </p:txBody>
      </p:sp>
      <p:sp>
        <p:nvSpPr>
          <p:cNvPr id="318" name="TextBox 317"/>
          <p:cNvSpPr txBox="1"/>
          <p:nvPr/>
        </p:nvSpPr>
        <p:spPr>
          <a:xfrm>
            <a:off x="3538178" y="6551843"/>
            <a:ext cx="2099168" cy="400110"/>
          </a:xfrm>
          <a:prstGeom prst="rect">
            <a:avLst/>
          </a:prstGeom>
          <a:noFill/>
        </p:spPr>
        <p:txBody>
          <a:bodyPr wrap="square" rtlCol="0">
            <a:spAutoFit/>
          </a:bodyPr>
          <a:lstStyle/>
          <a:p>
            <a:r>
              <a:rPr lang="en-US" sz="2000" dirty="0" smtClean="0"/>
              <a:t>P-N Junction</a:t>
            </a:r>
            <a:endParaRPr lang="en-US" sz="2000" dirty="0"/>
          </a:p>
        </p:txBody>
      </p:sp>
      <p:cxnSp>
        <p:nvCxnSpPr>
          <p:cNvPr id="320" name="Straight Arrow Connector 319"/>
          <p:cNvCxnSpPr/>
          <p:nvPr/>
        </p:nvCxnSpPr>
        <p:spPr bwMode="auto">
          <a:xfrm flipV="1">
            <a:off x="4266971" y="6172200"/>
            <a:ext cx="0" cy="495300"/>
          </a:xfrm>
          <a:prstGeom prst="straightConnector1">
            <a:avLst/>
          </a:prstGeom>
          <a:solidFill>
            <a:schemeClr val="accent1"/>
          </a:solidFill>
          <a:ln w="44450" cap="flat" cmpd="sng" algn="ctr">
            <a:solidFill>
              <a:srgbClr val="FF0000"/>
            </a:solidFill>
            <a:prstDash val="solid"/>
            <a:round/>
            <a:headEnd type="none" w="med" len="med"/>
            <a:tailEnd type="triangle"/>
          </a:ln>
          <a:effectLst/>
        </p:spPr>
      </p:cxnSp>
      <p:sp>
        <p:nvSpPr>
          <p:cNvPr id="321" name="Rectangle 320"/>
          <p:cNvSpPr/>
          <p:nvPr/>
        </p:nvSpPr>
        <p:spPr bwMode="auto">
          <a:xfrm>
            <a:off x="7002601" y="1583496"/>
            <a:ext cx="1862999" cy="2933723"/>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 name="TextBox 1"/>
          <p:cNvSpPr txBox="1"/>
          <p:nvPr/>
        </p:nvSpPr>
        <p:spPr>
          <a:xfrm>
            <a:off x="1485899" y="901756"/>
            <a:ext cx="2972259" cy="400110"/>
          </a:xfrm>
          <a:prstGeom prst="rect">
            <a:avLst/>
          </a:prstGeom>
          <a:noFill/>
        </p:spPr>
        <p:txBody>
          <a:bodyPr wrap="square" rtlCol="0">
            <a:spAutoFit/>
          </a:bodyPr>
          <a:lstStyle/>
          <a:p>
            <a:r>
              <a:rPr lang="en-US" sz="2000" b="1" dirty="0" smtClean="0"/>
              <a:t>Electron diffusion</a:t>
            </a:r>
            <a:endParaRPr lang="en-US" sz="2000" b="1" dirty="0"/>
          </a:p>
        </p:txBody>
      </p:sp>
      <p:cxnSp>
        <p:nvCxnSpPr>
          <p:cNvPr id="289" name="Straight Arrow Connector 288"/>
          <p:cNvCxnSpPr/>
          <p:nvPr/>
        </p:nvCxnSpPr>
        <p:spPr bwMode="auto">
          <a:xfrm>
            <a:off x="1485899" y="1301866"/>
            <a:ext cx="2719332" cy="0"/>
          </a:xfrm>
          <a:prstGeom prst="straightConnector1">
            <a:avLst/>
          </a:prstGeom>
          <a:solidFill>
            <a:schemeClr val="accent1"/>
          </a:solidFill>
          <a:ln w="22225" cap="flat" cmpd="sng" algn="ctr">
            <a:solidFill>
              <a:schemeClr val="accent2"/>
            </a:solidFill>
            <a:prstDash val="solid"/>
            <a:round/>
            <a:headEnd type="none" w="med" len="med"/>
            <a:tailEnd type="triangle"/>
          </a:ln>
          <a:effectLst/>
        </p:spPr>
      </p:cxnSp>
      <p:sp>
        <p:nvSpPr>
          <p:cNvPr id="290" name="TextBox 289"/>
          <p:cNvSpPr txBox="1"/>
          <p:nvPr/>
        </p:nvSpPr>
        <p:spPr>
          <a:xfrm>
            <a:off x="6110919" y="6317507"/>
            <a:ext cx="2061207" cy="369332"/>
          </a:xfrm>
          <a:prstGeom prst="rect">
            <a:avLst/>
          </a:prstGeom>
          <a:noFill/>
        </p:spPr>
        <p:txBody>
          <a:bodyPr wrap="square" rtlCol="0">
            <a:spAutoFit/>
          </a:bodyPr>
          <a:lstStyle/>
          <a:p>
            <a:r>
              <a:rPr lang="en-US" sz="1800" b="1" dirty="0" smtClean="0"/>
              <a:t>Hole diffusion</a:t>
            </a:r>
            <a:endParaRPr lang="en-US" sz="1800" b="1" dirty="0"/>
          </a:p>
        </p:txBody>
      </p:sp>
      <p:cxnSp>
        <p:nvCxnSpPr>
          <p:cNvPr id="292" name="Straight Arrow Connector 291"/>
          <p:cNvCxnSpPr/>
          <p:nvPr/>
        </p:nvCxnSpPr>
        <p:spPr bwMode="auto">
          <a:xfrm flipH="1">
            <a:off x="5715689" y="6686839"/>
            <a:ext cx="1939888" cy="0"/>
          </a:xfrm>
          <a:prstGeom prst="straightConnector1">
            <a:avLst/>
          </a:prstGeom>
          <a:solidFill>
            <a:schemeClr val="accent1"/>
          </a:solidFill>
          <a:ln w="25400" cap="flat" cmpd="sng" algn="ctr">
            <a:solidFill>
              <a:schemeClr val="accent2"/>
            </a:solidFill>
            <a:prstDash val="dash"/>
            <a:round/>
            <a:headEnd type="none" w="med" len="med"/>
            <a:tailEnd type="triangle"/>
          </a:ln>
          <a:effectLst/>
        </p:spPr>
      </p:cxnSp>
    </p:spTree>
    <p:extLst>
      <p:ext uri="{BB962C8B-B14F-4D97-AF65-F5344CB8AC3E}">
        <p14:creationId xmlns:p14="http://schemas.microsoft.com/office/powerpoint/2010/main" val="316660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 0 C 0.00313 0.00139 0.00643 0.00278 0.00955 0.00463 C 0.01094 0.00556 0.01181 0.00718 0.0132 0.00787 C 0.01684 0.00973 0.02952 0.01088 0.03125 0.01111 C 0.03403 0.01158 0.03681 0.01227 0.03976 0.01274 C 0.04636 0.01574 0.04202 0.01389 0.05295 0.0176 C 0.05452 0.01806 0.05625 0.01852 0.05781 0.01922 C 0.06181 0.02107 0.06163 0.02107 0.06615 0.02246 C 0.06823 0.02292 0.07014 0.02338 0.07222 0.02408 C 0.07379 0.02454 0.07535 0.02547 0.07708 0.0257 C 0.08351 0.02639 0.08993 0.02662 0.09636 0.02732 C 0.11754 0.03195 0.09097 0.02593 0.10955 0.03056 C 0.12656 0.03449 0.10799 0.02963 0.12274 0.03357 C 0.12587 0.04584 0.12344 0.03311 0.12031 0.03519 C 0.11927 0.03611 0.12031 0.03959 0.12153 0.04005 C 0.12274 0.04051 0.12327 0.03797 0.12396 0.03681 L 0.12153 0.03681 L 0.12153 0.03681 L 0.12153 0.03681 " pathEditMode="relative" ptsTypes="AAAAAAAAAAAAAAAAAAAA">
                                      <p:cBhvr>
                                        <p:cTn id="6" dur="2000" fill="hold"/>
                                        <p:tgtEl>
                                          <p:spTgt spid="309"/>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1.94444E-6 -2.22222E-6 L -1.94444E-6 -2.22222E-6 C 0.00486 0.00046 0.01684 0.00162 0.02274 0.0037 C 0.0257 0.00463 0.0283 0.00694 0.03142 0.0074 L 0.03993 0.00949 C 0.04236 0.00995 0.04462 0.01088 0.04705 0.01134 C 0.05469 0.01273 0.0599 0.0125 0.06702 0.01504 C 0.06997 0.0162 0.07274 0.01805 0.0757 0.01898 C 0.07761 0.01967 0.07952 0.02014 0.08142 0.02083 C 0.0842 0.02199 0.08698 0.02338 0.08993 0.02477 L 0.09844 0.02847 L 0.10712 0.0324 C 0.10851 0.03287 0.1099 0.03403 0.11129 0.03426 L 0.1257 0.03611 C 0.1309 0.03842 0.13125 0.03703 0.12708 0.04004 L 0.12708 0.04004 " pathEditMode="relative" ptsTypes="AAAAAAAAAAAAAAAA">
                                      <p:cBhvr>
                                        <p:cTn id="8" dur="2000" fill="hold"/>
                                        <p:tgtEl>
                                          <p:spTgt spid="310"/>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5.27778E-6 1.48148E-6 L 5.27778E-6 1.48148E-6 C 0.00418 0.00046 0.00869 0.00046 0.01286 0.00185 C 0.01442 0.00231 0.01546 0.00463 0.01702 0.00555 C 0.0198 0.00718 0.02275 0.0081 0.0257 0.00949 L 0.03421 0.01319 C 0.04862 0.01968 0.02623 0.00972 0.04428 0.0169 C 0.04706 0.01805 0.05001 0.01944 0.05279 0.02083 L 0.05713 0.02268 C 0.05852 0.02338 0.0599 0.0243 0.06147 0.02454 C 0.06425 0.02523 0.0672 0.02569 0.06998 0.02662 C 0.07135 0.02685 0.07274 0.02801 0.07432 0.02847 C 0.07709 0.02917 0.08004 0.02963 0.08282 0.03032 C 0.08421 0.03102 0.0856 0.03171 0.08716 0.03218 C 0.09827 0.03518 0.11251 0.03518 0.12293 0.03611 C 0.12536 0.03704 0.12987 0.03866 0.13143 0.04167 C 0.13178 0.04259 0.13057 0.04305 0.13004 0.04375 L 0.13004 0.04375 " pathEditMode="relative" ptsTypes="AAAAAAAAAAAAAAAAAA">
                                      <p:cBhvr>
                                        <p:cTn id="10" dur="2000" fill="hold"/>
                                        <p:tgtEl>
                                          <p:spTgt spid="31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animBg="1"/>
      <p:bldP spid="310" grpId="0" animBg="1"/>
      <p:bldP spid="31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GB"/>
          </a:p>
        </p:txBody>
      </p:sp>
      <p:sp>
        <p:nvSpPr>
          <p:cNvPr id="3" name="Slide Number Placeholder 2"/>
          <p:cNvSpPr>
            <a:spLocks noGrp="1"/>
          </p:cNvSpPr>
          <p:nvPr>
            <p:ph type="sldNum" sz="quarter" idx="12"/>
          </p:nvPr>
        </p:nvSpPr>
        <p:spPr/>
        <p:txBody>
          <a:bodyPr/>
          <a:lstStyle/>
          <a:p>
            <a:fld id="{4C1AF2C5-BA47-4F2C-8A86-F11FB61E41A4}" type="slidenum">
              <a:rPr lang="en-GB" smtClean="0"/>
              <a:pPr/>
              <a:t>82</a:t>
            </a:fld>
            <a:endParaRPr lang="en-GB"/>
          </a:p>
        </p:txBody>
      </p:sp>
      <p:grpSp>
        <p:nvGrpSpPr>
          <p:cNvPr id="305" name="Group 304"/>
          <p:cNvGrpSpPr/>
          <p:nvPr/>
        </p:nvGrpSpPr>
        <p:grpSpPr>
          <a:xfrm>
            <a:off x="1676400" y="1486588"/>
            <a:ext cx="5258489" cy="4685612"/>
            <a:chOff x="1447111" y="1486588"/>
            <a:chExt cx="5258489" cy="4685612"/>
          </a:xfrm>
        </p:grpSpPr>
        <p:sp>
          <p:nvSpPr>
            <p:cNvPr id="133" name="Flowchart: Connector 132"/>
            <p:cNvSpPr/>
            <p:nvPr/>
          </p:nvSpPr>
          <p:spPr bwMode="auto">
            <a:xfrm>
              <a:off x="3823542" y="1671695"/>
              <a:ext cx="152400" cy="152400"/>
            </a:xfrm>
            <a:prstGeom prst="flowChartConnector">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nvGrpSpPr>
            <p:cNvPr id="152" name="Group 151"/>
            <p:cNvGrpSpPr/>
            <p:nvPr/>
          </p:nvGrpSpPr>
          <p:grpSpPr>
            <a:xfrm>
              <a:off x="1447111" y="1486588"/>
              <a:ext cx="5258489" cy="4685612"/>
              <a:chOff x="1447111" y="1486588"/>
              <a:chExt cx="5258489" cy="4685612"/>
            </a:xfrm>
          </p:grpSpPr>
          <p:grpSp>
            <p:nvGrpSpPr>
              <p:cNvPr id="13" name="Group 12"/>
              <p:cNvGrpSpPr/>
              <p:nvPr/>
            </p:nvGrpSpPr>
            <p:grpSpPr>
              <a:xfrm>
                <a:off x="2213014" y="1522393"/>
                <a:ext cx="1825586" cy="4649807"/>
                <a:chOff x="1223791" y="1522393"/>
                <a:chExt cx="1825586" cy="4649807"/>
              </a:xfrm>
            </p:grpSpPr>
            <p:grpSp>
              <p:nvGrpSpPr>
                <p:cNvPr id="5" name="Group 4"/>
                <p:cNvGrpSpPr/>
                <p:nvPr/>
              </p:nvGrpSpPr>
              <p:grpSpPr>
                <a:xfrm>
                  <a:off x="1223791" y="1522393"/>
                  <a:ext cx="1825586" cy="4649807"/>
                  <a:chOff x="1223791" y="947221"/>
                  <a:chExt cx="1825586" cy="4649807"/>
                </a:xfrm>
              </p:grpSpPr>
              <p:grpSp>
                <p:nvGrpSpPr>
                  <p:cNvPr id="39" name="Group 38"/>
                  <p:cNvGrpSpPr/>
                  <p:nvPr/>
                </p:nvGrpSpPr>
                <p:grpSpPr>
                  <a:xfrm>
                    <a:off x="1223791" y="947221"/>
                    <a:ext cx="915318" cy="4649807"/>
                    <a:chOff x="2132682" y="947221"/>
                    <a:chExt cx="915318" cy="4649807"/>
                  </a:xfrm>
                </p:grpSpPr>
                <p:grpSp>
                  <p:nvGrpSpPr>
                    <p:cNvPr id="40" name="Group 39"/>
                    <p:cNvGrpSpPr/>
                    <p:nvPr/>
                  </p:nvGrpSpPr>
                  <p:grpSpPr>
                    <a:xfrm>
                      <a:off x="2133600" y="2794612"/>
                      <a:ext cx="914400" cy="926794"/>
                      <a:chOff x="2438400" y="3669994"/>
                      <a:chExt cx="914400" cy="926794"/>
                    </a:xfrm>
                  </p:grpSpPr>
                  <p:sp>
                    <p:nvSpPr>
                      <p:cNvPr id="65" name="Flowchart: Connector 64"/>
                      <p:cNvSpPr/>
                      <p:nvPr/>
                    </p:nvSpPr>
                    <p:spPr bwMode="auto">
                      <a:xfrm>
                        <a:off x="2819400" y="366999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6" name="Flowchart: Connector 65"/>
                      <p:cNvSpPr/>
                      <p:nvPr/>
                    </p:nvSpPr>
                    <p:spPr bwMode="auto">
                      <a:xfrm>
                        <a:off x="2590800" y="3822394"/>
                        <a:ext cx="609600" cy="609600"/>
                      </a:xfrm>
                      <a:prstGeom prst="flowChartConnector">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7" name="Flowchart: Connector 66"/>
                      <p:cNvSpPr/>
                      <p:nvPr/>
                    </p:nvSpPr>
                    <p:spPr bwMode="auto">
                      <a:xfrm>
                        <a:off x="3200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8" name="Flowchart: Connector 67"/>
                      <p:cNvSpPr/>
                      <p:nvPr/>
                    </p:nvSpPr>
                    <p:spPr bwMode="auto">
                      <a:xfrm>
                        <a:off x="2438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9" name="Flowchart: Connector 68"/>
                      <p:cNvSpPr/>
                      <p:nvPr/>
                    </p:nvSpPr>
                    <p:spPr bwMode="auto">
                      <a:xfrm>
                        <a:off x="2819400" y="4444388"/>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nvGrpSpPr>
                    <p:cNvPr id="41" name="Group 40"/>
                    <p:cNvGrpSpPr/>
                    <p:nvPr/>
                  </p:nvGrpSpPr>
                  <p:grpSpPr>
                    <a:xfrm>
                      <a:off x="2133600" y="3733800"/>
                      <a:ext cx="914400" cy="926794"/>
                      <a:chOff x="2438400" y="3669994"/>
                      <a:chExt cx="914400" cy="926794"/>
                    </a:xfrm>
                  </p:grpSpPr>
                  <p:sp>
                    <p:nvSpPr>
                      <p:cNvPr id="60" name="Flowchart: Connector 59"/>
                      <p:cNvSpPr/>
                      <p:nvPr/>
                    </p:nvSpPr>
                    <p:spPr bwMode="auto">
                      <a:xfrm>
                        <a:off x="2819400" y="366999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1" name="Flowchart: Connector 60"/>
                      <p:cNvSpPr/>
                      <p:nvPr/>
                    </p:nvSpPr>
                    <p:spPr bwMode="auto">
                      <a:xfrm>
                        <a:off x="2590800" y="3822394"/>
                        <a:ext cx="609600" cy="609600"/>
                      </a:xfrm>
                      <a:prstGeom prst="flowChartConnector">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2" name="Flowchart: Connector 61"/>
                      <p:cNvSpPr/>
                      <p:nvPr/>
                    </p:nvSpPr>
                    <p:spPr bwMode="auto">
                      <a:xfrm>
                        <a:off x="3200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3" name="Flowchart: Connector 62"/>
                      <p:cNvSpPr/>
                      <p:nvPr/>
                    </p:nvSpPr>
                    <p:spPr bwMode="auto">
                      <a:xfrm>
                        <a:off x="2438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4" name="Flowchart: Connector 63"/>
                      <p:cNvSpPr/>
                      <p:nvPr/>
                    </p:nvSpPr>
                    <p:spPr bwMode="auto">
                      <a:xfrm>
                        <a:off x="2819400" y="4444388"/>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nvGrpSpPr>
                    <p:cNvPr id="42" name="Group 41"/>
                    <p:cNvGrpSpPr/>
                    <p:nvPr/>
                  </p:nvGrpSpPr>
                  <p:grpSpPr>
                    <a:xfrm>
                      <a:off x="2132682" y="947221"/>
                      <a:ext cx="914400" cy="926794"/>
                      <a:chOff x="2438400" y="3669994"/>
                      <a:chExt cx="914400" cy="926794"/>
                    </a:xfrm>
                  </p:grpSpPr>
                  <p:sp>
                    <p:nvSpPr>
                      <p:cNvPr id="55" name="Flowchart: Connector 54"/>
                      <p:cNvSpPr/>
                      <p:nvPr/>
                    </p:nvSpPr>
                    <p:spPr bwMode="auto">
                      <a:xfrm>
                        <a:off x="2819400" y="366999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6" name="Flowchart: Connector 55"/>
                      <p:cNvSpPr/>
                      <p:nvPr/>
                    </p:nvSpPr>
                    <p:spPr bwMode="auto">
                      <a:xfrm>
                        <a:off x="2590800" y="3822394"/>
                        <a:ext cx="609600" cy="609600"/>
                      </a:xfrm>
                      <a:prstGeom prst="flowChartConnector">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7" name="Flowchart: Connector 56"/>
                      <p:cNvSpPr/>
                      <p:nvPr/>
                    </p:nvSpPr>
                    <p:spPr bwMode="auto">
                      <a:xfrm>
                        <a:off x="3200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8" name="Flowchart: Connector 57"/>
                      <p:cNvSpPr/>
                      <p:nvPr/>
                    </p:nvSpPr>
                    <p:spPr bwMode="auto">
                      <a:xfrm>
                        <a:off x="2438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9" name="Flowchart: Connector 58"/>
                      <p:cNvSpPr/>
                      <p:nvPr/>
                    </p:nvSpPr>
                    <p:spPr bwMode="auto">
                      <a:xfrm>
                        <a:off x="2819400" y="4444388"/>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nvGrpSpPr>
                    <p:cNvPr id="43" name="Group 42"/>
                    <p:cNvGrpSpPr/>
                    <p:nvPr/>
                  </p:nvGrpSpPr>
                  <p:grpSpPr>
                    <a:xfrm>
                      <a:off x="2133600" y="1874015"/>
                      <a:ext cx="914400" cy="926794"/>
                      <a:chOff x="2438400" y="3669994"/>
                      <a:chExt cx="914400" cy="926794"/>
                    </a:xfrm>
                  </p:grpSpPr>
                  <p:sp>
                    <p:nvSpPr>
                      <p:cNvPr id="50" name="Flowchart: Connector 49"/>
                      <p:cNvSpPr/>
                      <p:nvPr/>
                    </p:nvSpPr>
                    <p:spPr bwMode="auto">
                      <a:xfrm>
                        <a:off x="2819400" y="366999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1" name="Flowchart: Connector 50"/>
                      <p:cNvSpPr/>
                      <p:nvPr/>
                    </p:nvSpPr>
                    <p:spPr bwMode="auto">
                      <a:xfrm>
                        <a:off x="2590800" y="3822394"/>
                        <a:ext cx="609600" cy="609600"/>
                      </a:xfrm>
                      <a:prstGeom prst="flowChartConnector">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2" name="Flowchart: Connector 51"/>
                      <p:cNvSpPr/>
                      <p:nvPr/>
                    </p:nvSpPr>
                    <p:spPr bwMode="auto">
                      <a:xfrm>
                        <a:off x="3200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3" name="Flowchart: Connector 52"/>
                      <p:cNvSpPr/>
                      <p:nvPr/>
                    </p:nvSpPr>
                    <p:spPr bwMode="auto">
                      <a:xfrm>
                        <a:off x="2438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4" name="Flowchart: Connector 53"/>
                      <p:cNvSpPr/>
                      <p:nvPr/>
                    </p:nvSpPr>
                    <p:spPr bwMode="auto">
                      <a:xfrm>
                        <a:off x="2819400" y="4444388"/>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nvGrpSpPr>
                    <p:cNvPr id="44" name="Group 43"/>
                    <p:cNvGrpSpPr/>
                    <p:nvPr/>
                  </p:nvGrpSpPr>
                  <p:grpSpPr>
                    <a:xfrm>
                      <a:off x="2133600" y="4670234"/>
                      <a:ext cx="914400" cy="926794"/>
                      <a:chOff x="2438400" y="3669994"/>
                      <a:chExt cx="914400" cy="926794"/>
                    </a:xfrm>
                  </p:grpSpPr>
                  <p:sp>
                    <p:nvSpPr>
                      <p:cNvPr id="45" name="Flowchart: Connector 44"/>
                      <p:cNvSpPr/>
                      <p:nvPr/>
                    </p:nvSpPr>
                    <p:spPr bwMode="auto">
                      <a:xfrm>
                        <a:off x="2819400" y="366999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6" name="Flowchart: Connector 45"/>
                      <p:cNvSpPr/>
                      <p:nvPr/>
                    </p:nvSpPr>
                    <p:spPr bwMode="auto">
                      <a:xfrm>
                        <a:off x="2590800" y="3822394"/>
                        <a:ext cx="609600" cy="609600"/>
                      </a:xfrm>
                      <a:prstGeom prst="flowChartConnector">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7" name="Flowchart: Connector 46"/>
                      <p:cNvSpPr/>
                      <p:nvPr/>
                    </p:nvSpPr>
                    <p:spPr bwMode="auto">
                      <a:xfrm>
                        <a:off x="3200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8" name="Flowchart: Connector 47"/>
                      <p:cNvSpPr/>
                      <p:nvPr/>
                    </p:nvSpPr>
                    <p:spPr bwMode="auto">
                      <a:xfrm>
                        <a:off x="2438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9" name="Flowchart: Connector 48"/>
                      <p:cNvSpPr/>
                      <p:nvPr/>
                    </p:nvSpPr>
                    <p:spPr bwMode="auto">
                      <a:xfrm>
                        <a:off x="2819400" y="4444388"/>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grpSp>
                <p:nvGrpSpPr>
                  <p:cNvPr id="101" name="Group 100"/>
                  <p:cNvGrpSpPr/>
                  <p:nvPr/>
                </p:nvGrpSpPr>
                <p:grpSpPr>
                  <a:xfrm>
                    <a:off x="2134059" y="947221"/>
                    <a:ext cx="915318" cy="4649807"/>
                    <a:chOff x="2132682" y="947221"/>
                    <a:chExt cx="915318" cy="4649807"/>
                  </a:xfrm>
                </p:grpSpPr>
                <p:grpSp>
                  <p:nvGrpSpPr>
                    <p:cNvPr id="102" name="Group 101"/>
                    <p:cNvGrpSpPr/>
                    <p:nvPr/>
                  </p:nvGrpSpPr>
                  <p:grpSpPr>
                    <a:xfrm>
                      <a:off x="2133600" y="2794612"/>
                      <a:ext cx="914400" cy="926794"/>
                      <a:chOff x="2438400" y="3669994"/>
                      <a:chExt cx="914400" cy="926794"/>
                    </a:xfrm>
                  </p:grpSpPr>
                  <p:sp>
                    <p:nvSpPr>
                      <p:cNvPr id="127" name="Flowchart: Connector 126"/>
                      <p:cNvSpPr/>
                      <p:nvPr/>
                    </p:nvSpPr>
                    <p:spPr bwMode="auto">
                      <a:xfrm>
                        <a:off x="2819400" y="366999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28" name="Flowchart: Connector 127"/>
                      <p:cNvSpPr/>
                      <p:nvPr/>
                    </p:nvSpPr>
                    <p:spPr bwMode="auto">
                      <a:xfrm>
                        <a:off x="2590800" y="3822394"/>
                        <a:ext cx="609600" cy="609600"/>
                      </a:xfrm>
                      <a:prstGeom prst="flowChartConnector">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29" name="Flowchart: Connector 128"/>
                      <p:cNvSpPr/>
                      <p:nvPr/>
                    </p:nvSpPr>
                    <p:spPr bwMode="auto">
                      <a:xfrm>
                        <a:off x="3200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30" name="Flowchart: Connector 129"/>
                      <p:cNvSpPr/>
                      <p:nvPr/>
                    </p:nvSpPr>
                    <p:spPr bwMode="auto">
                      <a:xfrm>
                        <a:off x="2438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31" name="Flowchart: Connector 130"/>
                      <p:cNvSpPr/>
                      <p:nvPr/>
                    </p:nvSpPr>
                    <p:spPr bwMode="auto">
                      <a:xfrm>
                        <a:off x="2819400" y="4444388"/>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nvGrpSpPr>
                    <p:cNvPr id="103" name="Group 102"/>
                    <p:cNvGrpSpPr/>
                    <p:nvPr/>
                  </p:nvGrpSpPr>
                  <p:grpSpPr>
                    <a:xfrm>
                      <a:off x="2133600" y="3733800"/>
                      <a:ext cx="914400" cy="926794"/>
                      <a:chOff x="2438400" y="3669994"/>
                      <a:chExt cx="914400" cy="926794"/>
                    </a:xfrm>
                  </p:grpSpPr>
                  <p:sp>
                    <p:nvSpPr>
                      <p:cNvPr id="122" name="Flowchart: Connector 121"/>
                      <p:cNvSpPr/>
                      <p:nvPr/>
                    </p:nvSpPr>
                    <p:spPr bwMode="auto">
                      <a:xfrm>
                        <a:off x="2819400" y="366999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23" name="Flowchart: Connector 122"/>
                      <p:cNvSpPr/>
                      <p:nvPr/>
                    </p:nvSpPr>
                    <p:spPr bwMode="auto">
                      <a:xfrm>
                        <a:off x="2590800" y="3822394"/>
                        <a:ext cx="609600" cy="609600"/>
                      </a:xfrm>
                      <a:prstGeom prst="flowChartConnector">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24" name="Flowchart: Connector 123"/>
                      <p:cNvSpPr/>
                      <p:nvPr/>
                    </p:nvSpPr>
                    <p:spPr bwMode="auto">
                      <a:xfrm>
                        <a:off x="3200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25" name="Flowchart: Connector 124"/>
                      <p:cNvSpPr/>
                      <p:nvPr/>
                    </p:nvSpPr>
                    <p:spPr bwMode="auto">
                      <a:xfrm>
                        <a:off x="2438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26" name="Flowchart: Connector 125"/>
                      <p:cNvSpPr/>
                      <p:nvPr/>
                    </p:nvSpPr>
                    <p:spPr bwMode="auto">
                      <a:xfrm>
                        <a:off x="2819400" y="4444388"/>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nvGrpSpPr>
                    <p:cNvPr id="104" name="Group 103"/>
                    <p:cNvGrpSpPr/>
                    <p:nvPr/>
                  </p:nvGrpSpPr>
                  <p:grpSpPr>
                    <a:xfrm>
                      <a:off x="2132682" y="947221"/>
                      <a:ext cx="914400" cy="926794"/>
                      <a:chOff x="2438400" y="3669994"/>
                      <a:chExt cx="914400" cy="926794"/>
                    </a:xfrm>
                  </p:grpSpPr>
                  <p:sp>
                    <p:nvSpPr>
                      <p:cNvPr id="117" name="Flowchart: Connector 116"/>
                      <p:cNvSpPr/>
                      <p:nvPr/>
                    </p:nvSpPr>
                    <p:spPr bwMode="auto">
                      <a:xfrm>
                        <a:off x="2819400" y="366999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18" name="Flowchart: Connector 117"/>
                      <p:cNvSpPr/>
                      <p:nvPr/>
                    </p:nvSpPr>
                    <p:spPr bwMode="auto">
                      <a:xfrm>
                        <a:off x="2590800" y="3822394"/>
                        <a:ext cx="609600" cy="609600"/>
                      </a:xfrm>
                      <a:prstGeom prst="flowChartConnector">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19" name="Flowchart: Connector 118"/>
                      <p:cNvSpPr/>
                      <p:nvPr/>
                    </p:nvSpPr>
                    <p:spPr bwMode="auto">
                      <a:xfrm>
                        <a:off x="3200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20" name="Flowchart: Connector 119"/>
                      <p:cNvSpPr/>
                      <p:nvPr/>
                    </p:nvSpPr>
                    <p:spPr bwMode="auto">
                      <a:xfrm>
                        <a:off x="2438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21" name="Flowchart: Connector 120"/>
                      <p:cNvSpPr/>
                      <p:nvPr/>
                    </p:nvSpPr>
                    <p:spPr bwMode="auto">
                      <a:xfrm>
                        <a:off x="2819400" y="4444388"/>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nvGrpSpPr>
                    <p:cNvPr id="105" name="Group 104"/>
                    <p:cNvGrpSpPr/>
                    <p:nvPr/>
                  </p:nvGrpSpPr>
                  <p:grpSpPr>
                    <a:xfrm>
                      <a:off x="2133600" y="1874015"/>
                      <a:ext cx="914400" cy="926794"/>
                      <a:chOff x="2438400" y="3669994"/>
                      <a:chExt cx="914400" cy="926794"/>
                    </a:xfrm>
                  </p:grpSpPr>
                  <p:sp>
                    <p:nvSpPr>
                      <p:cNvPr id="112" name="Flowchart: Connector 111"/>
                      <p:cNvSpPr/>
                      <p:nvPr/>
                    </p:nvSpPr>
                    <p:spPr bwMode="auto">
                      <a:xfrm>
                        <a:off x="2819400" y="366999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13" name="Flowchart: Connector 112"/>
                      <p:cNvSpPr/>
                      <p:nvPr/>
                    </p:nvSpPr>
                    <p:spPr bwMode="auto">
                      <a:xfrm>
                        <a:off x="2590800" y="3822394"/>
                        <a:ext cx="609600" cy="609600"/>
                      </a:xfrm>
                      <a:prstGeom prst="flowChartConnector">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14" name="Flowchart: Connector 113"/>
                      <p:cNvSpPr/>
                      <p:nvPr/>
                    </p:nvSpPr>
                    <p:spPr bwMode="auto">
                      <a:xfrm>
                        <a:off x="3200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15" name="Flowchart: Connector 114"/>
                      <p:cNvSpPr/>
                      <p:nvPr/>
                    </p:nvSpPr>
                    <p:spPr bwMode="auto">
                      <a:xfrm>
                        <a:off x="2438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16" name="Flowchart: Connector 115"/>
                      <p:cNvSpPr/>
                      <p:nvPr/>
                    </p:nvSpPr>
                    <p:spPr bwMode="auto">
                      <a:xfrm>
                        <a:off x="2819400" y="4444388"/>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nvGrpSpPr>
                    <p:cNvPr id="106" name="Group 105"/>
                    <p:cNvGrpSpPr/>
                    <p:nvPr/>
                  </p:nvGrpSpPr>
                  <p:grpSpPr>
                    <a:xfrm>
                      <a:off x="2133600" y="4670234"/>
                      <a:ext cx="914400" cy="926794"/>
                      <a:chOff x="2438400" y="3669994"/>
                      <a:chExt cx="914400" cy="926794"/>
                    </a:xfrm>
                  </p:grpSpPr>
                  <p:sp>
                    <p:nvSpPr>
                      <p:cNvPr id="107" name="Flowchart: Connector 106"/>
                      <p:cNvSpPr/>
                      <p:nvPr/>
                    </p:nvSpPr>
                    <p:spPr bwMode="auto">
                      <a:xfrm>
                        <a:off x="2819400" y="366999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08" name="Flowchart: Connector 107"/>
                      <p:cNvSpPr/>
                      <p:nvPr/>
                    </p:nvSpPr>
                    <p:spPr bwMode="auto">
                      <a:xfrm>
                        <a:off x="2590800" y="3822394"/>
                        <a:ext cx="609600" cy="609600"/>
                      </a:xfrm>
                      <a:prstGeom prst="flowChartConnector">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09" name="Flowchart: Connector 108"/>
                      <p:cNvSpPr/>
                      <p:nvPr/>
                    </p:nvSpPr>
                    <p:spPr bwMode="auto">
                      <a:xfrm>
                        <a:off x="3200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10" name="Flowchart: Connector 109"/>
                      <p:cNvSpPr/>
                      <p:nvPr/>
                    </p:nvSpPr>
                    <p:spPr bwMode="auto">
                      <a:xfrm>
                        <a:off x="2438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11" name="Flowchart: Connector 110"/>
                      <p:cNvSpPr/>
                      <p:nvPr/>
                    </p:nvSpPr>
                    <p:spPr bwMode="auto">
                      <a:xfrm>
                        <a:off x="2819400" y="4444388"/>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grpSp>
            <p:sp>
              <p:nvSpPr>
                <p:cNvPr id="132" name="Flowchart: Connector 131"/>
                <p:cNvSpPr/>
                <p:nvPr/>
              </p:nvSpPr>
              <p:spPr bwMode="auto">
                <a:xfrm>
                  <a:off x="1881359" y="2568307"/>
                  <a:ext cx="152400" cy="152400"/>
                </a:xfrm>
                <a:prstGeom prst="flowChartConnector">
                  <a:avLst/>
                </a:prstGeom>
                <a:solidFill>
                  <a:srgbClr val="0099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2" name="TextBox 11"/>
                <p:cNvSpPr txBox="1"/>
                <p:nvPr/>
              </p:nvSpPr>
              <p:spPr>
                <a:xfrm>
                  <a:off x="2370693" y="1630142"/>
                  <a:ext cx="533401" cy="646331"/>
                </a:xfrm>
                <a:prstGeom prst="rect">
                  <a:avLst/>
                </a:prstGeom>
                <a:noFill/>
              </p:spPr>
              <p:txBody>
                <a:bodyPr wrap="square" rtlCol="0">
                  <a:spAutoFit/>
                </a:bodyPr>
                <a:lstStyle/>
                <a:p>
                  <a:r>
                    <a:rPr lang="en-US" sz="3600" b="1" dirty="0" smtClean="0">
                      <a:solidFill>
                        <a:srgbClr val="FF0000"/>
                      </a:solidFill>
                    </a:rPr>
                    <a:t>+</a:t>
                  </a:r>
                  <a:endParaRPr lang="en-US" sz="3600" b="1" dirty="0">
                    <a:solidFill>
                      <a:srgbClr val="FF0000"/>
                    </a:solidFill>
                  </a:endParaRPr>
                </a:p>
              </p:txBody>
            </p:sp>
            <p:sp>
              <p:nvSpPr>
                <p:cNvPr id="135" name="TextBox 134"/>
                <p:cNvSpPr txBox="1"/>
                <p:nvPr/>
              </p:nvSpPr>
              <p:spPr>
                <a:xfrm>
                  <a:off x="2390201" y="3513458"/>
                  <a:ext cx="533401" cy="646331"/>
                </a:xfrm>
                <a:prstGeom prst="rect">
                  <a:avLst/>
                </a:prstGeom>
                <a:noFill/>
              </p:spPr>
              <p:txBody>
                <a:bodyPr wrap="square" rtlCol="0">
                  <a:spAutoFit/>
                </a:bodyPr>
                <a:lstStyle/>
                <a:p>
                  <a:r>
                    <a:rPr lang="en-US" sz="3600" b="1" dirty="0" smtClean="0">
                      <a:solidFill>
                        <a:srgbClr val="FF0000"/>
                      </a:solidFill>
                    </a:rPr>
                    <a:t>+</a:t>
                  </a:r>
                  <a:endParaRPr lang="en-US" sz="3600" b="1" dirty="0">
                    <a:solidFill>
                      <a:srgbClr val="FF0000"/>
                    </a:solidFill>
                  </a:endParaRPr>
                </a:p>
              </p:txBody>
            </p:sp>
            <p:sp>
              <p:nvSpPr>
                <p:cNvPr id="136" name="TextBox 135"/>
                <p:cNvSpPr txBox="1"/>
                <p:nvPr/>
              </p:nvSpPr>
              <p:spPr>
                <a:xfrm>
                  <a:off x="2396167" y="5367498"/>
                  <a:ext cx="533401" cy="646331"/>
                </a:xfrm>
                <a:prstGeom prst="rect">
                  <a:avLst/>
                </a:prstGeom>
                <a:noFill/>
              </p:spPr>
              <p:txBody>
                <a:bodyPr wrap="square" rtlCol="0">
                  <a:spAutoFit/>
                </a:bodyPr>
                <a:lstStyle/>
                <a:p>
                  <a:r>
                    <a:rPr lang="en-US" sz="3600" b="1" dirty="0" smtClean="0">
                      <a:solidFill>
                        <a:srgbClr val="FF0000"/>
                      </a:solidFill>
                    </a:rPr>
                    <a:t>+</a:t>
                  </a:r>
                  <a:endParaRPr lang="en-US" sz="3600" b="1" dirty="0">
                    <a:solidFill>
                      <a:srgbClr val="FF0000"/>
                    </a:solidFill>
                  </a:endParaRPr>
                </a:p>
              </p:txBody>
            </p:sp>
            <p:sp>
              <p:nvSpPr>
                <p:cNvPr id="140" name="TextBox 139"/>
                <p:cNvSpPr txBox="1"/>
                <p:nvPr/>
              </p:nvSpPr>
              <p:spPr>
                <a:xfrm>
                  <a:off x="1411306" y="2664893"/>
                  <a:ext cx="533401" cy="461665"/>
                </a:xfrm>
                <a:prstGeom prst="rect">
                  <a:avLst/>
                </a:prstGeom>
                <a:noFill/>
              </p:spPr>
              <p:txBody>
                <a:bodyPr wrap="square" rtlCol="0">
                  <a:spAutoFit/>
                </a:bodyPr>
                <a:lstStyle/>
                <a:p>
                  <a:r>
                    <a:rPr lang="en-US" b="1" dirty="0" smtClean="0">
                      <a:solidFill>
                        <a:srgbClr val="009900"/>
                      </a:solidFill>
                    </a:rPr>
                    <a:t>As</a:t>
                  </a:r>
                  <a:endParaRPr lang="en-US" b="1" dirty="0">
                    <a:solidFill>
                      <a:srgbClr val="009900"/>
                    </a:solidFill>
                  </a:endParaRPr>
                </a:p>
              </p:txBody>
            </p:sp>
            <p:sp>
              <p:nvSpPr>
                <p:cNvPr id="141" name="TextBox 140"/>
                <p:cNvSpPr txBox="1"/>
                <p:nvPr/>
              </p:nvSpPr>
              <p:spPr>
                <a:xfrm>
                  <a:off x="1411076" y="4514809"/>
                  <a:ext cx="533401" cy="461665"/>
                </a:xfrm>
                <a:prstGeom prst="rect">
                  <a:avLst/>
                </a:prstGeom>
                <a:noFill/>
              </p:spPr>
              <p:txBody>
                <a:bodyPr wrap="square" rtlCol="0">
                  <a:spAutoFit/>
                </a:bodyPr>
                <a:lstStyle/>
                <a:p>
                  <a:r>
                    <a:rPr lang="en-US" b="1" dirty="0" smtClean="0">
                      <a:solidFill>
                        <a:srgbClr val="009900"/>
                      </a:solidFill>
                    </a:rPr>
                    <a:t>As</a:t>
                  </a:r>
                  <a:endParaRPr lang="en-US" b="1" dirty="0">
                    <a:solidFill>
                      <a:srgbClr val="009900"/>
                    </a:solidFill>
                  </a:endParaRPr>
                </a:p>
              </p:txBody>
            </p:sp>
            <p:sp>
              <p:nvSpPr>
                <p:cNvPr id="146" name="Flowchart: Connector 145"/>
                <p:cNvSpPr/>
                <p:nvPr/>
              </p:nvSpPr>
              <p:spPr bwMode="auto">
                <a:xfrm>
                  <a:off x="1876765" y="4420311"/>
                  <a:ext cx="152400" cy="152400"/>
                </a:xfrm>
                <a:prstGeom prst="flowChartConnector">
                  <a:avLst/>
                </a:prstGeom>
                <a:solidFill>
                  <a:srgbClr val="0099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sp>
            <p:nvSpPr>
              <p:cNvPr id="148" name="Rectangle 147"/>
              <p:cNvSpPr/>
              <p:nvPr/>
            </p:nvSpPr>
            <p:spPr bwMode="auto">
              <a:xfrm>
                <a:off x="1447111" y="1486588"/>
                <a:ext cx="2591259" cy="4685612"/>
              </a:xfrm>
              <a:prstGeom prst="rect">
                <a:avLst/>
              </a:prstGeom>
              <a:noFill/>
              <a:ln w="9525" cap="flat" cmpd="sng" algn="ctr">
                <a:solidFill>
                  <a:srgbClr val="18181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nvGrpSpPr>
              <p:cNvPr id="151" name="Group 150"/>
              <p:cNvGrpSpPr/>
              <p:nvPr/>
            </p:nvGrpSpPr>
            <p:grpSpPr>
              <a:xfrm>
                <a:off x="4038600" y="1486588"/>
                <a:ext cx="2667000" cy="4685612"/>
                <a:chOff x="4953000" y="1522393"/>
                <a:chExt cx="2667000" cy="4685612"/>
              </a:xfrm>
            </p:grpSpPr>
            <p:grpSp>
              <p:nvGrpSpPr>
                <p:cNvPr id="147" name="Group 146"/>
                <p:cNvGrpSpPr/>
                <p:nvPr/>
              </p:nvGrpSpPr>
              <p:grpSpPr>
                <a:xfrm>
                  <a:off x="4953000" y="1558198"/>
                  <a:ext cx="1995430" cy="4649807"/>
                  <a:chOff x="4953000" y="1558198"/>
                  <a:chExt cx="1995430" cy="4649807"/>
                </a:xfrm>
              </p:grpSpPr>
              <p:grpSp>
                <p:nvGrpSpPr>
                  <p:cNvPr id="6" name="Group 5"/>
                  <p:cNvGrpSpPr/>
                  <p:nvPr/>
                </p:nvGrpSpPr>
                <p:grpSpPr>
                  <a:xfrm>
                    <a:off x="4953000" y="1558198"/>
                    <a:ext cx="1829718" cy="4649807"/>
                    <a:chOff x="4419600" y="995879"/>
                    <a:chExt cx="1829718" cy="4649807"/>
                  </a:xfrm>
                </p:grpSpPr>
                <p:grpSp>
                  <p:nvGrpSpPr>
                    <p:cNvPr id="4" name="Group 3"/>
                    <p:cNvGrpSpPr/>
                    <p:nvPr/>
                  </p:nvGrpSpPr>
                  <p:grpSpPr>
                    <a:xfrm>
                      <a:off x="5334000" y="995879"/>
                      <a:ext cx="915318" cy="4649807"/>
                      <a:chOff x="2132682" y="947221"/>
                      <a:chExt cx="915318" cy="4649807"/>
                    </a:xfrm>
                  </p:grpSpPr>
                  <p:grpSp>
                    <p:nvGrpSpPr>
                      <p:cNvPr id="14" name="Group 13"/>
                      <p:cNvGrpSpPr/>
                      <p:nvPr/>
                    </p:nvGrpSpPr>
                    <p:grpSpPr>
                      <a:xfrm>
                        <a:off x="2133600" y="2794612"/>
                        <a:ext cx="914400" cy="926794"/>
                        <a:chOff x="2438400" y="3669994"/>
                        <a:chExt cx="914400" cy="926794"/>
                      </a:xfrm>
                    </p:grpSpPr>
                    <p:sp>
                      <p:nvSpPr>
                        <p:cNvPr id="7" name="Flowchart: Connector 6"/>
                        <p:cNvSpPr/>
                        <p:nvPr/>
                      </p:nvSpPr>
                      <p:spPr bwMode="auto">
                        <a:xfrm>
                          <a:off x="2819400" y="366999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8" name="Flowchart: Connector 7"/>
                        <p:cNvSpPr/>
                        <p:nvPr/>
                      </p:nvSpPr>
                      <p:spPr bwMode="auto">
                        <a:xfrm>
                          <a:off x="2590800" y="3822394"/>
                          <a:ext cx="609600" cy="609600"/>
                        </a:xfrm>
                        <a:prstGeom prst="flowChartConnector">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9" name="Flowchart: Connector 8"/>
                        <p:cNvSpPr/>
                        <p:nvPr/>
                      </p:nvSpPr>
                      <p:spPr bwMode="auto">
                        <a:xfrm>
                          <a:off x="3200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0" name="Flowchart: Connector 9"/>
                        <p:cNvSpPr/>
                        <p:nvPr/>
                      </p:nvSpPr>
                      <p:spPr bwMode="auto">
                        <a:xfrm>
                          <a:off x="2438400" y="4060634"/>
                          <a:ext cx="152400" cy="152400"/>
                        </a:xfrm>
                        <a:prstGeom prst="flowChartConnector">
                          <a:avLst/>
                        </a:prstGeom>
                        <a:solidFill>
                          <a:srgbClr val="00990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1" name="Flowchart: Connector 10"/>
                        <p:cNvSpPr/>
                        <p:nvPr/>
                      </p:nvSpPr>
                      <p:spPr bwMode="auto">
                        <a:xfrm>
                          <a:off x="2819400" y="4444388"/>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nvGrpSpPr>
                      <p:cNvPr id="15" name="Group 14"/>
                      <p:cNvGrpSpPr/>
                      <p:nvPr/>
                    </p:nvGrpSpPr>
                    <p:grpSpPr>
                      <a:xfrm>
                        <a:off x="2133600" y="3733800"/>
                        <a:ext cx="914400" cy="926794"/>
                        <a:chOff x="2438400" y="3669994"/>
                        <a:chExt cx="914400" cy="926794"/>
                      </a:xfrm>
                    </p:grpSpPr>
                    <p:sp>
                      <p:nvSpPr>
                        <p:cNvPr id="16" name="Flowchart: Connector 15"/>
                        <p:cNvSpPr/>
                        <p:nvPr/>
                      </p:nvSpPr>
                      <p:spPr bwMode="auto">
                        <a:xfrm>
                          <a:off x="2819400" y="366999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7" name="Flowchart: Connector 16"/>
                        <p:cNvSpPr/>
                        <p:nvPr/>
                      </p:nvSpPr>
                      <p:spPr bwMode="auto">
                        <a:xfrm>
                          <a:off x="2590800" y="3822394"/>
                          <a:ext cx="609600" cy="609600"/>
                        </a:xfrm>
                        <a:prstGeom prst="flowChartConnector">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8" name="Flowchart: Connector 17"/>
                        <p:cNvSpPr/>
                        <p:nvPr/>
                      </p:nvSpPr>
                      <p:spPr bwMode="auto">
                        <a:xfrm>
                          <a:off x="3200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9" name="Flowchart: Connector 18"/>
                        <p:cNvSpPr/>
                        <p:nvPr/>
                      </p:nvSpPr>
                      <p:spPr bwMode="auto">
                        <a:xfrm>
                          <a:off x="2438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0" name="Flowchart: Connector 19"/>
                        <p:cNvSpPr/>
                        <p:nvPr/>
                      </p:nvSpPr>
                      <p:spPr bwMode="auto">
                        <a:xfrm>
                          <a:off x="2819400" y="4444388"/>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nvGrpSpPr>
                      <p:cNvPr id="21" name="Group 20"/>
                      <p:cNvGrpSpPr/>
                      <p:nvPr/>
                    </p:nvGrpSpPr>
                    <p:grpSpPr>
                      <a:xfrm>
                        <a:off x="2132682" y="947221"/>
                        <a:ext cx="914400" cy="926794"/>
                        <a:chOff x="2438400" y="3669994"/>
                        <a:chExt cx="914400" cy="926794"/>
                      </a:xfrm>
                    </p:grpSpPr>
                    <p:sp>
                      <p:nvSpPr>
                        <p:cNvPr id="22" name="Flowchart: Connector 21"/>
                        <p:cNvSpPr/>
                        <p:nvPr/>
                      </p:nvSpPr>
                      <p:spPr bwMode="auto">
                        <a:xfrm>
                          <a:off x="2819400" y="366999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3" name="Flowchart: Connector 22"/>
                        <p:cNvSpPr/>
                        <p:nvPr/>
                      </p:nvSpPr>
                      <p:spPr bwMode="auto">
                        <a:xfrm>
                          <a:off x="2590800" y="3822394"/>
                          <a:ext cx="609600" cy="609600"/>
                        </a:xfrm>
                        <a:prstGeom prst="flowChartConnector">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4" name="Flowchart: Connector 23"/>
                        <p:cNvSpPr/>
                        <p:nvPr/>
                      </p:nvSpPr>
                      <p:spPr bwMode="auto">
                        <a:xfrm>
                          <a:off x="3200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5" name="Flowchart: Connector 24"/>
                        <p:cNvSpPr/>
                        <p:nvPr/>
                      </p:nvSpPr>
                      <p:spPr bwMode="auto">
                        <a:xfrm>
                          <a:off x="2438400" y="4060634"/>
                          <a:ext cx="152400" cy="152400"/>
                        </a:xfrm>
                        <a:prstGeom prst="flowChartConnector">
                          <a:avLst/>
                        </a:prstGeom>
                        <a:solidFill>
                          <a:srgbClr val="009900"/>
                        </a:solidFill>
                        <a:ln w="25400" cap="flat" cmpd="sng" algn="ctr">
                          <a:solidFill>
                            <a:srgbClr val="18181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6" name="Flowchart: Connector 25"/>
                        <p:cNvSpPr/>
                        <p:nvPr/>
                      </p:nvSpPr>
                      <p:spPr bwMode="auto">
                        <a:xfrm>
                          <a:off x="2819400" y="4444388"/>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nvGrpSpPr>
                      <p:cNvPr id="27" name="Group 26"/>
                      <p:cNvGrpSpPr/>
                      <p:nvPr/>
                    </p:nvGrpSpPr>
                    <p:grpSpPr>
                      <a:xfrm>
                        <a:off x="2133600" y="1874015"/>
                        <a:ext cx="914400" cy="926794"/>
                        <a:chOff x="2438400" y="3669994"/>
                        <a:chExt cx="914400" cy="926794"/>
                      </a:xfrm>
                    </p:grpSpPr>
                    <p:sp>
                      <p:nvSpPr>
                        <p:cNvPr id="28" name="Flowchart: Connector 27"/>
                        <p:cNvSpPr/>
                        <p:nvPr/>
                      </p:nvSpPr>
                      <p:spPr bwMode="auto">
                        <a:xfrm>
                          <a:off x="2819400" y="366999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9" name="Flowchart: Connector 28"/>
                        <p:cNvSpPr/>
                        <p:nvPr/>
                      </p:nvSpPr>
                      <p:spPr bwMode="auto">
                        <a:xfrm>
                          <a:off x="2590800" y="3822394"/>
                          <a:ext cx="609600" cy="609600"/>
                        </a:xfrm>
                        <a:prstGeom prst="flowChartConnector">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0" name="Flowchart: Connector 29"/>
                        <p:cNvSpPr/>
                        <p:nvPr/>
                      </p:nvSpPr>
                      <p:spPr bwMode="auto">
                        <a:xfrm>
                          <a:off x="3200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1" name="Flowchart: Connector 30"/>
                        <p:cNvSpPr/>
                        <p:nvPr/>
                      </p:nvSpPr>
                      <p:spPr bwMode="auto">
                        <a:xfrm>
                          <a:off x="2438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2" name="Flowchart: Connector 31"/>
                        <p:cNvSpPr/>
                        <p:nvPr/>
                      </p:nvSpPr>
                      <p:spPr bwMode="auto">
                        <a:xfrm>
                          <a:off x="2819400" y="4444388"/>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nvGrpSpPr>
                      <p:cNvPr id="33" name="Group 32"/>
                      <p:cNvGrpSpPr/>
                      <p:nvPr/>
                    </p:nvGrpSpPr>
                    <p:grpSpPr>
                      <a:xfrm>
                        <a:off x="2133600" y="4670234"/>
                        <a:ext cx="914400" cy="926794"/>
                        <a:chOff x="2438400" y="3669994"/>
                        <a:chExt cx="914400" cy="926794"/>
                      </a:xfrm>
                    </p:grpSpPr>
                    <p:sp>
                      <p:nvSpPr>
                        <p:cNvPr id="34" name="Flowchart: Connector 33"/>
                        <p:cNvSpPr/>
                        <p:nvPr/>
                      </p:nvSpPr>
                      <p:spPr bwMode="auto">
                        <a:xfrm>
                          <a:off x="2819400" y="366999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5" name="Flowchart: Connector 34"/>
                        <p:cNvSpPr/>
                        <p:nvPr/>
                      </p:nvSpPr>
                      <p:spPr bwMode="auto">
                        <a:xfrm>
                          <a:off x="2590800" y="3822394"/>
                          <a:ext cx="609600" cy="609600"/>
                        </a:xfrm>
                        <a:prstGeom prst="flowChartConnector">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6" name="Flowchart: Connector 35"/>
                        <p:cNvSpPr/>
                        <p:nvPr/>
                      </p:nvSpPr>
                      <p:spPr bwMode="auto">
                        <a:xfrm>
                          <a:off x="3200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7" name="Flowchart: Connector 36"/>
                        <p:cNvSpPr/>
                        <p:nvPr/>
                      </p:nvSpPr>
                      <p:spPr bwMode="auto">
                        <a:xfrm>
                          <a:off x="2438400" y="4060634"/>
                          <a:ext cx="152400" cy="152400"/>
                        </a:xfrm>
                        <a:prstGeom prst="flowChartConnector">
                          <a:avLst/>
                        </a:prstGeom>
                        <a:solidFill>
                          <a:srgbClr val="009900"/>
                        </a:solidFill>
                        <a:ln w="25400" cap="flat" cmpd="sng" algn="ctr">
                          <a:solidFill>
                            <a:srgbClr val="18181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8" name="Flowchart: Connector 37"/>
                        <p:cNvSpPr/>
                        <p:nvPr/>
                      </p:nvSpPr>
                      <p:spPr bwMode="auto">
                        <a:xfrm>
                          <a:off x="2819400" y="4444388"/>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grpSp>
                  <p:nvGrpSpPr>
                    <p:cNvPr id="70" name="Group 69"/>
                    <p:cNvGrpSpPr/>
                    <p:nvPr/>
                  </p:nvGrpSpPr>
                  <p:grpSpPr>
                    <a:xfrm>
                      <a:off x="4419600" y="995879"/>
                      <a:ext cx="915318" cy="4649807"/>
                      <a:chOff x="2132682" y="947221"/>
                      <a:chExt cx="915318" cy="4649807"/>
                    </a:xfrm>
                  </p:grpSpPr>
                  <p:grpSp>
                    <p:nvGrpSpPr>
                      <p:cNvPr id="71" name="Group 70"/>
                      <p:cNvGrpSpPr/>
                      <p:nvPr/>
                    </p:nvGrpSpPr>
                    <p:grpSpPr>
                      <a:xfrm>
                        <a:off x="2133600" y="2794612"/>
                        <a:ext cx="914400" cy="926794"/>
                        <a:chOff x="2438400" y="3669994"/>
                        <a:chExt cx="914400" cy="926794"/>
                      </a:xfrm>
                    </p:grpSpPr>
                    <p:sp>
                      <p:nvSpPr>
                        <p:cNvPr id="96" name="Flowchart: Connector 95"/>
                        <p:cNvSpPr/>
                        <p:nvPr/>
                      </p:nvSpPr>
                      <p:spPr bwMode="auto">
                        <a:xfrm>
                          <a:off x="2819400" y="366999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97" name="Flowchart: Connector 96"/>
                        <p:cNvSpPr/>
                        <p:nvPr/>
                      </p:nvSpPr>
                      <p:spPr bwMode="auto">
                        <a:xfrm>
                          <a:off x="2590800" y="3822394"/>
                          <a:ext cx="609600" cy="609600"/>
                        </a:xfrm>
                        <a:prstGeom prst="flowChartConnector">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98" name="Flowchart: Connector 97"/>
                        <p:cNvSpPr/>
                        <p:nvPr/>
                      </p:nvSpPr>
                      <p:spPr bwMode="auto">
                        <a:xfrm>
                          <a:off x="3200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99" name="Flowchart: Connector 98"/>
                        <p:cNvSpPr/>
                        <p:nvPr/>
                      </p:nvSpPr>
                      <p:spPr bwMode="auto">
                        <a:xfrm>
                          <a:off x="2438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00" name="Flowchart: Connector 99"/>
                        <p:cNvSpPr/>
                        <p:nvPr/>
                      </p:nvSpPr>
                      <p:spPr bwMode="auto">
                        <a:xfrm>
                          <a:off x="2819400" y="4444388"/>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nvGrpSpPr>
                      <p:cNvPr id="72" name="Group 71"/>
                      <p:cNvGrpSpPr/>
                      <p:nvPr/>
                    </p:nvGrpSpPr>
                    <p:grpSpPr>
                      <a:xfrm>
                        <a:off x="2133600" y="3733800"/>
                        <a:ext cx="914400" cy="926794"/>
                        <a:chOff x="2438400" y="3669994"/>
                        <a:chExt cx="914400" cy="926794"/>
                      </a:xfrm>
                    </p:grpSpPr>
                    <p:sp>
                      <p:nvSpPr>
                        <p:cNvPr id="91" name="Flowchart: Connector 90"/>
                        <p:cNvSpPr/>
                        <p:nvPr/>
                      </p:nvSpPr>
                      <p:spPr bwMode="auto">
                        <a:xfrm>
                          <a:off x="2819400" y="366999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92" name="Flowchart: Connector 91"/>
                        <p:cNvSpPr/>
                        <p:nvPr/>
                      </p:nvSpPr>
                      <p:spPr bwMode="auto">
                        <a:xfrm>
                          <a:off x="2590800" y="3822394"/>
                          <a:ext cx="609600" cy="609600"/>
                        </a:xfrm>
                        <a:prstGeom prst="flowChartConnector">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93" name="Flowchart: Connector 92"/>
                        <p:cNvSpPr/>
                        <p:nvPr/>
                      </p:nvSpPr>
                      <p:spPr bwMode="auto">
                        <a:xfrm>
                          <a:off x="3200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94" name="Flowchart: Connector 93"/>
                        <p:cNvSpPr/>
                        <p:nvPr/>
                      </p:nvSpPr>
                      <p:spPr bwMode="auto">
                        <a:xfrm>
                          <a:off x="2438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95" name="Flowchart: Connector 94"/>
                        <p:cNvSpPr/>
                        <p:nvPr/>
                      </p:nvSpPr>
                      <p:spPr bwMode="auto">
                        <a:xfrm>
                          <a:off x="2819400" y="4444388"/>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nvGrpSpPr>
                      <p:cNvPr id="73" name="Group 72"/>
                      <p:cNvGrpSpPr/>
                      <p:nvPr/>
                    </p:nvGrpSpPr>
                    <p:grpSpPr>
                      <a:xfrm>
                        <a:off x="2132682" y="947221"/>
                        <a:ext cx="914400" cy="926794"/>
                        <a:chOff x="2438400" y="3669994"/>
                        <a:chExt cx="914400" cy="926794"/>
                      </a:xfrm>
                    </p:grpSpPr>
                    <p:sp>
                      <p:nvSpPr>
                        <p:cNvPr id="86" name="Flowchart: Connector 85"/>
                        <p:cNvSpPr/>
                        <p:nvPr/>
                      </p:nvSpPr>
                      <p:spPr bwMode="auto">
                        <a:xfrm>
                          <a:off x="2819400" y="366999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87" name="Flowchart: Connector 86"/>
                        <p:cNvSpPr/>
                        <p:nvPr/>
                      </p:nvSpPr>
                      <p:spPr bwMode="auto">
                        <a:xfrm>
                          <a:off x="2590800" y="3822394"/>
                          <a:ext cx="609600" cy="609600"/>
                        </a:xfrm>
                        <a:prstGeom prst="flowChartConnector">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88" name="Flowchart: Connector 87"/>
                        <p:cNvSpPr/>
                        <p:nvPr/>
                      </p:nvSpPr>
                      <p:spPr bwMode="auto">
                        <a:xfrm>
                          <a:off x="3200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89" name="Flowchart: Connector 88"/>
                        <p:cNvSpPr/>
                        <p:nvPr/>
                      </p:nvSpPr>
                      <p:spPr bwMode="auto">
                        <a:xfrm>
                          <a:off x="2438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90" name="Flowchart: Connector 89"/>
                        <p:cNvSpPr/>
                        <p:nvPr/>
                      </p:nvSpPr>
                      <p:spPr bwMode="auto">
                        <a:xfrm>
                          <a:off x="2819400" y="4444388"/>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nvGrpSpPr>
                      <p:cNvPr id="74" name="Group 73"/>
                      <p:cNvGrpSpPr/>
                      <p:nvPr/>
                    </p:nvGrpSpPr>
                    <p:grpSpPr>
                      <a:xfrm>
                        <a:off x="2133600" y="1874015"/>
                        <a:ext cx="914400" cy="926794"/>
                        <a:chOff x="2438400" y="3669994"/>
                        <a:chExt cx="914400" cy="926794"/>
                      </a:xfrm>
                    </p:grpSpPr>
                    <p:sp>
                      <p:nvSpPr>
                        <p:cNvPr id="81" name="Flowchart: Connector 80"/>
                        <p:cNvSpPr/>
                        <p:nvPr/>
                      </p:nvSpPr>
                      <p:spPr bwMode="auto">
                        <a:xfrm>
                          <a:off x="2819400" y="366999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82" name="Flowchart: Connector 81"/>
                        <p:cNvSpPr/>
                        <p:nvPr/>
                      </p:nvSpPr>
                      <p:spPr bwMode="auto">
                        <a:xfrm>
                          <a:off x="2590800" y="3822394"/>
                          <a:ext cx="609600" cy="609600"/>
                        </a:xfrm>
                        <a:prstGeom prst="flowChartConnector">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83" name="Flowchart: Connector 82"/>
                        <p:cNvSpPr/>
                        <p:nvPr/>
                      </p:nvSpPr>
                      <p:spPr bwMode="auto">
                        <a:xfrm>
                          <a:off x="3200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84" name="Flowchart: Connector 83"/>
                        <p:cNvSpPr/>
                        <p:nvPr/>
                      </p:nvSpPr>
                      <p:spPr bwMode="auto">
                        <a:xfrm>
                          <a:off x="2438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85" name="Flowchart: Connector 84"/>
                        <p:cNvSpPr/>
                        <p:nvPr/>
                      </p:nvSpPr>
                      <p:spPr bwMode="auto">
                        <a:xfrm>
                          <a:off x="2819400" y="4444388"/>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nvGrpSpPr>
                      <p:cNvPr id="75" name="Group 74"/>
                      <p:cNvGrpSpPr/>
                      <p:nvPr/>
                    </p:nvGrpSpPr>
                    <p:grpSpPr>
                      <a:xfrm>
                        <a:off x="2133600" y="4670234"/>
                        <a:ext cx="914400" cy="926794"/>
                        <a:chOff x="2438400" y="3669994"/>
                        <a:chExt cx="914400" cy="926794"/>
                      </a:xfrm>
                    </p:grpSpPr>
                    <p:sp>
                      <p:nvSpPr>
                        <p:cNvPr id="76" name="Flowchart: Connector 75"/>
                        <p:cNvSpPr/>
                        <p:nvPr/>
                      </p:nvSpPr>
                      <p:spPr bwMode="auto">
                        <a:xfrm>
                          <a:off x="2819400" y="366999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77" name="Flowchart: Connector 76"/>
                        <p:cNvSpPr/>
                        <p:nvPr/>
                      </p:nvSpPr>
                      <p:spPr bwMode="auto">
                        <a:xfrm>
                          <a:off x="2590800" y="3822394"/>
                          <a:ext cx="609600" cy="609600"/>
                        </a:xfrm>
                        <a:prstGeom prst="flowChartConnector">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78" name="Flowchart: Connector 77"/>
                        <p:cNvSpPr/>
                        <p:nvPr/>
                      </p:nvSpPr>
                      <p:spPr bwMode="auto">
                        <a:xfrm>
                          <a:off x="3200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79" name="Flowchart: Connector 78"/>
                        <p:cNvSpPr/>
                        <p:nvPr/>
                      </p:nvSpPr>
                      <p:spPr bwMode="auto">
                        <a:xfrm>
                          <a:off x="2438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80" name="Flowchart: Connector 79"/>
                        <p:cNvSpPr/>
                        <p:nvPr/>
                      </p:nvSpPr>
                      <p:spPr bwMode="auto">
                        <a:xfrm>
                          <a:off x="2819400" y="4444388"/>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grpSp>
              <p:sp>
                <p:nvSpPr>
                  <p:cNvPr id="137" name="TextBox 136"/>
                  <p:cNvSpPr txBox="1"/>
                  <p:nvPr/>
                </p:nvSpPr>
                <p:spPr>
                  <a:xfrm>
                    <a:off x="5251832" y="1605948"/>
                    <a:ext cx="533401" cy="707886"/>
                  </a:xfrm>
                  <a:prstGeom prst="rect">
                    <a:avLst/>
                  </a:prstGeom>
                  <a:noFill/>
                </p:spPr>
                <p:txBody>
                  <a:bodyPr wrap="square" rtlCol="0">
                    <a:spAutoFit/>
                  </a:bodyPr>
                  <a:lstStyle/>
                  <a:p>
                    <a:r>
                      <a:rPr lang="en-US" sz="4000" b="1" dirty="0" smtClean="0">
                        <a:solidFill>
                          <a:srgbClr val="FF0000"/>
                        </a:solidFill>
                      </a:rPr>
                      <a:t>-</a:t>
                    </a:r>
                    <a:endParaRPr lang="en-US" sz="4000" b="1" dirty="0">
                      <a:solidFill>
                        <a:srgbClr val="FF0000"/>
                      </a:solidFill>
                    </a:endParaRPr>
                  </a:p>
                </p:txBody>
              </p:sp>
              <p:sp>
                <p:nvSpPr>
                  <p:cNvPr id="138" name="TextBox 137"/>
                  <p:cNvSpPr txBox="1"/>
                  <p:nvPr/>
                </p:nvSpPr>
                <p:spPr>
                  <a:xfrm>
                    <a:off x="5228650" y="3427999"/>
                    <a:ext cx="533401" cy="769441"/>
                  </a:xfrm>
                  <a:prstGeom prst="rect">
                    <a:avLst/>
                  </a:prstGeom>
                  <a:noFill/>
                </p:spPr>
                <p:txBody>
                  <a:bodyPr wrap="square" rtlCol="0">
                    <a:spAutoFit/>
                  </a:bodyPr>
                  <a:lstStyle/>
                  <a:p>
                    <a:r>
                      <a:rPr lang="en-US" sz="4400" b="1" dirty="0" smtClean="0">
                        <a:solidFill>
                          <a:srgbClr val="FF0000"/>
                        </a:solidFill>
                      </a:rPr>
                      <a:t>-</a:t>
                    </a:r>
                    <a:endParaRPr lang="en-US" sz="4400" b="1" dirty="0">
                      <a:solidFill>
                        <a:srgbClr val="FF0000"/>
                      </a:solidFill>
                    </a:endParaRPr>
                  </a:p>
                </p:txBody>
              </p:sp>
              <p:sp>
                <p:nvSpPr>
                  <p:cNvPr id="139" name="TextBox 138"/>
                  <p:cNvSpPr txBox="1"/>
                  <p:nvPr/>
                </p:nvSpPr>
                <p:spPr>
                  <a:xfrm>
                    <a:off x="5242649" y="5317908"/>
                    <a:ext cx="533401" cy="707886"/>
                  </a:xfrm>
                  <a:prstGeom prst="rect">
                    <a:avLst/>
                  </a:prstGeom>
                  <a:noFill/>
                </p:spPr>
                <p:txBody>
                  <a:bodyPr wrap="square" rtlCol="0">
                    <a:spAutoFit/>
                  </a:bodyPr>
                  <a:lstStyle/>
                  <a:p>
                    <a:r>
                      <a:rPr lang="en-US" sz="4000" b="1" dirty="0" smtClean="0">
                        <a:solidFill>
                          <a:srgbClr val="FF0000"/>
                        </a:solidFill>
                      </a:rPr>
                      <a:t>-</a:t>
                    </a:r>
                    <a:endParaRPr lang="en-US" sz="4000" b="1" dirty="0">
                      <a:solidFill>
                        <a:srgbClr val="FF0000"/>
                      </a:solidFill>
                    </a:endParaRPr>
                  </a:p>
                </p:txBody>
              </p:sp>
              <p:sp>
                <p:nvSpPr>
                  <p:cNvPr id="142" name="Flowchart: Connector 141"/>
                  <p:cNvSpPr/>
                  <p:nvPr/>
                </p:nvSpPr>
                <p:spPr bwMode="auto">
                  <a:xfrm>
                    <a:off x="6796030" y="2875632"/>
                    <a:ext cx="152400" cy="152400"/>
                  </a:xfrm>
                  <a:prstGeom prst="flowChartConnector">
                    <a:avLst/>
                  </a:prstGeom>
                  <a:solidFill>
                    <a:schemeClr val="bg1"/>
                  </a:solid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43" name="Flowchart: Connector 142"/>
                  <p:cNvSpPr/>
                  <p:nvPr/>
                </p:nvSpPr>
                <p:spPr bwMode="auto">
                  <a:xfrm>
                    <a:off x="6782718" y="4735417"/>
                    <a:ext cx="152400" cy="152400"/>
                  </a:xfrm>
                  <a:prstGeom prst="flowChartConnector">
                    <a:avLst/>
                  </a:prstGeom>
                  <a:solidFill>
                    <a:schemeClr val="bg1"/>
                  </a:solid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44" name="TextBox 143"/>
                  <p:cNvSpPr txBox="1"/>
                  <p:nvPr/>
                </p:nvSpPr>
                <p:spPr>
                  <a:xfrm>
                    <a:off x="6122621" y="2704350"/>
                    <a:ext cx="533401" cy="461665"/>
                  </a:xfrm>
                  <a:prstGeom prst="rect">
                    <a:avLst/>
                  </a:prstGeom>
                  <a:noFill/>
                </p:spPr>
                <p:txBody>
                  <a:bodyPr wrap="square" rtlCol="0">
                    <a:spAutoFit/>
                  </a:bodyPr>
                  <a:lstStyle/>
                  <a:p>
                    <a:r>
                      <a:rPr lang="en-US" b="1" dirty="0" smtClean="0">
                        <a:solidFill>
                          <a:srgbClr val="FF0000"/>
                        </a:solidFill>
                      </a:rPr>
                      <a:t>B</a:t>
                    </a:r>
                    <a:endParaRPr lang="en-US" b="1" dirty="0">
                      <a:solidFill>
                        <a:srgbClr val="FF0000"/>
                      </a:solidFill>
                    </a:endParaRPr>
                  </a:p>
                </p:txBody>
              </p:sp>
              <p:sp>
                <p:nvSpPr>
                  <p:cNvPr id="145" name="TextBox 144"/>
                  <p:cNvSpPr txBox="1"/>
                  <p:nvPr/>
                </p:nvSpPr>
                <p:spPr>
                  <a:xfrm>
                    <a:off x="6136850" y="4576486"/>
                    <a:ext cx="533401" cy="461665"/>
                  </a:xfrm>
                  <a:prstGeom prst="rect">
                    <a:avLst/>
                  </a:prstGeom>
                  <a:noFill/>
                </p:spPr>
                <p:txBody>
                  <a:bodyPr wrap="square" rtlCol="0">
                    <a:spAutoFit/>
                  </a:bodyPr>
                  <a:lstStyle/>
                  <a:p>
                    <a:r>
                      <a:rPr lang="en-US" b="1" dirty="0" smtClean="0">
                        <a:solidFill>
                          <a:srgbClr val="FF0000"/>
                        </a:solidFill>
                      </a:rPr>
                      <a:t>B</a:t>
                    </a:r>
                    <a:endParaRPr lang="en-US" b="1" dirty="0">
                      <a:solidFill>
                        <a:srgbClr val="FF0000"/>
                      </a:solidFill>
                    </a:endParaRPr>
                  </a:p>
                </p:txBody>
              </p:sp>
            </p:grpSp>
            <p:sp>
              <p:nvSpPr>
                <p:cNvPr id="150" name="Rectangle 149"/>
                <p:cNvSpPr/>
                <p:nvPr/>
              </p:nvSpPr>
              <p:spPr bwMode="auto">
                <a:xfrm>
                  <a:off x="4953000" y="1522393"/>
                  <a:ext cx="2667000" cy="4685612"/>
                </a:xfrm>
                <a:prstGeom prst="rect">
                  <a:avLst/>
                </a:prstGeom>
                <a:noFill/>
                <a:ln w="9525" cap="flat" cmpd="sng" algn="ctr">
                  <a:solidFill>
                    <a:srgbClr val="18181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sp>
          <p:nvSpPr>
            <p:cNvPr id="153" name="TextBox 152"/>
            <p:cNvSpPr txBox="1"/>
            <p:nvPr/>
          </p:nvSpPr>
          <p:spPr>
            <a:xfrm>
              <a:off x="1524000" y="3211187"/>
              <a:ext cx="609600" cy="830997"/>
            </a:xfrm>
            <a:prstGeom prst="rect">
              <a:avLst/>
            </a:prstGeom>
            <a:noFill/>
          </p:spPr>
          <p:txBody>
            <a:bodyPr wrap="square" rtlCol="0">
              <a:spAutoFit/>
            </a:bodyPr>
            <a:lstStyle/>
            <a:p>
              <a:r>
                <a:rPr lang="en-US" sz="4800" b="1" dirty="0" smtClean="0"/>
                <a:t>N</a:t>
              </a:r>
              <a:endParaRPr lang="en-US" sz="4800" b="1" dirty="0"/>
            </a:p>
          </p:txBody>
        </p:sp>
        <p:sp>
          <p:nvSpPr>
            <p:cNvPr id="154" name="TextBox 153"/>
            <p:cNvSpPr txBox="1"/>
            <p:nvPr/>
          </p:nvSpPr>
          <p:spPr>
            <a:xfrm>
              <a:off x="5999603" y="3231137"/>
              <a:ext cx="609600" cy="830997"/>
            </a:xfrm>
            <a:prstGeom prst="rect">
              <a:avLst/>
            </a:prstGeom>
            <a:noFill/>
          </p:spPr>
          <p:txBody>
            <a:bodyPr wrap="square" rtlCol="0">
              <a:spAutoFit/>
            </a:bodyPr>
            <a:lstStyle/>
            <a:p>
              <a:r>
                <a:rPr lang="en-US" sz="4800" b="1" dirty="0" smtClean="0"/>
                <a:t>P</a:t>
              </a:r>
              <a:endParaRPr lang="en-US" sz="4800" b="1" dirty="0"/>
            </a:p>
          </p:txBody>
        </p:sp>
        <p:cxnSp>
          <p:nvCxnSpPr>
            <p:cNvPr id="156" name="Straight Connector 155"/>
            <p:cNvCxnSpPr/>
            <p:nvPr/>
          </p:nvCxnSpPr>
          <p:spPr bwMode="auto">
            <a:xfrm>
              <a:off x="4037682" y="1486588"/>
              <a:ext cx="0" cy="4685612"/>
            </a:xfrm>
            <a:prstGeom prst="line">
              <a:avLst/>
            </a:prstGeom>
            <a:solidFill>
              <a:schemeClr val="accent1"/>
            </a:solidFill>
            <a:ln w="44450" cap="flat" cmpd="sng" algn="ctr">
              <a:solidFill>
                <a:srgbClr val="C00000"/>
              </a:solidFill>
              <a:prstDash val="solid"/>
              <a:round/>
              <a:headEnd type="none" w="med" len="med"/>
              <a:tailEnd type="none" w="med" len="med"/>
            </a:ln>
            <a:effectLst/>
          </p:spPr>
        </p:cxnSp>
        <p:sp>
          <p:nvSpPr>
            <p:cNvPr id="157" name="Flowchart: Connector 156"/>
            <p:cNvSpPr/>
            <p:nvPr/>
          </p:nvSpPr>
          <p:spPr bwMode="auto">
            <a:xfrm>
              <a:off x="3789801" y="3495905"/>
              <a:ext cx="152400" cy="152400"/>
            </a:xfrm>
            <a:prstGeom prst="flowChartConnector">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04" name="Flowchart: Connector 303"/>
            <p:cNvSpPr/>
            <p:nvPr/>
          </p:nvSpPr>
          <p:spPr bwMode="auto">
            <a:xfrm>
              <a:off x="3785900" y="5341115"/>
              <a:ext cx="152400" cy="152400"/>
            </a:xfrm>
            <a:prstGeom prst="flowChartConnector">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nvGrpSpPr>
          <p:cNvPr id="290" name="Group 289"/>
          <p:cNvGrpSpPr/>
          <p:nvPr/>
        </p:nvGrpSpPr>
        <p:grpSpPr>
          <a:xfrm>
            <a:off x="3352571" y="1486588"/>
            <a:ext cx="1829718" cy="4685612"/>
            <a:chOff x="3352571" y="1486588"/>
            <a:chExt cx="1829718" cy="4685612"/>
          </a:xfrm>
        </p:grpSpPr>
        <p:cxnSp>
          <p:nvCxnSpPr>
            <p:cNvPr id="289" name="Straight Connector 288"/>
            <p:cNvCxnSpPr/>
            <p:nvPr/>
          </p:nvCxnSpPr>
          <p:spPr bwMode="auto">
            <a:xfrm>
              <a:off x="3352571" y="1486588"/>
              <a:ext cx="0" cy="4685612"/>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63" name="Straight Connector 162"/>
            <p:cNvCxnSpPr/>
            <p:nvPr/>
          </p:nvCxnSpPr>
          <p:spPr bwMode="auto">
            <a:xfrm>
              <a:off x="5182289" y="1486588"/>
              <a:ext cx="0" cy="4685612"/>
            </a:xfrm>
            <a:prstGeom prst="line">
              <a:avLst/>
            </a:prstGeom>
            <a:solidFill>
              <a:schemeClr val="accent1"/>
            </a:solidFill>
            <a:ln w="38100" cap="flat" cmpd="sng" algn="ctr">
              <a:solidFill>
                <a:srgbClr val="FF0000"/>
              </a:solidFill>
              <a:prstDash val="solid"/>
              <a:round/>
              <a:headEnd type="none" w="med" len="med"/>
              <a:tailEnd type="none" w="med" len="med"/>
            </a:ln>
            <a:effectLst/>
          </p:spPr>
        </p:cxnSp>
      </p:grpSp>
      <p:sp>
        <p:nvSpPr>
          <p:cNvPr id="291" name="TextBox 290"/>
          <p:cNvSpPr txBox="1"/>
          <p:nvPr/>
        </p:nvSpPr>
        <p:spPr>
          <a:xfrm>
            <a:off x="228600" y="2449187"/>
            <a:ext cx="1524689" cy="1815882"/>
          </a:xfrm>
          <a:prstGeom prst="rect">
            <a:avLst/>
          </a:prstGeom>
          <a:noFill/>
        </p:spPr>
        <p:txBody>
          <a:bodyPr wrap="square" rtlCol="0">
            <a:spAutoFit/>
          </a:bodyPr>
          <a:lstStyle/>
          <a:p>
            <a:r>
              <a:rPr lang="en-US" sz="1400" dirty="0" smtClean="0"/>
              <a:t>The combining of electrons and holes depletes the holes in the p-region and electrons in the n-region near the junction</a:t>
            </a:r>
            <a:endParaRPr lang="en-US" sz="1400" dirty="0"/>
          </a:p>
        </p:txBody>
      </p:sp>
      <p:sp>
        <p:nvSpPr>
          <p:cNvPr id="292" name="TextBox 291"/>
          <p:cNvSpPr txBox="1"/>
          <p:nvPr/>
        </p:nvSpPr>
        <p:spPr>
          <a:xfrm>
            <a:off x="1705565" y="311223"/>
            <a:ext cx="5562600" cy="461665"/>
          </a:xfrm>
          <a:prstGeom prst="rect">
            <a:avLst/>
          </a:prstGeom>
          <a:noFill/>
        </p:spPr>
        <p:txBody>
          <a:bodyPr wrap="square" rtlCol="0">
            <a:spAutoFit/>
          </a:bodyPr>
          <a:lstStyle/>
          <a:p>
            <a:r>
              <a:rPr lang="en-US" dirty="0" smtClean="0"/>
              <a:t>Depletion Region/Space Charged Region</a:t>
            </a:r>
            <a:endParaRPr lang="en-US" dirty="0"/>
          </a:p>
        </p:txBody>
      </p:sp>
      <p:sp>
        <p:nvSpPr>
          <p:cNvPr id="293" name="Left Brace 292"/>
          <p:cNvSpPr/>
          <p:nvPr/>
        </p:nvSpPr>
        <p:spPr bwMode="auto">
          <a:xfrm rot="5400000">
            <a:off x="3822283" y="-15026"/>
            <a:ext cx="657324" cy="2220587"/>
          </a:xfrm>
          <a:prstGeom prst="lef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901758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0"/>
                                        </p:tgtEl>
                                        <p:attrNameLst>
                                          <p:attrName>style.visibility</p:attrName>
                                        </p:attrNameLst>
                                      </p:cBhvr>
                                      <p:to>
                                        <p:strVal val="visible"/>
                                      </p:to>
                                    </p:set>
                                    <p:anim calcmode="lin" valueType="num">
                                      <p:cBhvr additive="base">
                                        <p:cTn id="7" dur="500" fill="hold"/>
                                        <p:tgtEl>
                                          <p:spTgt spid="290"/>
                                        </p:tgtEl>
                                        <p:attrNameLst>
                                          <p:attrName>ppt_x</p:attrName>
                                        </p:attrNameLst>
                                      </p:cBhvr>
                                      <p:tavLst>
                                        <p:tav tm="0">
                                          <p:val>
                                            <p:strVal val="#ppt_x"/>
                                          </p:val>
                                        </p:tav>
                                        <p:tav tm="100000">
                                          <p:val>
                                            <p:strVal val="#ppt_x"/>
                                          </p:val>
                                        </p:tav>
                                      </p:tavLst>
                                    </p:anim>
                                    <p:anim calcmode="lin" valueType="num">
                                      <p:cBhvr additive="base">
                                        <p:cTn id="8" dur="500" fill="hold"/>
                                        <p:tgtEl>
                                          <p:spTgt spid="29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 grpId="0"/>
      <p:bldP spid="292" grpId="0"/>
      <p:bldP spid="293"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GB"/>
          </a:p>
        </p:txBody>
      </p:sp>
      <p:sp>
        <p:nvSpPr>
          <p:cNvPr id="3" name="Slide Number Placeholder 2"/>
          <p:cNvSpPr>
            <a:spLocks noGrp="1"/>
          </p:cNvSpPr>
          <p:nvPr>
            <p:ph type="sldNum" sz="quarter" idx="12"/>
          </p:nvPr>
        </p:nvSpPr>
        <p:spPr/>
        <p:txBody>
          <a:bodyPr/>
          <a:lstStyle/>
          <a:p>
            <a:fld id="{4C1AF2C5-BA47-4F2C-8A86-F11FB61E41A4}" type="slidenum">
              <a:rPr lang="en-GB" smtClean="0"/>
              <a:pPr/>
              <a:t>83</a:t>
            </a:fld>
            <a:endParaRPr lang="en-GB"/>
          </a:p>
        </p:txBody>
      </p:sp>
      <p:sp>
        <p:nvSpPr>
          <p:cNvPr id="164" name="Text Box 436"/>
          <p:cNvSpPr txBox="1">
            <a:spLocks noChangeArrowheads="1"/>
          </p:cNvSpPr>
          <p:nvPr/>
        </p:nvSpPr>
        <p:spPr bwMode="auto">
          <a:xfrm>
            <a:off x="809739" y="101323"/>
            <a:ext cx="7696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sz="2000" dirty="0">
                <a:latin typeface="Calibri" panose="020F0502020204030204" pitchFamily="34" charset="0"/>
              </a:rPr>
              <a:t>As a result of the barrier </a:t>
            </a:r>
            <a:r>
              <a:rPr lang="en-US" sz="2000" dirty="0" err="1">
                <a:latin typeface="Calibri" panose="020F0502020204030204" pitchFamily="34" charset="0"/>
              </a:rPr>
              <a:t>pd</a:t>
            </a:r>
            <a:r>
              <a:rPr lang="en-US" sz="2000" dirty="0">
                <a:latin typeface="Calibri" panose="020F0502020204030204" pitchFamily="34" charset="0"/>
              </a:rPr>
              <a:t>, an electric field is set up in the depletion region, and it prevent further diffusion of charge carriers across the junction.</a:t>
            </a:r>
          </a:p>
        </p:txBody>
      </p:sp>
      <p:grpSp>
        <p:nvGrpSpPr>
          <p:cNvPr id="293" name="Group 292"/>
          <p:cNvGrpSpPr/>
          <p:nvPr/>
        </p:nvGrpSpPr>
        <p:grpSpPr>
          <a:xfrm>
            <a:off x="1524000" y="1486588"/>
            <a:ext cx="5258489" cy="4782239"/>
            <a:chOff x="1524000" y="1486588"/>
            <a:chExt cx="5258489" cy="4782239"/>
          </a:xfrm>
        </p:grpSpPr>
        <p:grpSp>
          <p:nvGrpSpPr>
            <p:cNvPr id="305" name="Group 304"/>
            <p:cNvGrpSpPr/>
            <p:nvPr/>
          </p:nvGrpSpPr>
          <p:grpSpPr>
            <a:xfrm>
              <a:off x="1524000" y="1583215"/>
              <a:ext cx="5258489" cy="4685612"/>
              <a:chOff x="1447111" y="1486588"/>
              <a:chExt cx="5258489" cy="4685612"/>
            </a:xfrm>
          </p:grpSpPr>
          <p:sp>
            <p:nvSpPr>
              <p:cNvPr id="133" name="Flowchart: Connector 132"/>
              <p:cNvSpPr/>
              <p:nvPr/>
            </p:nvSpPr>
            <p:spPr bwMode="auto">
              <a:xfrm>
                <a:off x="3823542" y="1671695"/>
                <a:ext cx="152400" cy="152400"/>
              </a:xfrm>
              <a:prstGeom prst="flowChartConnector">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nvGrpSpPr>
              <p:cNvPr id="152" name="Group 151"/>
              <p:cNvGrpSpPr/>
              <p:nvPr/>
            </p:nvGrpSpPr>
            <p:grpSpPr>
              <a:xfrm>
                <a:off x="1447111" y="1486588"/>
                <a:ext cx="5258489" cy="4685612"/>
                <a:chOff x="1447111" y="1486588"/>
                <a:chExt cx="5258489" cy="4685612"/>
              </a:xfrm>
            </p:grpSpPr>
            <p:grpSp>
              <p:nvGrpSpPr>
                <p:cNvPr id="13" name="Group 12"/>
                <p:cNvGrpSpPr/>
                <p:nvPr/>
              </p:nvGrpSpPr>
              <p:grpSpPr>
                <a:xfrm>
                  <a:off x="2213014" y="1522393"/>
                  <a:ext cx="1825586" cy="4649807"/>
                  <a:chOff x="1223791" y="1522393"/>
                  <a:chExt cx="1825586" cy="4649807"/>
                </a:xfrm>
              </p:grpSpPr>
              <p:grpSp>
                <p:nvGrpSpPr>
                  <p:cNvPr id="5" name="Group 4"/>
                  <p:cNvGrpSpPr/>
                  <p:nvPr/>
                </p:nvGrpSpPr>
                <p:grpSpPr>
                  <a:xfrm>
                    <a:off x="1223791" y="1522393"/>
                    <a:ext cx="1825586" cy="4649807"/>
                    <a:chOff x="1223791" y="947221"/>
                    <a:chExt cx="1825586" cy="4649807"/>
                  </a:xfrm>
                </p:grpSpPr>
                <p:grpSp>
                  <p:nvGrpSpPr>
                    <p:cNvPr id="39" name="Group 38"/>
                    <p:cNvGrpSpPr/>
                    <p:nvPr/>
                  </p:nvGrpSpPr>
                  <p:grpSpPr>
                    <a:xfrm>
                      <a:off x="1223791" y="947221"/>
                      <a:ext cx="915318" cy="4649807"/>
                      <a:chOff x="2132682" y="947221"/>
                      <a:chExt cx="915318" cy="4649807"/>
                    </a:xfrm>
                  </p:grpSpPr>
                  <p:grpSp>
                    <p:nvGrpSpPr>
                      <p:cNvPr id="40" name="Group 39"/>
                      <p:cNvGrpSpPr/>
                      <p:nvPr/>
                    </p:nvGrpSpPr>
                    <p:grpSpPr>
                      <a:xfrm>
                        <a:off x="2133600" y="2794612"/>
                        <a:ext cx="914400" cy="926794"/>
                        <a:chOff x="2438400" y="3669994"/>
                        <a:chExt cx="914400" cy="926794"/>
                      </a:xfrm>
                    </p:grpSpPr>
                    <p:sp>
                      <p:nvSpPr>
                        <p:cNvPr id="65" name="Flowchart: Connector 64"/>
                        <p:cNvSpPr/>
                        <p:nvPr/>
                      </p:nvSpPr>
                      <p:spPr bwMode="auto">
                        <a:xfrm>
                          <a:off x="2819400" y="366999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6" name="Flowchart: Connector 65"/>
                        <p:cNvSpPr/>
                        <p:nvPr/>
                      </p:nvSpPr>
                      <p:spPr bwMode="auto">
                        <a:xfrm>
                          <a:off x="2590800" y="3822394"/>
                          <a:ext cx="609600" cy="609600"/>
                        </a:xfrm>
                        <a:prstGeom prst="flowChartConnector">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7" name="Flowchart: Connector 66"/>
                        <p:cNvSpPr/>
                        <p:nvPr/>
                      </p:nvSpPr>
                      <p:spPr bwMode="auto">
                        <a:xfrm>
                          <a:off x="3200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8" name="Flowchart: Connector 67"/>
                        <p:cNvSpPr/>
                        <p:nvPr/>
                      </p:nvSpPr>
                      <p:spPr bwMode="auto">
                        <a:xfrm>
                          <a:off x="2438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9" name="Flowchart: Connector 68"/>
                        <p:cNvSpPr/>
                        <p:nvPr/>
                      </p:nvSpPr>
                      <p:spPr bwMode="auto">
                        <a:xfrm>
                          <a:off x="2819400" y="4444388"/>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nvGrpSpPr>
                      <p:cNvPr id="41" name="Group 40"/>
                      <p:cNvGrpSpPr/>
                      <p:nvPr/>
                    </p:nvGrpSpPr>
                    <p:grpSpPr>
                      <a:xfrm>
                        <a:off x="2133600" y="3733800"/>
                        <a:ext cx="914400" cy="926794"/>
                        <a:chOff x="2438400" y="3669994"/>
                        <a:chExt cx="914400" cy="926794"/>
                      </a:xfrm>
                    </p:grpSpPr>
                    <p:sp>
                      <p:nvSpPr>
                        <p:cNvPr id="60" name="Flowchart: Connector 59"/>
                        <p:cNvSpPr/>
                        <p:nvPr/>
                      </p:nvSpPr>
                      <p:spPr bwMode="auto">
                        <a:xfrm>
                          <a:off x="2819400" y="366999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1" name="Flowchart: Connector 60"/>
                        <p:cNvSpPr/>
                        <p:nvPr/>
                      </p:nvSpPr>
                      <p:spPr bwMode="auto">
                        <a:xfrm>
                          <a:off x="2590800" y="3822394"/>
                          <a:ext cx="609600" cy="609600"/>
                        </a:xfrm>
                        <a:prstGeom prst="flowChartConnector">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2" name="Flowchart: Connector 61"/>
                        <p:cNvSpPr/>
                        <p:nvPr/>
                      </p:nvSpPr>
                      <p:spPr bwMode="auto">
                        <a:xfrm>
                          <a:off x="3200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3" name="Flowchart: Connector 62"/>
                        <p:cNvSpPr/>
                        <p:nvPr/>
                      </p:nvSpPr>
                      <p:spPr bwMode="auto">
                        <a:xfrm>
                          <a:off x="2438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4" name="Flowchart: Connector 63"/>
                        <p:cNvSpPr/>
                        <p:nvPr/>
                      </p:nvSpPr>
                      <p:spPr bwMode="auto">
                        <a:xfrm>
                          <a:off x="2819400" y="4444388"/>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nvGrpSpPr>
                      <p:cNvPr id="42" name="Group 41"/>
                      <p:cNvGrpSpPr/>
                      <p:nvPr/>
                    </p:nvGrpSpPr>
                    <p:grpSpPr>
                      <a:xfrm>
                        <a:off x="2132682" y="947221"/>
                        <a:ext cx="914400" cy="926794"/>
                        <a:chOff x="2438400" y="3669994"/>
                        <a:chExt cx="914400" cy="926794"/>
                      </a:xfrm>
                    </p:grpSpPr>
                    <p:sp>
                      <p:nvSpPr>
                        <p:cNvPr id="55" name="Flowchart: Connector 54"/>
                        <p:cNvSpPr/>
                        <p:nvPr/>
                      </p:nvSpPr>
                      <p:spPr bwMode="auto">
                        <a:xfrm>
                          <a:off x="2819400" y="366999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6" name="Flowchart: Connector 55"/>
                        <p:cNvSpPr/>
                        <p:nvPr/>
                      </p:nvSpPr>
                      <p:spPr bwMode="auto">
                        <a:xfrm>
                          <a:off x="2590800" y="3822394"/>
                          <a:ext cx="609600" cy="609600"/>
                        </a:xfrm>
                        <a:prstGeom prst="flowChartConnector">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7" name="Flowchart: Connector 56"/>
                        <p:cNvSpPr/>
                        <p:nvPr/>
                      </p:nvSpPr>
                      <p:spPr bwMode="auto">
                        <a:xfrm>
                          <a:off x="3200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8" name="Flowchart: Connector 57"/>
                        <p:cNvSpPr/>
                        <p:nvPr/>
                      </p:nvSpPr>
                      <p:spPr bwMode="auto">
                        <a:xfrm>
                          <a:off x="2438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9" name="Flowchart: Connector 58"/>
                        <p:cNvSpPr/>
                        <p:nvPr/>
                      </p:nvSpPr>
                      <p:spPr bwMode="auto">
                        <a:xfrm>
                          <a:off x="2819400" y="4444388"/>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nvGrpSpPr>
                      <p:cNvPr id="43" name="Group 42"/>
                      <p:cNvGrpSpPr/>
                      <p:nvPr/>
                    </p:nvGrpSpPr>
                    <p:grpSpPr>
                      <a:xfrm>
                        <a:off x="2133600" y="1874015"/>
                        <a:ext cx="914400" cy="926794"/>
                        <a:chOff x="2438400" y="3669994"/>
                        <a:chExt cx="914400" cy="926794"/>
                      </a:xfrm>
                    </p:grpSpPr>
                    <p:sp>
                      <p:nvSpPr>
                        <p:cNvPr id="50" name="Flowchart: Connector 49"/>
                        <p:cNvSpPr/>
                        <p:nvPr/>
                      </p:nvSpPr>
                      <p:spPr bwMode="auto">
                        <a:xfrm>
                          <a:off x="2819400" y="366999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1" name="Flowchart: Connector 50"/>
                        <p:cNvSpPr/>
                        <p:nvPr/>
                      </p:nvSpPr>
                      <p:spPr bwMode="auto">
                        <a:xfrm>
                          <a:off x="2590800" y="3822394"/>
                          <a:ext cx="609600" cy="609600"/>
                        </a:xfrm>
                        <a:prstGeom prst="flowChartConnector">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2" name="Flowchart: Connector 51"/>
                        <p:cNvSpPr/>
                        <p:nvPr/>
                      </p:nvSpPr>
                      <p:spPr bwMode="auto">
                        <a:xfrm>
                          <a:off x="3200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3" name="Flowchart: Connector 52"/>
                        <p:cNvSpPr/>
                        <p:nvPr/>
                      </p:nvSpPr>
                      <p:spPr bwMode="auto">
                        <a:xfrm>
                          <a:off x="2438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4" name="Flowchart: Connector 53"/>
                        <p:cNvSpPr/>
                        <p:nvPr/>
                      </p:nvSpPr>
                      <p:spPr bwMode="auto">
                        <a:xfrm>
                          <a:off x="2819400" y="4444388"/>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nvGrpSpPr>
                      <p:cNvPr id="44" name="Group 43"/>
                      <p:cNvGrpSpPr/>
                      <p:nvPr/>
                    </p:nvGrpSpPr>
                    <p:grpSpPr>
                      <a:xfrm>
                        <a:off x="2133600" y="4670234"/>
                        <a:ext cx="914400" cy="926794"/>
                        <a:chOff x="2438400" y="3669994"/>
                        <a:chExt cx="914400" cy="926794"/>
                      </a:xfrm>
                    </p:grpSpPr>
                    <p:sp>
                      <p:nvSpPr>
                        <p:cNvPr id="45" name="Flowchart: Connector 44"/>
                        <p:cNvSpPr/>
                        <p:nvPr/>
                      </p:nvSpPr>
                      <p:spPr bwMode="auto">
                        <a:xfrm>
                          <a:off x="2819400" y="366999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6" name="Flowchart: Connector 45"/>
                        <p:cNvSpPr/>
                        <p:nvPr/>
                      </p:nvSpPr>
                      <p:spPr bwMode="auto">
                        <a:xfrm>
                          <a:off x="2590800" y="3822394"/>
                          <a:ext cx="609600" cy="609600"/>
                        </a:xfrm>
                        <a:prstGeom prst="flowChartConnector">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7" name="Flowchart: Connector 46"/>
                        <p:cNvSpPr/>
                        <p:nvPr/>
                      </p:nvSpPr>
                      <p:spPr bwMode="auto">
                        <a:xfrm>
                          <a:off x="3200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8" name="Flowchart: Connector 47"/>
                        <p:cNvSpPr/>
                        <p:nvPr/>
                      </p:nvSpPr>
                      <p:spPr bwMode="auto">
                        <a:xfrm>
                          <a:off x="2438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9" name="Flowchart: Connector 48"/>
                        <p:cNvSpPr/>
                        <p:nvPr/>
                      </p:nvSpPr>
                      <p:spPr bwMode="auto">
                        <a:xfrm>
                          <a:off x="2819400" y="4444388"/>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grpSp>
                  <p:nvGrpSpPr>
                    <p:cNvPr id="101" name="Group 100"/>
                    <p:cNvGrpSpPr/>
                    <p:nvPr/>
                  </p:nvGrpSpPr>
                  <p:grpSpPr>
                    <a:xfrm>
                      <a:off x="2134059" y="947221"/>
                      <a:ext cx="915318" cy="4649807"/>
                      <a:chOff x="2132682" y="947221"/>
                      <a:chExt cx="915318" cy="4649807"/>
                    </a:xfrm>
                  </p:grpSpPr>
                  <p:grpSp>
                    <p:nvGrpSpPr>
                      <p:cNvPr id="102" name="Group 101"/>
                      <p:cNvGrpSpPr/>
                      <p:nvPr/>
                    </p:nvGrpSpPr>
                    <p:grpSpPr>
                      <a:xfrm>
                        <a:off x="2133600" y="2794612"/>
                        <a:ext cx="914400" cy="926794"/>
                        <a:chOff x="2438400" y="3669994"/>
                        <a:chExt cx="914400" cy="926794"/>
                      </a:xfrm>
                    </p:grpSpPr>
                    <p:sp>
                      <p:nvSpPr>
                        <p:cNvPr id="127" name="Flowchart: Connector 126"/>
                        <p:cNvSpPr/>
                        <p:nvPr/>
                      </p:nvSpPr>
                      <p:spPr bwMode="auto">
                        <a:xfrm>
                          <a:off x="2819400" y="366999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28" name="Flowchart: Connector 127"/>
                        <p:cNvSpPr/>
                        <p:nvPr/>
                      </p:nvSpPr>
                      <p:spPr bwMode="auto">
                        <a:xfrm>
                          <a:off x="2590800" y="3822394"/>
                          <a:ext cx="609600" cy="609600"/>
                        </a:xfrm>
                        <a:prstGeom prst="flowChartConnector">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29" name="Flowchart: Connector 128"/>
                        <p:cNvSpPr/>
                        <p:nvPr/>
                      </p:nvSpPr>
                      <p:spPr bwMode="auto">
                        <a:xfrm>
                          <a:off x="3200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30" name="Flowchart: Connector 129"/>
                        <p:cNvSpPr/>
                        <p:nvPr/>
                      </p:nvSpPr>
                      <p:spPr bwMode="auto">
                        <a:xfrm>
                          <a:off x="2438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31" name="Flowchart: Connector 130"/>
                        <p:cNvSpPr/>
                        <p:nvPr/>
                      </p:nvSpPr>
                      <p:spPr bwMode="auto">
                        <a:xfrm>
                          <a:off x="2819400" y="4444388"/>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nvGrpSpPr>
                      <p:cNvPr id="103" name="Group 102"/>
                      <p:cNvGrpSpPr/>
                      <p:nvPr/>
                    </p:nvGrpSpPr>
                    <p:grpSpPr>
                      <a:xfrm>
                        <a:off x="2133600" y="3733800"/>
                        <a:ext cx="914400" cy="926794"/>
                        <a:chOff x="2438400" y="3669994"/>
                        <a:chExt cx="914400" cy="926794"/>
                      </a:xfrm>
                    </p:grpSpPr>
                    <p:sp>
                      <p:nvSpPr>
                        <p:cNvPr id="122" name="Flowchart: Connector 121"/>
                        <p:cNvSpPr/>
                        <p:nvPr/>
                      </p:nvSpPr>
                      <p:spPr bwMode="auto">
                        <a:xfrm>
                          <a:off x="2819400" y="366999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23" name="Flowchart: Connector 122"/>
                        <p:cNvSpPr/>
                        <p:nvPr/>
                      </p:nvSpPr>
                      <p:spPr bwMode="auto">
                        <a:xfrm>
                          <a:off x="2590800" y="3822394"/>
                          <a:ext cx="609600" cy="609600"/>
                        </a:xfrm>
                        <a:prstGeom prst="flowChartConnector">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24" name="Flowchart: Connector 123"/>
                        <p:cNvSpPr/>
                        <p:nvPr/>
                      </p:nvSpPr>
                      <p:spPr bwMode="auto">
                        <a:xfrm>
                          <a:off x="3200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25" name="Flowchart: Connector 124"/>
                        <p:cNvSpPr/>
                        <p:nvPr/>
                      </p:nvSpPr>
                      <p:spPr bwMode="auto">
                        <a:xfrm>
                          <a:off x="2438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26" name="Flowchart: Connector 125"/>
                        <p:cNvSpPr/>
                        <p:nvPr/>
                      </p:nvSpPr>
                      <p:spPr bwMode="auto">
                        <a:xfrm>
                          <a:off x="2819400" y="4444388"/>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nvGrpSpPr>
                      <p:cNvPr id="104" name="Group 103"/>
                      <p:cNvGrpSpPr/>
                      <p:nvPr/>
                    </p:nvGrpSpPr>
                    <p:grpSpPr>
                      <a:xfrm>
                        <a:off x="2132682" y="947221"/>
                        <a:ext cx="914400" cy="926794"/>
                        <a:chOff x="2438400" y="3669994"/>
                        <a:chExt cx="914400" cy="926794"/>
                      </a:xfrm>
                    </p:grpSpPr>
                    <p:sp>
                      <p:nvSpPr>
                        <p:cNvPr id="117" name="Flowchart: Connector 116"/>
                        <p:cNvSpPr/>
                        <p:nvPr/>
                      </p:nvSpPr>
                      <p:spPr bwMode="auto">
                        <a:xfrm>
                          <a:off x="2819400" y="366999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18" name="Flowchart: Connector 117"/>
                        <p:cNvSpPr/>
                        <p:nvPr/>
                      </p:nvSpPr>
                      <p:spPr bwMode="auto">
                        <a:xfrm>
                          <a:off x="2590800" y="3822394"/>
                          <a:ext cx="609600" cy="609600"/>
                        </a:xfrm>
                        <a:prstGeom prst="flowChartConnector">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19" name="Flowchart: Connector 118"/>
                        <p:cNvSpPr/>
                        <p:nvPr/>
                      </p:nvSpPr>
                      <p:spPr bwMode="auto">
                        <a:xfrm>
                          <a:off x="3200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20" name="Flowchart: Connector 119"/>
                        <p:cNvSpPr/>
                        <p:nvPr/>
                      </p:nvSpPr>
                      <p:spPr bwMode="auto">
                        <a:xfrm>
                          <a:off x="2438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21" name="Flowchart: Connector 120"/>
                        <p:cNvSpPr/>
                        <p:nvPr/>
                      </p:nvSpPr>
                      <p:spPr bwMode="auto">
                        <a:xfrm>
                          <a:off x="2819400" y="4444388"/>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nvGrpSpPr>
                      <p:cNvPr id="105" name="Group 104"/>
                      <p:cNvGrpSpPr/>
                      <p:nvPr/>
                    </p:nvGrpSpPr>
                    <p:grpSpPr>
                      <a:xfrm>
                        <a:off x="2133600" y="1874015"/>
                        <a:ext cx="914400" cy="926794"/>
                        <a:chOff x="2438400" y="3669994"/>
                        <a:chExt cx="914400" cy="926794"/>
                      </a:xfrm>
                    </p:grpSpPr>
                    <p:sp>
                      <p:nvSpPr>
                        <p:cNvPr id="112" name="Flowchart: Connector 111"/>
                        <p:cNvSpPr/>
                        <p:nvPr/>
                      </p:nvSpPr>
                      <p:spPr bwMode="auto">
                        <a:xfrm>
                          <a:off x="2819400" y="366999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13" name="Flowchart: Connector 112"/>
                        <p:cNvSpPr/>
                        <p:nvPr/>
                      </p:nvSpPr>
                      <p:spPr bwMode="auto">
                        <a:xfrm>
                          <a:off x="2590800" y="3822394"/>
                          <a:ext cx="609600" cy="609600"/>
                        </a:xfrm>
                        <a:prstGeom prst="flowChartConnector">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14" name="Flowchart: Connector 113"/>
                        <p:cNvSpPr/>
                        <p:nvPr/>
                      </p:nvSpPr>
                      <p:spPr bwMode="auto">
                        <a:xfrm>
                          <a:off x="3200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15" name="Flowchart: Connector 114"/>
                        <p:cNvSpPr/>
                        <p:nvPr/>
                      </p:nvSpPr>
                      <p:spPr bwMode="auto">
                        <a:xfrm>
                          <a:off x="2438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16" name="Flowchart: Connector 115"/>
                        <p:cNvSpPr/>
                        <p:nvPr/>
                      </p:nvSpPr>
                      <p:spPr bwMode="auto">
                        <a:xfrm>
                          <a:off x="2819400" y="4444388"/>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nvGrpSpPr>
                      <p:cNvPr id="106" name="Group 105"/>
                      <p:cNvGrpSpPr/>
                      <p:nvPr/>
                    </p:nvGrpSpPr>
                    <p:grpSpPr>
                      <a:xfrm>
                        <a:off x="2133600" y="4670234"/>
                        <a:ext cx="914400" cy="926794"/>
                        <a:chOff x="2438400" y="3669994"/>
                        <a:chExt cx="914400" cy="926794"/>
                      </a:xfrm>
                    </p:grpSpPr>
                    <p:sp>
                      <p:nvSpPr>
                        <p:cNvPr id="107" name="Flowchart: Connector 106"/>
                        <p:cNvSpPr/>
                        <p:nvPr/>
                      </p:nvSpPr>
                      <p:spPr bwMode="auto">
                        <a:xfrm>
                          <a:off x="2819400" y="366999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08" name="Flowchart: Connector 107"/>
                        <p:cNvSpPr/>
                        <p:nvPr/>
                      </p:nvSpPr>
                      <p:spPr bwMode="auto">
                        <a:xfrm>
                          <a:off x="2590800" y="3822394"/>
                          <a:ext cx="609600" cy="609600"/>
                        </a:xfrm>
                        <a:prstGeom prst="flowChartConnector">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09" name="Flowchart: Connector 108"/>
                        <p:cNvSpPr/>
                        <p:nvPr/>
                      </p:nvSpPr>
                      <p:spPr bwMode="auto">
                        <a:xfrm>
                          <a:off x="3200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10" name="Flowchart: Connector 109"/>
                        <p:cNvSpPr/>
                        <p:nvPr/>
                      </p:nvSpPr>
                      <p:spPr bwMode="auto">
                        <a:xfrm>
                          <a:off x="2438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11" name="Flowchart: Connector 110"/>
                        <p:cNvSpPr/>
                        <p:nvPr/>
                      </p:nvSpPr>
                      <p:spPr bwMode="auto">
                        <a:xfrm>
                          <a:off x="2819400" y="4444388"/>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grpSp>
              <p:sp>
                <p:nvSpPr>
                  <p:cNvPr id="132" name="Flowchart: Connector 131"/>
                  <p:cNvSpPr/>
                  <p:nvPr/>
                </p:nvSpPr>
                <p:spPr bwMode="auto">
                  <a:xfrm>
                    <a:off x="1881359" y="2568307"/>
                    <a:ext cx="152400" cy="152400"/>
                  </a:xfrm>
                  <a:prstGeom prst="flowChartConnector">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2" name="TextBox 11"/>
                  <p:cNvSpPr txBox="1"/>
                  <p:nvPr/>
                </p:nvSpPr>
                <p:spPr>
                  <a:xfrm>
                    <a:off x="2370693" y="1630142"/>
                    <a:ext cx="533401" cy="646331"/>
                  </a:xfrm>
                  <a:prstGeom prst="rect">
                    <a:avLst/>
                  </a:prstGeom>
                  <a:noFill/>
                </p:spPr>
                <p:txBody>
                  <a:bodyPr wrap="square" rtlCol="0">
                    <a:spAutoFit/>
                  </a:bodyPr>
                  <a:lstStyle/>
                  <a:p>
                    <a:r>
                      <a:rPr lang="en-US" sz="3600" b="1" dirty="0" smtClean="0">
                        <a:solidFill>
                          <a:srgbClr val="FF0000"/>
                        </a:solidFill>
                      </a:rPr>
                      <a:t>+</a:t>
                    </a:r>
                    <a:endParaRPr lang="en-US" sz="3600" b="1" dirty="0">
                      <a:solidFill>
                        <a:srgbClr val="FF0000"/>
                      </a:solidFill>
                    </a:endParaRPr>
                  </a:p>
                </p:txBody>
              </p:sp>
              <p:sp>
                <p:nvSpPr>
                  <p:cNvPr id="135" name="TextBox 134"/>
                  <p:cNvSpPr txBox="1"/>
                  <p:nvPr/>
                </p:nvSpPr>
                <p:spPr>
                  <a:xfrm>
                    <a:off x="2390201" y="3513458"/>
                    <a:ext cx="533401" cy="646331"/>
                  </a:xfrm>
                  <a:prstGeom prst="rect">
                    <a:avLst/>
                  </a:prstGeom>
                  <a:noFill/>
                </p:spPr>
                <p:txBody>
                  <a:bodyPr wrap="square" rtlCol="0">
                    <a:spAutoFit/>
                  </a:bodyPr>
                  <a:lstStyle/>
                  <a:p>
                    <a:r>
                      <a:rPr lang="en-US" sz="3600" b="1" dirty="0" smtClean="0">
                        <a:solidFill>
                          <a:srgbClr val="FF0000"/>
                        </a:solidFill>
                      </a:rPr>
                      <a:t>+</a:t>
                    </a:r>
                    <a:endParaRPr lang="en-US" sz="3600" b="1" dirty="0">
                      <a:solidFill>
                        <a:srgbClr val="FF0000"/>
                      </a:solidFill>
                    </a:endParaRPr>
                  </a:p>
                </p:txBody>
              </p:sp>
              <p:sp>
                <p:nvSpPr>
                  <p:cNvPr id="136" name="TextBox 135"/>
                  <p:cNvSpPr txBox="1"/>
                  <p:nvPr/>
                </p:nvSpPr>
                <p:spPr>
                  <a:xfrm>
                    <a:off x="2396167" y="5367498"/>
                    <a:ext cx="533401" cy="646331"/>
                  </a:xfrm>
                  <a:prstGeom prst="rect">
                    <a:avLst/>
                  </a:prstGeom>
                  <a:noFill/>
                </p:spPr>
                <p:txBody>
                  <a:bodyPr wrap="square" rtlCol="0">
                    <a:spAutoFit/>
                  </a:bodyPr>
                  <a:lstStyle/>
                  <a:p>
                    <a:r>
                      <a:rPr lang="en-US" sz="3600" b="1" dirty="0" smtClean="0">
                        <a:solidFill>
                          <a:srgbClr val="FF0000"/>
                        </a:solidFill>
                      </a:rPr>
                      <a:t>+</a:t>
                    </a:r>
                    <a:endParaRPr lang="en-US" sz="3600" b="1" dirty="0">
                      <a:solidFill>
                        <a:srgbClr val="FF0000"/>
                      </a:solidFill>
                    </a:endParaRPr>
                  </a:p>
                </p:txBody>
              </p:sp>
              <p:sp>
                <p:nvSpPr>
                  <p:cNvPr id="140" name="TextBox 139"/>
                  <p:cNvSpPr txBox="1"/>
                  <p:nvPr/>
                </p:nvSpPr>
                <p:spPr>
                  <a:xfrm>
                    <a:off x="1411306" y="2664893"/>
                    <a:ext cx="533401" cy="461665"/>
                  </a:xfrm>
                  <a:prstGeom prst="rect">
                    <a:avLst/>
                  </a:prstGeom>
                  <a:noFill/>
                </p:spPr>
                <p:txBody>
                  <a:bodyPr wrap="square" rtlCol="0">
                    <a:spAutoFit/>
                  </a:bodyPr>
                  <a:lstStyle/>
                  <a:p>
                    <a:r>
                      <a:rPr lang="en-US" b="1" dirty="0" smtClean="0">
                        <a:solidFill>
                          <a:srgbClr val="009900"/>
                        </a:solidFill>
                      </a:rPr>
                      <a:t>As</a:t>
                    </a:r>
                    <a:endParaRPr lang="en-US" b="1" dirty="0">
                      <a:solidFill>
                        <a:srgbClr val="009900"/>
                      </a:solidFill>
                    </a:endParaRPr>
                  </a:p>
                </p:txBody>
              </p:sp>
              <p:sp>
                <p:nvSpPr>
                  <p:cNvPr id="141" name="TextBox 140"/>
                  <p:cNvSpPr txBox="1"/>
                  <p:nvPr/>
                </p:nvSpPr>
                <p:spPr>
                  <a:xfrm>
                    <a:off x="1411076" y="4514809"/>
                    <a:ext cx="533401" cy="461665"/>
                  </a:xfrm>
                  <a:prstGeom prst="rect">
                    <a:avLst/>
                  </a:prstGeom>
                  <a:noFill/>
                </p:spPr>
                <p:txBody>
                  <a:bodyPr wrap="square" rtlCol="0">
                    <a:spAutoFit/>
                  </a:bodyPr>
                  <a:lstStyle/>
                  <a:p>
                    <a:r>
                      <a:rPr lang="en-US" b="1" dirty="0" smtClean="0">
                        <a:solidFill>
                          <a:srgbClr val="009900"/>
                        </a:solidFill>
                      </a:rPr>
                      <a:t>As</a:t>
                    </a:r>
                    <a:endParaRPr lang="en-US" b="1" dirty="0">
                      <a:solidFill>
                        <a:srgbClr val="009900"/>
                      </a:solidFill>
                    </a:endParaRPr>
                  </a:p>
                </p:txBody>
              </p:sp>
              <p:sp>
                <p:nvSpPr>
                  <p:cNvPr id="146" name="Flowchart: Connector 145"/>
                  <p:cNvSpPr/>
                  <p:nvPr/>
                </p:nvSpPr>
                <p:spPr bwMode="auto">
                  <a:xfrm>
                    <a:off x="1876765" y="4420311"/>
                    <a:ext cx="152400" cy="152400"/>
                  </a:xfrm>
                  <a:prstGeom prst="flowChartConnector">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sp>
              <p:nvSpPr>
                <p:cNvPr id="148" name="Rectangle 147"/>
                <p:cNvSpPr/>
                <p:nvPr/>
              </p:nvSpPr>
              <p:spPr bwMode="auto">
                <a:xfrm>
                  <a:off x="1447111" y="1486588"/>
                  <a:ext cx="2591259" cy="4685612"/>
                </a:xfrm>
                <a:prstGeom prst="rect">
                  <a:avLst/>
                </a:prstGeom>
                <a:noFill/>
                <a:ln w="9525" cap="flat" cmpd="sng" algn="ctr">
                  <a:solidFill>
                    <a:srgbClr val="18181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nvGrpSpPr>
                <p:cNvPr id="151" name="Group 150"/>
                <p:cNvGrpSpPr/>
                <p:nvPr/>
              </p:nvGrpSpPr>
              <p:grpSpPr>
                <a:xfrm>
                  <a:off x="4038600" y="1486588"/>
                  <a:ext cx="2667000" cy="4685612"/>
                  <a:chOff x="4953000" y="1522393"/>
                  <a:chExt cx="2667000" cy="4685612"/>
                </a:xfrm>
              </p:grpSpPr>
              <p:grpSp>
                <p:nvGrpSpPr>
                  <p:cNvPr id="147" name="Group 146"/>
                  <p:cNvGrpSpPr/>
                  <p:nvPr/>
                </p:nvGrpSpPr>
                <p:grpSpPr>
                  <a:xfrm>
                    <a:off x="4953000" y="1558198"/>
                    <a:ext cx="1995430" cy="4649807"/>
                    <a:chOff x="4953000" y="1558198"/>
                    <a:chExt cx="1995430" cy="4649807"/>
                  </a:xfrm>
                </p:grpSpPr>
                <p:grpSp>
                  <p:nvGrpSpPr>
                    <p:cNvPr id="6" name="Group 5"/>
                    <p:cNvGrpSpPr/>
                    <p:nvPr/>
                  </p:nvGrpSpPr>
                  <p:grpSpPr>
                    <a:xfrm>
                      <a:off x="4953000" y="1558198"/>
                      <a:ext cx="1829718" cy="4649807"/>
                      <a:chOff x="4419600" y="995879"/>
                      <a:chExt cx="1829718" cy="4649807"/>
                    </a:xfrm>
                  </p:grpSpPr>
                  <p:grpSp>
                    <p:nvGrpSpPr>
                      <p:cNvPr id="4" name="Group 3"/>
                      <p:cNvGrpSpPr/>
                      <p:nvPr/>
                    </p:nvGrpSpPr>
                    <p:grpSpPr>
                      <a:xfrm>
                        <a:off x="5334000" y="995879"/>
                        <a:ext cx="915318" cy="4649807"/>
                        <a:chOff x="2132682" y="947221"/>
                        <a:chExt cx="915318" cy="4649807"/>
                      </a:xfrm>
                    </p:grpSpPr>
                    <p:grpSp>
                      <p:nvGrpSpPr>
                        <p:cNvPr id="14" name="Group 13"/>
                        <p:cNvGrpSpPr/>
                        <p:nvPr/>
                      </p:nvGrpSpPr>
                      <p:grpSpPr>
                        <a:xfrm>
                          <a:off x="2133600" y="2794612"/>
                          <a:ext cx="914400" cy="926794"/>
                          <a:chOff x="2438400" y="3669994"/>
                          <a:chExt cx="914400" cy="926794"/>
                        </a:xfrm>
                      </p:grpSpPr>
                      <p:sp>
                        <p:nvSpPr>
                          <p:cNvPr id="7" name="Flowchart: Connector 6"/>
                          <p:cNvSpPr/>
                          <p:nvPr/>
                        </p:nvSpPr>
                        <p:spPr bwMode="auto">
                          <a:xfrm>
                            <a:off x="2819400" y="366999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8" name="Flowchart: Connector 7"/>
                          <p:cNvSpPr/>
                          <p:nvPr/>
                        </p:nvSpPr>
                        <p:spPr bwMode="auto">
                          <a:xfrm>
                            <a:off x="2590800" y="3822394"/>
                            <a:ext cx="609600" cy="609600"/>
                          </a:xfrm>
                          <a:prstGeom prst="flowChartConnector">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9" name="Flowchart: Connector 8"/>
                          <p:cNvSpPr/>
                          <p:nvPr/>
                        </p:nvSpPr>
                        <p:spPr bwMode="auto">
                          <a:xfrm>
                            <a:off x="3200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0" name="Flowchart: Connector 9"/>
                          <p:cNvSpPr/>
                          <p:nvPr/>
                        </p:nvSpPr>
                        <p:spPr bwMode="auto">
                          <a:xfrm>
                            <a:off x="2438400" y="4060634"/>
                            <a:ext cx="152400" cy="152400"/>
                          </a:xfrm>
                          <a:prstGeom prst="flowChartConnector">
                            <a:avLst/>
                          </a:prstGeom>
                          <a:solidFill>
                            <a:srgbClr val="00990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1" name="Flowchart: Connector 10"/>
                          <p:cNvSpPr/>
                          <p:nvPr/>
                        </p:nvSpPr>
                        <p:spPr bwMode="auto">
                          <a:xfrm>
                            <a:off x="2819400" y="4444388"/>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nvGrpSpPr>
                        <p:cNvPr id="15" name="Group 14"/>
                        <p:cNvGrpSpPr/>
                        <p:nvPr/>
                      </p:nvGrpSpPr>
                      <p:grpSpPr>
                        <a:xfrm>
                          <a:off x="2133600" y="3733800"/>
                          <a:ext cx="914400" cy="926794"/>
                          <a:chOff x="2438400" y="3669994"/>
                          <a:chExt cx="914400" cy="926794"/>
                        </a:xfrm>
                      </p:grpSpPr>
                      <p:sp>
                        <p:nvSpPr>
                          <p:cNvPr id="16" name="Flowchart: Connector 15"/>
                          <p:cNvSpPr/>
                          <p:nvPr/>
                        </p:nvSpPr>
                        <p:spPr bwMode="auto">
                          <a:xfrm>
                            <a:off x="2819400" y="366999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7" name="Flowchart: Connector 16"/>
                          <p:cNvSpPr/>
                          <p:nvPr/>
                        </p:nvSpPr>
                        <p:spPr bwMode="auto">
                          <a:xfrm>
                            <a:off x="2590800" y="3822394"/>
                            <a:ext cx="609600" cy="609600"/>
                          </a:xfrm>
                          <a:prstGeom prst="flowChartConnector">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8" name="Flowchart: Connector 17"/>
                          <p:cNvSpPr/>
                          <p:nvPr/>
                        </p:nvSpPr>
                        <p:spPr bwMode="auto">
                          <a:xfrm>
                            <a:off x="3200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9" name="Flowchart: Connector 18"/>
                          <p:cNvSpPr/>
                          <p:nvPr/>
                        </p:nvSpPr>
                        <p:spPr bwMode="auto">
                          <a:xfrm>
                            <a:off x="2438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0" name="Flowchart: Connector 19"/>
                          <p:cNvSpPr/>
                          <p:nvPr/>
                        </p:nvSpPr>
                        <p:spPr bwMode="auto">
                          <a:xfrm>
                            <a:off x="2819400" y="4444388"/>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nvGrpSpPr>
                        <p:cNvPr id="21" name="Group 20"/>
                        <p:cNvGrpSpPr/>
                        <p:nvPr/>
                      </p:nvGrpSpPr>
                      <p:grpSpPr>
                        <a:xfrm>
                          <a:off x="2132682" y="947221"/>
                          <a:ext cx="914400" cy="926794"/>
                          <a:chOff x="2438400" y="3669994"/>
                          <a:chExt cx="914400" cy="926794"/>
                        </a:xfrm>
                      </p:grpSpPr>
                      <p:sp>
                        <p:nvSpPr>
                          <p:cNvPr id="22" name="Flowchart: Connector 21"/>
                          <p:cNvSpPr/>
                          <p:nvPr/>
                        </p:nvSpPr>
                        <p:spPr bwMode="auto">
                          <a:xfrm>
                            <a:off x="2819400" y="366999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3" name="Flowchart: Connector 22"/>
                          <p:cNvSpPr/>
                          <p:nvPr/>
                        </p:nvSpPr>
                        <p:spPr bwMode="auto">
                          <a:xfrm>
                            <a:off x="2590800" y="3822394"/>
                            <a:ext cx="609600" cy="609600"/>
                          </a:xfrm>
                          <a:prstGeom prst="flowChartConnector">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4" name="Flowchart: Connector 23"/>
                          <p:cNvSpPr/>
                          <p:nvPr/>
                        </p:nvSpPr>
                        <p:spPr bwMode="auto">
                          <a:xfrm>
                            <a:off x="3200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5" name="Flowchart: Connector 24"/>
                          <p:cNvSpPr/>
                          <p:nvPr/>
                        </p:nvSpPr>
                        <p:spPr bwMode="auto">
                          <a:xfrm>
                            <a:off x="2438400" y="4060634"/>
                            <a:ext cx="152400" cy="152400"/>
                          </a:xfrm>
                          <a:prstGeom prst="flowChartConnector">
                            <a:avLst/>
                          </a:prstGeom>
                          <a:solidFill>
                            <a:srgbClr val="009900"/>
                          </a:solidFill>
                          <a:ln w="25400" cap="flat" cmpd="sng" algn="ctr">
                            <a:solidFill>
                              <a:srgbClr val="18181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6" name="Flowchart: Connector 25"/>
                          <p:cNvSpPr/>
                          <p:nvPr/>
                        </p:nvSpPr>
                        <p:spPr bwMode="auto">
                          <a:xfrm>
                            <a:off x="2819400" y="4444388"/>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nvGrpSpPr>
                        <p:cNvPr id="27" name="Group 26"/>
                        <p:cNvGrpSpPr/>
                        <p:nvPr/>
                      </p:nvGrpSpPr>
                      <p:grpSpPr>
                        <a:xfrm>
                          <a:off x="2133600" y="1874015"/>
                          <a:ext cx="914400" cy="926794"/>
                          <a:chOff x="2438400" y="3669994"/>
                          <a:chExt cx="914400" cy="926794"/>
                        </a:xfrm>
                      </p:grpSpPr>
                      <p:sp>
                        <p:nvSpPr>
                          <p:cNvPr id="28" name="Flowchart: Connector 27"/>
                          <p:cNvSpPr/>
                          <p:nvPr/>
                        </p:nvSpPr>
                        <p:spPr bwMode="auto">
                          <a:xfrm>
                            <a:off x="2819400" y="366999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9" name="Flowchart: Connector 28"/>
                          <p:cNvSpPr/>
                          <p:nvPr/>
                        </p:nvSpPr>
                        <p:spPr bwMode="auto">
                          <a:xfrm>
                            <a:off x="2590800" y="3822394"/>
                            <a:ext cx="609600" cy="609600"/>
                          </a:xfrm>
                          <a:prstGeom prst="flowChartConnector">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0" name="Flowchart: Connector 29"/>
                          <p:cNvSpPr/>
                          <p:nvPr/>
                        </p:nvSpPr>
                        <p:spPr bwMode="auto">
                          <a:xfrm>
                            <a:off x="3200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1" name="Flowchart: Connector 30"/>
                          <p:cNvSpPr/>
                          <p:nvPr/>
                        </p:nvSpPr>
                        <p:spPr bwMode="auto">
                          <a:xfrm>
                            <a:off x="2438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2" name="Flowchart: Connector 31"/>
                          <p:cNvSpPr/>
                          <p:nvPr/>
                        </p:nvSpPr>
                        <p:spPr bwMode="auto">
                          <a:xfrm>
                            <a:off x="2819400" y="4444388"/>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nvGrpSpPr>
                        <p:cNvPr id="33" name="Group 32"/>
                        <p:cNvGrpSpPr/>
                        <p:nvPr/>
                      </p:nvGrpSpPr>
                      <p:grpSpPr>
                        <a:xfrm>
                          <a:off x="2133600" y="4670234"/>
                          <a:ext cx="914400" cy="926794"/>
                          <a:chOff x="2438400" y="3669994"/>
                          <a:chExt cx="914400" cy="926794"/>
                        </a:xfrm>
                      </p:grpSpPr>
                      <p:sp>
                        <p:nvSpPr>
                          <p:cNvPr id="34" name="Flowchart: Connector 33"/>
                          <p:cNvSpPr/>
                          <p:nvPr/>
                        </p:nvSpPr>
                        <p:spPr bwMode="auto">
                          <a:xfrm>
                            <a:off x="2819400" y="366999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5" name="Flowchart: Connector 34"/>
                          <p:cNvSpPr/>
                          <p:nvPr/>
                        </p:nvSpPr>
                        <p:spPr bwMode="auto">
                          <a:xfrm>
                            <a:off x="2590800" y="3822394"/>
                            <a:ext cx="609600" cy="609600"/>
                          </a:xfrm>
                          <a:prstGeom prst="flowChartConnector">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6" name="Flowchart: Connector 35"/>
                          <p:cNvSpPr/>
                          <p:nvPr/>
                        </p:nvSpPr>
                        <p:spPr bwMode="auto">
                          <a:xfrm>
                            <a:off x="3200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7" name="Flowchart: Connector 36"/>
                          <p:cNvSpPr/>
                          <p:nvPr/>
                        </p:nvSpPr>
                        <p:spPr bwMode="auto">
                          <a:xfrm>
                            <a:off x="2438400" y="4060634"/>
                            <a:ext cx="152400" cy="152400"/>
                          </a:xfrm>
                          <a:prstGeom prst="flowChartConnector">
                            <a:avLst/>
                          </a:prstGeom>
                          <a:solidFill>
                            <a:srgbClr val="009900"/>
                          </a:solidFill>
                          <a:ln w="25400" cap="flat" cmpd="sng" algn="ctr">
                            <a:solidFill>
                              <a:srgbClr val="18181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8" name="Flowchart: Connector 37"/>
                          <p:cNvSpPr/>
                          <p:nvPr/>
                        </p:nvSpPr>
                        <p:spPr bwMode="auto">
                          <a:xfrm>
                            <a:off x="2819400" y="4444388"/>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grpSp>
                    <p:nvGrpSpPr>
                      <p:cNvPr id="70" name="Group 69"/>
                      <p:cNvGrpSpPr/>
                      <p:nvPr/>
                    </p:nvGrpSpPr>
                    <p:grpSpPr>
                      <a:xfrm>
                        <a:off x="4419600" y="995879"/>
                        <a:ext cx="915318" cy="4649807"/>
                        <a:chOff x="2132682" y="947221"/>
                        <a:chExt cx="915318" cy="4649807"/>
                      </a:xfrm>
                    </p:grpSpPr>
                    <p:grpSp>
                      <p:nvGrpSpPr>
                        <p:cNvPr id="71" name="Group 70"/>
                        <p:cNvGrpSpPr/>
                        <p:nvPr/>
                      </p:nvGrpSpPr>
                      <p:grpSpPr>
                        <a:xfrm>
                          <a:off x="2133600" y="2794612"/>
                          <a:ext cx="914400" cy="926794"/>
                          <a:chOff x="2438400" y="3669994"/>
                          <a:chExt cx="914400" cy="926794"/>
                        </a:xfrm>
                      </p:grpSpPr>
                      <p:sp>
                        <p:nvSpPr>
                          <p:cNvPr id="96" name="Flowchart: Connector 95"/>
                          <p:cNvSpPr/>
                          <p:nvPr/>
                        </p:nvSpPr>
                        <p:spPr bwMode="auto">
                          <a:xfrm>
                            <a:off x="2819400" y="366999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97" name="Flowchart: Connector 96"/>
                          <p:cNvSpPr/>
                          <p:nvPr/>
                        </p:nvSpPr>
                        <p:spPr bwMode="auto">
                          <a:xfrm>
                            <a:off x="2590800" y="3822394"/>
                            <a:ext cx="609600" cy="609600"/>
                          </a:xfrm>
                          <a:prstGeom prst="flowChartConnector">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98" name="Flowchart: Connector 97"/>
                          <p:cNvSpPr/>
                          <p:nvPr/>
                        </p:nvSpPr>
                        <p:spPr bwMode="auto">
                          <a:xfrm>
                            <a:off x="3200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99" name="Flowchart: Connector 98"/>
                          <p:cNvSpPr/>
                          <p:nvPr/>
                        </p:nvSpPr>
                        <p:spPr bwMode="auto">
                          <a:xfrm>
                            <a:off x="2438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00" name="Flowchart: Connector 99"/>
                          <p:cNvSpPr/>
                          <p:nvPr/>
                        </p:nvSpPr>
                        <p:spPr bwMode="auto">
                          <a:xfrm>
                            <a:off x="2819400" y="4444388"/>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nvGrpSpPr>
                        <p:cNvPr id="72" name="Group 71"/>
                        <p:cNvGrpSpPr/>
                        <p:nvPr/>
                      </p:nvGrpSpPr>
                      <p:grpSpPr>
                        <a:xfrm>
                          <a:off x="2133600" y="3733800"/>
                          <a:ext cx="914400" cy="926794"/>
                          <a:chOff x="2438400" y="3669994"/>
                          <a:chExt cx="914400" cy="926794"/>
                        </a:xfrm>
                      </p:grpSpPr>
                      <p:sp>
                        <p:nvSpPr>
                          <p:cNvPr id="91" name="Flowchart: Connector 90"/>
                          <p:cNvSpPr/>
                          <p:nvPr/>
                        </p:nvSpPr>
                        <p:spPr bwMode="auto">
                          <a:xfrm>
                            <a:off x="2819400" y="366999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92" name="Flowchart: Connector 91"/>
                          <p:cNvSpPr/>
                          <p:nvPr/>
                        </p:nvSpPr>
                        <p:spPr bwMode="auto">
                          <a:xfrm>
                            <a:off x="2590800" y="3822394"/>
                            <a:ext cx="609600" cy="609600"/>
                          </a:xfrm>
                          <a:prstGeom prst="flowChartConnector">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93" name="Flowchart: Connector 92"/>
                          <p:cNvSpPr/>
                          <p:nvPr/>
                        </p:nvSpPr>
                        <p:spPr bwMode="auto">
                          <a:xfrm>
                            <a:off x="3200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94" name="Flowchart: Connector 93"/>
                          <p:cNvSpPr/>
                          <p:nvPr/>
                        </p:nvSpPr>
                        <p:spPr bwMode="auto">
                          <a:xfrm>
                            <a:off x="2438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95" name="Flowchart: Connector 94"/>
                          <p:cNvSpPr/>
                          <p:nvPr/>
                        </p:nvSpPr>
                        <p:spPr bwMode="auto">
                          <a:xfrm>
                            <a:off x="2819400" y="4444388"/>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nvGrpSpPr>
                        <p:cNvPr id="73" name="Group 72"/>
                        <p:cNvGrpSpPr/>
                        <p:nvPr/>
                      </p:nvGrpSpPr>
                      <p:grpSpPr>
                        <a:xfrm>
                          <a:off x="2132682" y="947221"/>
                          <a:ext cx="914400" cy="926794"/>
                          <a:chOff x="2438400" y="3669994"/>
                          <a:chExt cx="914400" cy="926794"/>
                        </a:xfrm>
                      </p:grpSpPr>
                      <p:sp>
                        <p:nvSpPr>
                          <p:cNvPr id="86" name="Flowchart: Connector 85"/>
                          <p:cNvSpPr/>
                          <p:nvPr/>
                        </p:nvSpPr>
                        <p:spPr bwMode="auto">
                          <a:xfrm>
                            <a:off x="2819400" y="366999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87" name="Flowchart: Connector 86"/>
                          <p:cNvSpPr/>
                          <p:nvPr/>
                        </p:nvSpPr>
                        <p:spPr bwMode="auto">
                          <a:xfrm>
                            <a:off x="2590800" y="3822394"/>
                            <a:ext cx="609600" cy="609600"/>
                          </a:xfrm>
                          <a:prstGeom prst="flowChartConnector">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88" name="Flowchart: Connector 87"/>
                          <p:cNvSpPr/>
                          <p:nvPr/>
                        </p:nvSpPr>
                        <p:spPr bwMode="auto">
                          <a:xfrm>
                            <a:off x="3200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89" name="Flowchart: Connector 88"/>
                          <p:cNvSpPr/>
                          <p:nvPr/>
                        </p:nvSpPr>
                        <p:spPr bwMode="auto">
                          <a:xfrm>
                            <a:off x="2438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90" name="Flowchart: Connector 89"/>
                          <p:cNvSpPr/>
                          <p:nvPr/>
                        </p:nvSpPr>
                        <p:spPr bwMode="auto">
                          <a:xfrm>
                            <a:off x="2819400" y="4444388"/>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nvGrpSpPr>
                        <p:cNvPr id="74" name="Group 73"/>
                        <p:cNvGrpSpPr/>
                        <p:nvPr/>
                      </p:nvGrpSpPr>
                      <p:grpSpPr>
                        <a:xfrm>
                          <a:off x="2133600" y="1874015"/>
                          <a:ext cx="914400" cy="926794"/>
                          <a:chOff x="2438400" y="3669994"/>
                          <a:chExt cx="914400" cy="926794"/>
                        </a:xfrm>
                      </p:grpSpPr>
                      <p:sp>
                        <p:nvSpPr>
                          <p:cNvPr id="81" name="Flowchart: Connector 80"/>
                          <p:cNvSpPr/>
                          <p:nvPr/>
                        </p:nvSpPr>
                        <p:spPr bwMode="auto">
                          <a:xfrm>
                            <a:off x="2819400" y="366999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82" name="Flowchart: Connector 81"/>
                          <p:cNvSpPr/>
                          <p:nvPr/>
                        </p:nvSpPr>
                        <p:spPr bwMode="auto">
                          <a:xfrm>
                            <a:off x="2590800" y="3822394"/>
                            <a:ext cx="609600" cy="609600"/>
                          </a:xfrm>
                          <a:prstGeom prst="flowChartConnector">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83" name="Flowchart: Connector 82"/>
                          <p:cNvSpPr/>
                          <p:nvPr/>
                        </p:nvSpPr>
                        <p:spPr bwMode="auto">
                          <a:xfrm>
                            <a:off x="3200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84" name="Flowchart: Connector 83"/>
                          <p:cNvSpPr/>
                          <p:nvPr/>
                        </p:nvSpPr>
                        <p:spPr bwMode="auto">
                          <a:xfrm>
                            <a:off x="2438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85" name="Flowchart: Connector 84"/>
                          <p:cNvSpPr/>
                          <p:nvPr/>
                        </p:nvSpPr>
                        <p:spPr bwMode="auto">
                          <a:xfrm>
                            <a:off x="2819400" y="4444388"/>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nvGrpSpPr>
                        <p:cNvPr id="75" name="Group 74"/>
                        <p:cNvGrpSpPr/>
                        <p:nvPr/>
                      </p:nvGrpSpPr>
                      <p:grpSpPr>
                        <a:xfrm>
                          <a:off x="2133600" y="4670234"/>
                          <a:ext cx="914400" cy="926794"/>
                          <a:chOff x="2438400" y="3669994"/>
                          <a:chExt cx="914400" cy="926794"/>
                        </a:xfrm>
                      </p:grpSpPr>
                      <p:sp>
                        <p:nvSpPr>
                          <p:cNvPr id="76" name="Flowchart: Connector 75"/>
                          <p:cNvSpPr/>
                          <p:nvPr/>
                        </p:nvSpPr>
                        <p:spPr bwMode="auto">
                          <a:xfrm>
                            <a:off x="2819400" y="366999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77" name="Flowchart: Connector 76"/>
                          <p:cNvSpPr/>
                          <p:nvPr/>
                        </p:nvSpPr>
                        <p:spPr bwMode="auto">
                          <a:xfrm>
                            <a:off x="2590800" y="3822394"/>
                            <a:ext cx="609600" cy="609600"/>
                          </a:xfrm>
                          <a:prstGeom prst="flowChartConnector">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78" name="Flowchart: Connector 77"/>
                          <p:cNvSpPr/>
                          <p:nvPr/>
                        </p:nvSpPr>
                        <p:spPr bwMode="auto">
                          <a:xfrm>
                            <a:off x="3200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79" name="Flowchart: Connector 78"/>
                          <p:cNvSpPr/>
                          <p:nvPr/>
                        </p:nvSpPr>
                        <p:spPr bwMode="auto">
                          <a:xfrm>
                            <a:off x="2438400" y="4060634"/>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80" name="Flowchart: Connector 79"/>
                          <p:cNvSpPr/>
                          <p:nvPr/>
                        </p:nvSpPr>
                        <p:spPr bwMode="auto">
                          <a:xfrm>
                            <a:off x="2819400" y="4444388"/>
                            <a:ext cx="152400" cy="152400"/>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grpSp>
                <p:sp>
                  <p:nvSpPr>
                    <p:cNvPr id="137" name="TextBox 136"/>
                    <p:cNvSpPr txBox="1"/>
                    <p:nvPr/>
                  </p:nvSpPr>
                  <p:spPr>
                    <a:xfrm>
                      <a:off x="5251832" y="1605948"/>
                      <a:ext cx="533401" cy="707886"/>
                    </a:xfrm>
                    <a:prstGeom prst="rect">
                      <a:avLst/>
                    </a:prstGeom>
                    <a:noFill/>
                  </p:spPr>
                  <p:txBody>
                    <a:bodyPr wrap="square" rtlCol="0">
                      <a:spAutoFit/>
                    </a:bodyPr>
                    <a:lstStyle/>
                    <a:p>
                      <a:r>
                        <a:rPr lang="en-US" sz="4000" b="1" dirty="0" smtClean="0">
                          <a:solidFill>
                            <a:srgbClr val="FF0000"/>
                          </a:solidFill>
                        </a:rPr>
                        <a:t>-</a:t>
                      </a:r>
                      <a:endParaRPr lang="en-US" sz="4000" b="1" dirty="0">
                        <a:solidFill>
                          <a:srgbClr val="FF0000"/>
                        </a:solidFill>
                      </a:endParaRPr>
                    </a:p>
                  </p:txBody>
                </p:sp>
                <p:sp>
                  <p:nvSpPr>
                    <p:cNvPr id="138" name="TextBox 137"/>
                    <p:cNvSpPr txBox="1"/>
                    <p:nvPr/>
                  </p:nvSpPr>
                  <p:spPr>
                    <a:xfrm>
                      <a:off x="5228650" y="3427999"/>
                      <a:ext cx="533401" cy="769441"/>
                    </a:xfrm>
                    <a:prstGeom prst="rect">
                      <a:avLst/>
                    </a:prstGeom>
                    <a:noFill/>
                  </p:spPr>
                  <p:txBody>
                    <a:bodyPr wrap="square" rtlCol="0">
                      <a:spAutoFit/>
                    </a:bodyPr>
                    <a:lstStyle/>
                    <a:p>
                      <a:r>
                        <a:rPr lang="en-US" sz="4400" b="1" dirty="0" smtClean="0">
                          <a:solidFill>
                            <a:srgbClr val="FF0000"/>
                          </a:solidFill>
                        </a:rPr>
                        <a:t>-</a:t>
                      </a:r>
                      <a:endParaRPr lang="en-US" sz="4400" b="1" dirty="0">
                        <a:solidFill>
                          <a:srgbClr val="FF0000"/>
                        </a:solidFill>
                      </a:endParaRPr>
                    </a:p>
                  </p:txBody>
                </p:sp>
                <p:sp>
                  <p:nvSpPr>
                    <p:cNvPr id="139" name="TextBox 138"/>
                    <p:cNvSpPr txBox="1"/>
                    <p:nvPr/>
                  </p:nvSpPr>
                  <p:spPr>
                    <a:xfrm>
                      <a:off x="5242649" y="5317908"/>
                      <a:ext cx="533401" cy="707886"/>
                    </a:xfrm>
                    <a:prstGeom prst="rect">
                      <a:avLst/>
                    </a:prstGeom>
                    <a:noFill/>
                  </p:spPr>
                  <p:txBody>
                    <a:bodyPr wrap="square" rtlCol="0">
                      <a:spAutoFit/>
                    </a:bodyPr>
                    <a:lstStyle/>
                    <a:p>
                      <a:r>
                        <a:rPr lang="en-US" sz="4000" b="1" dirty="0" smtClean="0">
                          <a:solidFill>
                            <a:srgbClr val="FF0000"/>
                          </a:solidFill>
                        </a:rPr>
                        <a:t>-</a:t>
                      </a:r>
                      <a:endParaRPr lang="en-US" sz="4000" b="1" dirty="0">
                        <a:solidFill>
                          <a:srgbClr val="FF0000"/>
                        </a:solidFill>
                      </a:endParaRPr>
                    </a:p>
                  </p:txBody>
                </p:sp>
                <p:sp>
                  <p:nvSpPr>
                    <p:cNvPr id="142" name="Flowchart: Connector 141"/>
                    <p:cNvSpPr/>
                    <p:nvPr/>
                  </p:nvSpPr>
                  <p:spPr bwMode="auto">
                    <a:xfrm>
                      <a:off x="6796030" y="2875632"/>
                      <a:ext cx="152400" cy="152400"/>
                    </a:xfrm>
                    <a:prstGeom prst="flowChartConnector">
                      <a:avLst/>
                    </a:prstGeom>
                    <a:solidFill>
                      <a:schemeClr val="bg1"/>
                    </a:solid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43" name="Flowchart: Connector 142"/>
                    <p:cNvSpPr/>
                    <p:nvPr/>
                  </p:nvSpPr>
                  <p:spPr bwMode="auto">
                    <a:xfrm>
                      <a:off x="6782718" y="4735417"/>
                      <a:ext cx="152400" cy="152400"/>
                    </a:xfrm>
                    <a:prstGeom prst="flowChartConnector">
                      <a:avLst/>
                    </a:prstGeom>
                    <a:solidFill>
                      <a:schemeClr val="bg1"/>
                    </a:solid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44" name="TextBox 143"/>
                    <p:cNvSpPr txBox="1"/>
                    <p:nvPr/>
                  </p:nvSpPr>
                  <p:spPr>
                    <a:xfrm>
                      <a:off x="6122621" y="2704350"/>
                      <a:ext cx="533401" cy="461665"/>
                    </a:xfrm>
                    <a:prstGeom prst="rect">
                      <a:avLst/>
                    </a:prstGeom>
                    <a:noFill/>
                  </p:spPr>
                  <p:txBody>
                    <a:bodyPr wrap="square" rtlCol="0">
                      <a:spAutoFit/>
                    </a:bodyPr>
                    <a:lstStyle/>
                    <a:p>
                      <a:r>
                        <a:rPr lang="en-US" b="1" dirty="0" smtClean="0">
                          <a:solidFill>
                            <a:srgbClr val="FF0000"/>
                          </a:solidFill>
                        </a:rPr>
                        <a:t>B</a:t>
                      </a:r>
                      <a:endParaRPr lang="en-US" b="1" dirty="0">
                        <a:solidFill>
                          <a:srgbClr val="FF0000"/>
                        </a:solidFill>
                      </a:endParaRPr>
                    </a:p>
                  </p:txBody>
                </p:sp>
                <p:sp>
                  <p:nvSpPr>
                    <p:cNvPr id="145" name="TextBox 144"/>
                    <p:cNvSpPr txBox="1"/>
                    <p:nvPr/>
                  </p:nvSpPr>
                  <p:spPr>
                    <a:xfrm>
                      <a:off x="6136850" y="4576486"/>
                      <a:ext cx="533401" cy="461665"/>
                    </a:xfrm>
                    <a:prstGeom prst="rect">
                      <a:avLst/>
                    </a:prstGeom>
                    <a:noFill/>
                  </p:spPr>
                  <p:txBody>
                    <a:bodyPr wrap="square" rtlCol="0">
                      <a:spAutoFit/>
                    </a:bodyPr>
                    <a:lstStyle/>
                    <a:p>
                      <a:r>
                        <a:rPr lang="en-US" b="1" dirty="0" smtClean="0">
                          <a:solidFill>
                            <a:srgbClr val="FF0000"/>
                          </a:solidFill>
                        </a:rPr>
                        <a:t>B</a:t>
                      </a:r>
                      <a:endParaRPr lang="en-US" b="1" dirty="0">
                        <a:solidFill>
                          <a:srgbClr val="FF0000"/>
                        </a:solidFill>
                      </a:endParaRPr>
                    </a:p>
                  </p:txBody>
                </p:sp>
              </p:grpSp>
              <p:sp>
                <p:nvSpPr>
                  <p:cNvPr id="150" name="Rectangle 149"/>
                  <p:cNvSpPr/>
                  <p:nvPr/>
                </p:nvSpPr>
                <p:spPr bwMode="auto">
                  <a:xfrm>
                    <a:off x="4953000" y="1522393"/>
                    <a:ext cx="2667000" cy="4685612"/>
                  </a:xfrm>
                  <a:prstGeom prst="rect">
                    <a:avLst/>
                  </a:prstGeom>
                  <a:noFill/>
                  <a:ln w="9525" cap="flat" cmpd="sng" algn="ctr">
                    <a:solidFill>
                      <a:srgbClr val="18181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sp>
            <p:nvSpPr>
              <p:cNvPr id="153" name="TextBox 152"/>
              <p:cNvSpPr txBox="1"/>
              <p:nvPr/>
            </p:nvSpPr>
            <p:spPr>
              <a:xfrm>
                <a:off x="1524000" y="3211187"/>
                <a:ext cx="609600" cy="830997"/>
              </a:xfrm>
              <a:prstGeom prst="rect">
                <a:avLst/>
              </a:prstGeom>
              <a:noFill/>
            </p:spPr>
            <p:txBody>
              <a:bodyPr wrap="square" rtlCol="0">
                <a:spAutoFit/>
              </a:bodyPr>
              <a:lstStyle/>
              <a:p>
                <a:r>
                  <a:rPr lang="en-US" sz="4800" b="1" dirty="0" smtClean="0"/>
                  <a:t>N</a:t>
                </a:r>
                <a:endParaRPr lang="en-US" sz="4800" b="1" dirty="0"/>
              </a:p>
            </p:txBody>
          </p:sp>
          <p:sp>
            <p:nvSpPr>
              <p:cNvPr id="154" name="TextBox 153"/>
              <p:cNvSpPr txBox="1"/>
              <p:nvPr/>
            </p:nvSpPr>
            <p:spPr>
              <a:xfrm>
                <a:off x="5999603" y="3231137"/>
                <a:ext cx="609600" cy="830997"/>
              </a:xfrm>
              <a:prstGeom prst="rect">
                <a:avLst/>
              </a:prstGeom>
              <a:noFill/>
            </p:spPr>
            <p:txBody>
              <a:bodyPr wrap="square" rtlCol="0">
                <a:spAutoFit/>
              </a:bodyPr>
              <a:lstStyle/>
              <a:p>
                <a:r>
                  <a:rPr lang="en-US" sz="4800" b="1" dirty="0" smtClean="0"/>
                  <a:t>P</a:t>
                </a:r>
                <a:endParaRPr lang="en-US" sz="4800" b="1" dirty="0"/>
              </a:p>
            </p:txBody>
          </p:sp>
          <p:cxnSp>
            <p:nvCxnSpPr>
              <p:cNvPr id="156" name="Straight Connector 155"/>
              <p:cNvCxnSpPr/>
              <p:nvPr/>
            </p:nvCxnSpPr>
            <p:spPr bwMode="auto">
              <a:xfrm>
                <a:off x="4037682" y="1486588"/>
                <a:ext cx="0" cy="4685612"/>
              </a:xfrm>
              <a:prstGeom prst="line">
                <a:avLst/>
              </a:prstGeom>
              <a:solidFill>
                <a:schemeClr val="accent1"/>
              </a:solidFill>
              <a:ln w="44450" cap="flat" cmpd="sng" algn="ctr">
                <a:solidFill>
                  <a:srgbClr val="C00000"/>
                </a:solidFill>
                <a:prstDash val="solid"/>
                <a:round/>
                <a:headEnd type="none" w="med" len="med"/>
                <a:tailEnd type="none" w="med" len="med"/>
              </a:ln>
              <a:effectLst/>
            </p:spPr>
          </p:cxnSp>
          <p:sp>
            <p:nvSpPr>
              <p:cNvPr id="157" name="Flowchart: Connector 156"/>
              <p:cNvSpPr/>
              <p:nvPr/>
            </p:nvSpPr>
            <p:spPr bwMode="auto">
              <a:xfrm>
                <a:off x="3789801" y="3495905"/>
                <a:ext cx="152400" cy="152400"/>
              </a:xfrm>
              <a:prstGeom prst="flowChartConnector">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04" name="Flowchart: Connector 303"/>
              <p:cNvSpPr/>
              <p:nvPr/>
            </p:nvSpPr>
            <p:spPr bwMode="auto">
              <a:xfrm>
                <a:off x="3785900" y="5341115"/>
                <a:ext cx="152400" cy="152400"/>
              </a:xfrm>
              <a:prstGeom prst="flowChartConnector">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nvGrpSpPr>
            <p:cNvPr id="290" name="Group 289"/>
            <p:cNvGrpSpPr/>
            <p:nvPr/>
          </p:nvGrpSpPr>
          <p:grpSpPr>
            <a:xfrm>
              <a:off x="3352571" y="1486588"/>
              <a:ext cx="1829718" cy="4685612"/>
              <a:chOff x="3352571" y="1486588"/>
              <a:chExt cx="1829718" cy="4685612"/>
            </a:xfrm>
          </p:grpSpPr>
          <p:cxnSp>
            <p:nvCxnSpPr>
              <p:cNvPr id="289" name="Straight Connector 288"/>
              <p:cNvCxnSpPr/>
              <p:nvPr/>
            </p:nvCxnSpPr>
            <p:spPr bwMode="auto">
              <a:xfrm>
                <a:off x="3352571" y="1486588"/>
                <a:ext cx="0" cy="4685612"/>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63" name="Straight Connector 162"/>
              <p:cNvCxnSpPr/>
              <p:nvPr/>
            </p:nvCxnSpPr>
            <p:spPr bwMode="auto">
              <a:xfrm>
                <a:off x="5182289" y="1486588"/>
                <a:ext cx="0" cy="4685612"/>
              </a:xfrm>
              <a:prstGeom prst="line">
                <a:avLst/>
              </a:prstGeom>
              <a:solidFill>
                <a:schemeClr val="accent1"/>
              </a:solidFill>
              <a:ln w="38100" cap="flat" cmpd="sng" algn="ctr">
                <a:solidFill>
                  <a:srgbClr val="FF0000"/>
                </a:solidFill>
                <a:prstDash val="solid"/>
                <a:round/>
                <a:headEnd type="none" w="med" len="med"/>
                <a:tailEnd type="none" w="med" len="med"/>
              </a:ln>
              <a:effectLst/>
            </p:spPr>
          </p:cxnSp>
        </p:grpSp>
        <p:sp>
          <p:nvSpPr>
            <p:cNvPr id="288" name="Rectangle 287"/>
            <p:cNvSpPr/>
            <p:nvPr/>
          </p:nvSpPr>
          <p:spPr bwMode="auto">
            <a:xfrm>
              <a:off x="3352571" y="1486588"/>
              <a:ext cx="1829718" cy="4685612"/>
            </a:xfrm>
            <a:prstGeom prst="rect">
              <a:avLst/>
            </a:prstGeom>
            <a:solidFill>
              <a:schemeClr val="bg2">
                <a:lumMod val="40000"/>
                <a:lumOff val="60000"/>
                <a:alpha val="62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292" name="Straight Arrow Connector 291"/>
            <p:cNvCxnSpPr/>
            <p:nvPr/>
          </p:nvCxnSpPr>
          <p:spPr bwMode="auto">
            <a:xfrm>
              <a:off x="3862789" y="2085860"/>
              <a:ext cx="633700" cy="0"/>
            </a:xfrm>
            <a:prstGeom prst="straightConnector1">
              <a:avLst/>
            </a:prstGeom>
            <a:solidFill>
              <a:schemeClr val="accent1"/>
            </a:solidFill>
            <a:ln w="38100" cap="flat" cmpd="sng" algn="ctr">
              <a:solidFill>
                <a:schemeClr val="accent2"/>
              </a:solidFill>
              <a:prstDash val="solid"/>
              <a:round/>
              <a:headEnd type="none" w="med" len="med"/>
              <a:tailEnd type="triangle"/>
            </a:ln>
            <a:effectLst/>
          </p:spPr>
        </p:cxnSp>
        <p:cxnSp>
          <p:nvCxnSpPr>
            <p:cNvPr id="165" name="Straight Arrow Connector 164"/>
            <p:cNvCxnSpPr/>
            <p:nvPr/>
          </p:nvCxnSpPr>
          <p:spPr bwMode="auto">
            <a:xfrm>
              <a:off x="3862789" y="3936464"/>
              <a:ext cx="633700" cy="0"/>
            </a:xfrm>
            <a:prstGeom prst="straightConnector1">
              <a:avLst/>
            </a:prstGeom>
            <a:solidFill>
              <a:schemeClr val="accent1"/>
            </a:solidFill>
            <a:ln w="38100" cap="flat" cmpd="sng" algn="ctr">
              <a:solidFill>
                <a:schemeClr val="accent2"/>
              </a:solidFill>
              <a:prstDash val="solid"/>
              <a:round/>
              <a:headEnd type="none" w="med" len="med"/>
              <a:tailEnd type="triangle"/>
            </a:ln>
            <a:effectLst/>
          </p:spPr>
        </p:cxnSp>
        <p:cxnSp>
          <p:nvCxnSpPr>
            <p:cNvPr id="166" name="Straight Arrow Connector 165"/>
            <p:cNvCxnSpPr/>
            <p:nvPr/>
          </p:nvCxnSpPr>
          <p:spPr bwMode="auto">
            <a:xfrm>
              <a:off x="3874839" y="5808873"/>
              <a:ext cx="633700" cy="0"/>
            </a:xfrm>
            <a:prstGeom prst="straightConnector1">
              <a:avLst/>
            </a:prstGeom>
            <a:solidFill>
              <a:schemeClr val="accent1"/>
            </a:solidFill>
            <a:ln w="38100" cap="flat" cmpd="sng" algn="ctr">
              <a:solidFill>
                <a:schemeClr val="accent2"/>
              </a:solidFill>
              <a:prstDash val="solid"/>
              <a:round/>
              <a:headEnd type="none" w="med" len="med"/>
              <a:tailEnd type="triangle"/>
            </a:ln>
            <a:effectLst/>
          </p:spPr>
        </p:cxnSp>
      </p:grpSp>
      <p:sp>
        <p:nvSpPr>
          <p:cNvPr id="167" name="Flowchart: Connector 166"/>
          <p:cNvSpPr/>
          <p:nvPr/>
        </p:nvSpPr>
        <p:spPr bwMode="auto">
          <a:xfrm>
            <a:off x="2942538" y="2677098"/>
            <a:ext cx="152400" cy="152400"/>
          </a:xfrm>
          <a:prstGeom prst="flowChartConnector">
            <a:avLst/>
          </a:prstGeom>
          <a:solidFill>
            <a:srgbClr val="0099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68" name="Flowchart: Connector 167"/>
          <p:cNvSpPr/>
          <p:nvPr/>
        </p:nvSpPr>
        <p:spPr bwMode="auto">
          <a:xfrm>
            <a:off x="2941960" y="4527955"/>
            <a:ext cx="152400" cy="152400"/>
          </a:xfrm>
          <a:prstGeom prst="flowChartConnector">
            <a:avLst/>
          </a:prstGeom>
          <a:solidFill>
            <a:srgbClr val="0099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2979548775"/>
      </p:ext>
    </p:extLst>
  </p:cSld>
  <p:clrMapOvr>
    <a:masterClrMapping/>
  </p:clrMapOvr>
  <mc:AlternateContent xmlns:mc="http://schemas.openxmlformats.org/markup-compatibility/2006" xmlns:p14="http://schemas.microsoft.com/office/powerpoint/2010/main">
    <mc:Choice Requires="p14">
      <p:transition spd="slow" p14:dur="2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accel="50000" decel="50000" autoRev="1" fill="hold" grpId="0" nodeType="clickEffect">
                                  <p:stCondLst>
                                    <p:cond delay="0"/>
                                  </p:stCondLst>
                                  <p:endCondLst>
                                    <p:cond evt="onNext" delay="0">
                                      <p:tgtEl>
                                        <p:sldTgt/>
                                      </p:tgtEl>
                                    </p:cond>
                                  </p:endCondLst>
                                  <p:childTnLst>
                                    <p:animMotion origin="layout" path="M 5.55556E-7 -1.48148E-6 L 5.55556E-7 -1.48148E-6 C 0.00469 0.00046 0.00955 0.00069 0.01441 0.00139 C 0.01562 0.00162 0.01666 0.00301 0.01788 0.00301 C 0.03594 0.00509 0.04583 0.00463 0.06371 0.00463 L 0.06371 0.00463 C 0.04722 0.00417 0.03073 0.00417 0.01441 0.00301 C 0.01302 0.00301 0.01198 0.00162 0.01076 0.00139 L 5.55556E-7 -1.48148E-6 Z " pathEditMode="relative" ptsTypes="AAAAAAAAA">
                                      <p:cBhvr>
                                        <p:cTn id="6" dur="2000" fill="hold"/>
                                        <p:tgtEl>
                                          <p:spTgt spid="167"/>
                                        </p:tgtEl>
                                        <p:attrNameLst>
                                          <p:attrName>ppt_x</p:attrName>
                                          <p:attrName>ppt_y</p:attrName>
                                        </p:attrNameLst>
                                      </p:cBhvr>
                                    </p:animMotion>
                                  </p:childTnLst>
                                </p:cTn>
                              </p:par>
                              <p:par>
                                <p:cTn id="7" presetID="0" presetClass="path" presetSubtype="0" repeatCount="indefinite" accel="50000" decel="50000" autoRev="1" fill="hold" grpId="0" nodeType="withEffect">
                                  <p:stCondLst>
                                    <p:cond delay="0"/>
                                  </p:stCondLst>
                                  <p:endCondLst>
                                    <p:cond evt="onNext" delay="0">
                                      <p:tgtEl>
                                        <p:sldTgt/>
                                      </p:tgtEl>
                                    </p:cond>
                                  </p:endCondLst>
                                  <p:childTnLst>
                                    <p:animMotion origin="layout" path="M 4.72222E-6 -1.48148E-6 L 4.72222E-6 -1.48148E-6 C 0.00642 0.00046 0.01285 0.00069 0.01927 0.00162 C 0.02049 0.00162 0.02153 0.00301 0.02274 0.00324 C 0.03611 0.0037 0.04931 0.00324 0.06267 0.00324 L 0.06267 0.00324 C 0.05903 0.00254 0.05538 0.00231 0.05174 0.00162 C 0.05017 0.00116 0.04861 -1.48148E-6 0.04688 -1.48148E-6 C 0.03924 -1.48148E-6 0.0316 0.00116 0.02396 0.00162 C 0.01563 0.00185 0.00399 0.00023 4.72222E-6 -1.48148E-6 Z " pathEditMode="relative" ptsTypes="AAAAAAAAAA">
                                      <p:cBhvr>
                                        <p:cTn id="8" dur="2000" fill="hold"/>
                                        <p:tgtEl>
                                          <p:spTgt spid="16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animBg="1"/>
      <p:bldP spid="168"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en-US" b="1" smtClean="0"/>
              <a:t>P-N Junction formation</a:t>
            </a:r>
          </a:p>
        </p:txBody>
      </p:sp>
      <p:sp>
        <p:nvSpPr>
          <p:cNvPr id="77827" name="Rectangle 3"/>
          <p:cNvSpPr>
            <a:spLocks noGrp="1" noChangeArrowheads="1"/>
          </p:cNvSpPr>
          <p:nvPr>
            <p:ph type="body" idx="1"/>
          </p:nvPr>
        </p:nvSpPr>
        <p:spPr/>
        <p:txBody>
          <a:bodyPr/>
          <a:lstStyle/>
          <a:p>
            <a:pPr algn="just" eaLnBrk="1" hangingPunct="1">
              <a:buFont typeface="Symbol" panose="05050102010706020507" pitchFamily="18" charset="2"/>
              <a:buChar char=""/>
            </a:pPr>
            <a:r>
              <a:rPr lang="en-US" smtClean="0"/>
              <a:t>As the free electrons move across the junction from n-type to p-type, +ve donor ions are uncovered. Hence a +ve charge is built on the n-side of the junction. At the same time, the free electrons cross the junction and uncover the –ve acceptor ions by filling in the holes. Therefore a net –ve charge is established on p-side of the junction.</a:t>
            </a:r>
          </a:p>
          <a:p>
            <a:pPr eaLnBrk="1" hangingPunct="1"/>
            <a:endParaRPr lang="en-US" smtClean="0"/>
          </a:p>
        </p:txBody>
      </p:sp>
    </p:spTree>
    <p:extLst>
      <p:ext uri="{BB962C8B-B14F-4D97-AF65-F5344CB8AC3E}">
        <p14:creationId xmlns:p14="http://schemas.microsoft.com/office/powerpoint/2010/main" val="96424086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en-US" b="1" smtClean="0"/>
              <a:t>P-N Junction formation</a:t>
            </a:r>
          </a:p>
        </p:txBody>
      </p:sp>
      <p:sp>
        <p:nvSpPr>
          <p:cNvPr id="78851" name="Rectangle 3"/>
          <p:cNvSpPr>
            <a:spLocks noGrp="1" noChangeArrowheads="1"/>
          </p:cNvSpPr>
          <p:nvPr>
            <p:ph type="body" idx="1"/>
          </p:nvPr>
        </p:nvSpPr>
        <p:spPr/>
        <p:txBody>
          <a:bodyPr/>
          <a:lstStyle/>
          <a:p>
            <a:pPr eaLnBrk="1" hangingPunct="1">
              <a:lnSpc>
                <a:spcPct val="90000"/>
              </a:lnSpc>
            </a:pPr>
            <a:r>
              <a:rPr lang="en-US" sz="2800" dirty="0" smtClean="0"/>
              <a:t>When a sufficient number of donor and acceptor ions are uncovered further diffusion is prevented. </a:t>
            </a:r>
          </a:p>
          <a:p>
            <a:pPr eaLnBrk="1" hangingPunct="1">
              <a:lnSpc>
                <a:spcPct val="90000"/>
              </a:lnSpc>
            </a:pPr>
            <a:r>
              <a:rPr lang="en-US" sz="2800" dirty="0" smtClean="0"/>
              <a:t>Thus a barrier is set up against further movement of charge carriers. This is called potential barrier or junction barrier Vo. The potential barrier is of the order of 0.1 to 0.3V.</a:t>
            </a:r>
            <a:endParaRPr lang="en-US" sz="2800" b="1" dirty="0" smtClean="0"/>
          </a:p>
          <a:p>
            <a:pPr eaLnBrk="1" hangingPunct="1">
              <a:lnSpc>
                <a:spcPct val="90000"/>
              </a:lnSpc>
            </a:pPr>
            <a:r>
              <a:rPr lang="en-US" sz="2800" b="1" dirty="0" smtClean="0"/>
              <a:t>Note:</a:t>
            </a:r>
            <a:r>
              <a:rPr lang="en-US" sz="2800" dirty="0" smtClean="0"/>
              <a:t> outside this barrier on each side of the junction, the material is still neutral. Only inside the barrier, there is a +</a:t>
            </a:r>
            <a:r>
              <a:rPr lang="en-US" sz="2800" dirty="0" err="1" smtClean="0"/>
              <a:t>ve</a:t>
            </a:r>
            <a:r>
              <a:rPr lang="en-US" sz="2800" dirty="0" smtClean="0"/>
              <a:t> charge on n-side and –</a:t>
            </a:r>
            <a:r>
              <a:rPr lang="en-US" sz="2800" dirty="0" err="1" smtClean="0"/>
              <a:t>ve</a:t>
            </a:r>
            <a:r>
              <a:rPr lang="en-US" sz="2800" dirty="0" smtClean="0"/>
              <a:t> charge on p-side. This region is called depletion layer.</a:t>
            </a:r>
          </a:p>
        </p:txBody>
      </p:sp>
    </p:spTree>
    <p:extLst>
      <p:ext uri="{BB962C8B-B14F-4D97-AF65-F5344CB8AC3E}">
        <p14:creationId xmlns:p14="http://schemas.microsoft.com/office/powerpoint/2010/main" val="237304900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TextBox 2"/>
          <p:cNvSpPr txBox="1">
            <a:spLocks noChangeArrowheads="1"/>
          </p:cNvSpPr>
          <p:nvPr/>
        </p:nvSpPr>
        <p:spPr bwMode="auto">
          <a:xfrm>
            <a:off x="900113" y="5373688"/>
            <a:ext cx="748823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sz="2400">
                <a:solidFill>
                  <a:srgbClr val="002060"/>
                </a:solidFill>
              </a:rPr>
              <a:t>In addition to the current component, I</a:t>
            </a:r>
            <a:r>
              <a:rPr lang="en-US" sz="2400" baseline="-25000">
                <a:solidFill>
                  <a:srgbClr val="002060"/>
                </a:solidFill>
              </a:rPr>
              <a:t>D</a:t>
            </a:r>
            <a:r>
              <a:rPr lang="en-US" sz="2400">
                <a:solidFill>
                  <a:srgbClr val="002060"/>
                </a:solidFill>
              </a:rPr>
              <a:t>, due to majority carrier diffusion, a component due to minority carrier drift exists across the junction.</a:t>
            </a:r>
            <a:endParaRPr lang="en-GB" sz="2400">
              <a:solidFill>
                <a:srgbClr val="002060"/>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7942" y="1524000"/>
            <a:ext cx="6052578" cy="4033476"/>
          </a:xfrm>
          <a:prstGeom prst="rect">
            <a:avLst/>
          </a:prstGeom>
        </p:spPr>
      </p:pic>
      <p:sp>
        <p:nvSpPr>
          <p:cNvPr id="3" name="Title 2"/>
          <p:cNvSpPr>
            <a:spLocks noGrp="1"/>
          </p:cNvSpPr>
          <p:nvPr>
            <p:ph type="title"/>
          </p:nvPr>
        </p:nvSpPr>
        <p:spPr/>
        <p:txBody>
          <a:bodyPr/>
          <a:lstStyle/>
          <a:p>
            <a:r>
              <a:rPr lang="en-US" dirty="0" smtClean="0"/>
              <a:t>Drift Current</a:t>
            </a:r>
            <a:endParaRPr lang="en-US" dirty="0"/>
          </a:p>
        </p:txBody>
      </p:sp>
    </p:spTree>
    <p:extLst>
      <p:ext uri="{BB962C8B-B14F-4D97-AF65-F5344CB8AC3E}">
        <p14:creationId xmlns:p14="http://schemas.microsoft.com/office/powerpoint/2010/main" val="258308339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p:txBody>
          <a:bodyPr/>
          <a:lstStyle/>
          <a:p>
            <a:endParaRPr lang="en-GB" smtClean="0"/>
          </a:p>
        </p:txBody>
      </p:sp>
      <p:sp>
        <p:nvSpPr>
          <p:cNvPr id="81923" name="Content Placeholder 2"/>
          <p:cNvSpPr>
            <a:spLocks noGrp="1"/>
          </p:cNvSpPr>
          <p:nvPr>
            <p:ph idx="1"/>
          </p:nvPr>
        </p:nvSpPr>
        <p:spPr/>
        <p:txBody>
          <a:bodyPr/>
          <a:lstStyle/>
          <a:p>
            <a:r>
              <a:rPr lang="en-US" sz="2000" dirty="0" smtClean="0"/>
              <a:t>If for some reason, I</a:t>
            </a:r>
            <a:r>
              <a:rPr lang="en-US" sz="2000" baseline="-25000" dirty="0" smtClean="0"/>
              <a:t>D</a:t>
            </a:r>
            <a:r>
              <a:rPr lang="en-US" sz="2000" dirty="0" smtClean="0"/>
              <a:t> exceeds I</a:t>
            </a:r>
            <a:r>
              <a:rPr lang="en-US" sz="2000" baseline="-25000" dirty="0" smtClean="0"/>
              <a:t>s</a:t>
            </a:r>
            <a:r>
              <a:rPr lang="en-US" sz="2000" dirty="0" smtClean="0"/>
              <a:t>, then more bound charge will be uncovered on both sides of the junction, the depletion layer will widen and the voltage across it V</a:t>
            </a:r>
            <a:r>
              <a:rPr lang="en-US" sz="2000" baseline="-25000" dirty="0" smtClean="0"/>
              <a:t>o</a:t>
            </a:r>
            <a:r>
              <a:rPr lang="en-US" sz="2000" dirty="0" smtClean="0"/>
              <a:t> will increase. This in turn causes I</a:t>
            </a:r>
            <a:r>
              <a:rPr lang="en-US" sz="2000" baseline="-25000" dirty="0" smtClean="0"/>
              <a:t>D</a:t>
            </a:r>
            <a:r>
              <a:rPr lang="en-US" sz="2000" dirty="0" smtClean="0"/>
              <a:t> to decrease until equilibrium is achieved with I</a:t>
            </a:r>
            <a:r>
              <a:rPr lang="en-US" sz="2000" baseline="-25000" dirty="0" smtClean="0"/>
              <a:t>D</a:t>
            </a:r>
            <a:r>
              <a:rPr lang="en-US" sz="2000" dirty="0" smtClean="0"/>
              <a:t> = Is.</a:t>
            </a:r>
            <a:endParaRPr lang="en-GB" sz="2000" dirty="0" smtClean="0"/>
          </a:p>
          <a:p>
            <a:endParaRPr lang="en-GB" dirty="0" smtClean="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3480718"/>
            <a:ext cx="3886200" cy="3152660"/>
          </a:xfrm>
          <a:prstGeom prst="rect">
            <a:avLst/>
          </a:prstGeom>
        </p:spPr>
      </p:pic>
    </p:spTree>
    <p:extLst>
      <p:ext uri="{BB962C8B-B14F-4D97-AF65-F5344CB8AC3E}">
        <p14:creationId xmlns:p14="http://schemas.microsoft.com/office/powerpoint/2010/main" val="218975125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p:txBody>
          <a:bodyPr/>
          <a:lstStyle/>
          <a:p>
            <a:endParaRPr lang="en-GB" smtClean="0"/>
          </a:p>
        </p:txBody>
      </p:sp>
      <p:sp>
        <p:nvSpPr>
          <p:cNvPr id="82947" name="Content Placeholder 2"/>
          <p:cNvSpPr>
            <a:spLocks noGrp="1"/>
          </p:cNvSpPr>
          <p:nvPr>
            <p:ph idx="1"/>
          </p:nvPr>
        </p:nvSpPr>
        <p:spPr/>
        <p:txBody>
          <a:bodyPr/>
          <a:lstStyle/>
          <a:p>
            <a:r>
              <a:rPr lang="en-US" smtClean="0"/>
              <a:t>On the other hand, if I</a:t>
            </a:r>
            <a:r>
              <a:rPr lang="en-US" baseline="-25000" smtClean="0"/>
              <a:t>s</a:t>
            </a:r>
            <a:r>
              <a:rPr lang="en-US" smtClean="0"/>
              <a:t> exceeds I</a:t>
            </a:r>
            <a:r>
              <a:rPr lang="en-US" baseline="-25000" smtClean="0"/>
              <a:t>D</a:t>
            </a:r>
            <a:r>
              <a:rPr lang="en-US" smtClean="0"/>
              <a:t>, then the amount of uncovered charge will decrease, the depletion layer will narrow and the voltage across it will decrease. This causes I</a:t>
            </a:r>
            <a:r>
              <a:rPr lang="en-US" baseline="-25000" smtClean="0"/>
              <a:t>D</a:t>
            </a:r>
            <a:r>
              <a:rPr lang="en-US" smtClean="0"/>
              <a:t> to increase until equilibrium is achieved with I</a:t>
            </a:r>
            <a:r>
              <a:rPr lang="en-US" baseline="-25000" smtClean="0"/>
              <a:t>D</a:t>
            </a:r>
            <a:r>
              <a:rPr lang="en-US" smtClean="0"/>
              <a:t> = I</a:t>
            </a:r>
            <a:r>
              <a:rPr lang="en-US" baseline="-25000" smtClean="0"/>
              <a:t>s</a:t>
            </a:r>
            <a:endParaRPr lang="en-GB" smtClean="0"/>
          </a:p>
        </p:txBody>
      </p:sp>
    </p:spTree>
    <p:extLst>
      <p:ext uri="{BB962C8B-B14F-4D97-AF65-F5344CB8AC3E}">
        <p14:creationId xmlns:p14="http://schemas.microsoft.com/office/powerpoint/2010/main" val="210535384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a:xfrm>
            <a:off x="2286000" y="304800"/>
            <a:ext cx="6400800" cy="1143000"/>
          </a:xfrm>
          <a:solidFill>
            <a:srgbClr val="FF66CC"/>
          </a:solidFill>
        </p:spPr>
        <p:txBody>
          <a:bodyPr rtlCol="0">
            <a:normAutofit/>
          </a:bodyPr>
          <a:lstStyle/>
          <a:p>
            <a:pPr algn="l" eaLnBrk="1" fontAlgn="auto" hangingPunct="1">
              <a:spcAft>
                <a:spcPts val="0"/>
              </a:spcAft>
              <a:defRPr/>
            </a:pPr>
            <a:r>
              <a:rPr lang="en-US" altLang="zh-CN" sz="3600" i="1" smtClean="0"/>
              <a:t>pn</a:t>
            </a:r>
            <a:r>
              <a:rPr lang="en-US" altLang="zh-CN" sz="3600" smtClean="0"/>
              <a:t> Junction Under Open-Circuit Condition</a:t>
            </a:r>
          </a:p>
        </p:txBody>
      </p:sp>
      <p:sp>
        <p:nvSpPr>
          <p:cNvPr id="9" name="Slide Number Placeholder 5"/>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E3D900B-3A14-4EC3-904A-524B857EFF7C}" type="slidenum">
              <a:rPr lang="zh-CN" altLang="en-US">
                <a:solidFill>
                  <a:srgbClr val="898989"/>
                </a:solidFill>
                <a:latin typeface="Calibri" panose="020F0502020204030204" pitchFamily="34" charset="0"/>
              </a:rPr>
              <a:pPr eaLnBrk="1" hangingPunct="1"/>
              <a:t>89</a:t>
            </a:fld>
            <a:endParaRPr lang="en-US" altLang="zh-CN">
              <a:solidFill>
                <a:srgbClr val="898989"/>
              </a:solidFill>
              <a:latin typeface="Calibri" panose="020F0502020204030204" pitchFamily="34" charset="0"/>
            </a:endParaRPr>
          </a:p>
        </p:txBody>
      </p:sp>
      <p:grpSp>
        <p:nvGrpSpPr>
          <p:cNvPr id="80900" name="Group 4"/>
          <p:cNvGrpSpPr>
            <a:grpSpLocks/>
          </p:cNvGrpSpPr>
          <p:nvPr/>
        </p:nvGrpSpPr>
        <p:grpSpPr bwMode="auto">
          <a:xfrm>
            <a:off x="395288" y="1752600"/>
            <a:ext cx="4786312" cy="3621088"/>
            <a:chOff x="501" y="144"/>
            <a:chExt cx="3012" cy="2357"/>
          </a:xfrm>
        </p:grpSpPr>
        <p:pic>
          <p:nvPicPr>
            <p:cNvPr id="80902" name="Picture 5" descr="sedr42021_0345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 y="144"/>
              <a:ext cx="3012" cy="1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3" name="Picture 6" descr="sedr42021_0345b"/>
            <p:cNvPicPr>
              <a:picLocks noChangeAspect="1" noChangeArrowheads="1"/>
            </p:cNvPicPr>
            <p:nvPr/>
          </p:nvPicPr>
          <p:blipFill>
            <a:blip r:embed="rId3">
              <a:extLst>
                <a:ext uri="{28A0092B-C50C-407E-A947-70E740481C1C}">
                  <a14:useLocalDpi xmlns:a14="http://schemas.microsoft.com/office/drawing/2010/main" val="0"/>
                </a:ext>
              </a:extLst>
            </a:blip>
            <a:srcRect b="82275"/>
            <a:stretch>
              <a:fillRect/>
            </a:stretch>
          </p:blipFill>
          <p:spPr bwMode="auto">
            <a:xfrm>
              <a:off x="864" y="2274"/>
              <a:ext cx="2286"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0901" name="Rectangle 7"/>
          <p:cNvSpPr>
            <a:spLocks noChangeArrowheads="1"/>
          </p:cNvSpPr>
          <p:nvPr/>
        </p:nvSpPr>
        <p:spPr bwMode="auto">
          <a:xfrm>
            <a:off x="5410200" y="2057400"/>
            <a:ext cx="3276600"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zh-CN" sz="2000">
                <a:latin typeface="Calibri" panose="020F0502020204030204" pitchFamily="34" charset="0"/>
              </a:rPr>
              <a:t>Fig</a:t>
            </a:r>
            <a:r>
              <a:rPr lang="en-US" altLang="zh-CN" sz="2000" b="1">
                <a:latin typeface="Calibri" panose="020F0502020204030204" pitchFamily="34" charset="0"/>
              </a:rPr>
              <a:t> (a)</a:t>
            </a:r>
            <a:r>
              <a:rPr lang="en-US" altLang="zh-CN" sz="2000">
                <a:latin typeface="Calibri" panose="020F0502020204030204" pitchFamily="34" charset="0"/>
              </a:rPr>
              <a:t> shows the </a:t>
            </a:r>
            <a:r>
              <a:rPr lang="en-US" altLang="zh-CN" sz="2000" i="1">
                <a:latin typeface="Calibri" panose="020F0502020204030204" pitchFamily="34" charset="0"/>
              </a:rPr>
              <a:t>pn</a:t>
            </a:r>
            <a:r>
              <a:rPr lang="en-US" altLang="zh-CN" sz="2000">
                <a:latin typeface="Calibri" panose="020F0502020204030204" pitchFamily="34" charset="0"/>
              </a:rPr>
              <a:t> junction with no applied voltage (open-circuited terminals). </a:t>
            </a:r>
          </a:p>
          <a:p>
            <a:pPr>
              <a:spcBef>
                <a:spcPct val="50000"/>
              </a:spcBef>
            </a:pPr>
            <a:endParaRPr lang="en-US" altLang="zh-CN" sz="2000">
              <a:latin typeface="Calibri" panose="020F0502020204030204" pitchFamily="34" charset="0"/>
            </a:endParaRPr>
          </a:p>
          <a:p>
            <a:pPr>
              <a:spcBef>
                <a:spcPct val="50000"/>
              </a:spcBef>
            </a:pPr>
            <a:r>
              <a:rPr lang="en-US" sz="2000"/>
              <a:t>Under open circuit conditions, no external current exists; thus the two opposite currents across the junction should be equal in magnitude i.e., I</a:t>
            </a:r>
            <a:r>
              <a:rPr lang="en-US" sz="2000" baseline="-25000"/>
              <a:t>D</a:t>
            </a:r>
            <a:r>
              <a:rPr lang="en-US" sz="2000"/>
              <a:t> = I</a:t>
            </a:r>
            <a:r>
              <a:rPr lang="en-US" sz="2000" baseline="-25000"/>
              <a:t>s</a:t>
            </a:r>
            <a:r>
              <a:rPr lang="en-US" sz="2000"/>
              <a:t>.</a:t>
            </a:r>
            <a:r>
              <a:rPr lang="en-US" altLang="zh-CN" sz="2000">
                <a:latin typeface="Calibri" panose="020F0502020204030204" pitchFamily="34" charset="0"/>
              </a:rPr>
              <a:t>.</a:t>
            </a:r>
            <a:endParaRPr lang="en-US" altLang="en-US" sz="2000">
              <a:latin typeface="Calibri" panose="020F0502020204030204" pitchFamily="34" charset="0"/>
              <a:ea typeface="SimSun" panose="02010600030101010101" pitchFamily="2" charset="-122"/>
            </a:endParaRPr>
          </a:p>
        </p:txBody>
      </p:sp>
    </p:spTree>
    <p:extLst>
      <p:ext uri="{BB962C8B-B14F-4D97-AF65-F5344CB8AC3E}">
        <p14:creationId xmlns:p14="http://schemas.microsoft.com/office/powerpoint/2010/main" val="8453521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sz="4000" smtClean="0"/>
              <a:t>Why are we interested in Semiconductor devices?</a:t>
            </a:r>
          </a:p>
        </p:txBody>
      </p:sp>
      <p:sp>
        <p:nvSpPr>
          <p:cNvPr id="14339" name="Rectangle 3"/>
          <p:cNvSpPr>
            <a:spLocks noGrp="1" noChangeArrowheads="1"/>
          </p:cNvSpPr>
          <p:nvPr>
            <p:ph type="body" sz="half" idx="1"/>
          </p:nvPr>
        </p:nvSpPr>
        <p:spPr>
          <a:xfrm>
            <a:off x="228600" y="1600200"/>
            <a:ext cx="4648200" cy="4525963"/>
          </a:xfrm>
        </p:spPr>
        <p:txBody>
          <a:bodyPr/>
          <a:lstStyle/>
          <a:p>
            <a:pPr eaLnBrk="1" hangingPunct="1">
              <a:lnSpc>
                <a:spcPct val="90000"/>
              </a:lnSpc>
              <a:buFontTx/>
              <a:buNone/>
            </a:pPr>
            <a:endParaRPr lang="en-US" sz="2400" b="1" dirty="0" smtClean="0"/>
          </a:p>
          <a:p>
            <a:pPr eaLnBrk="1" hangingPunct="1">
              <a:lnSpc>
                <a:spcPct val="90000"/>
              </a:lnSpc>
            </a:pPr>
            <a:r>
              <a:rPr lang="en-US" sz="2400" b="1" dirty="0" smtClean="0"/>
              <a:t>In the early days of radio and television, transmitting and receiving equipment relied on </a:t>
            </a:r>
            <a:r>
              <a:rPr lang="en-US" sz="2400" b="1" dirty="0" smtClean="0">
                <a:solidFill>
                  <a:srgbClr val="0000FF"/>
                </a:solidFill>
              </a:rPr>
              <a:t>vacuum tubes</a:t>
            </a:r>
            <a:r>
              <a:rPr lang="en-US" sz="2400" b="1" dirty="0" smtClean="0"/>
              <a:t>, but these have been </a:t>
            </a:r>
            <a:r>
              <a:rPr lang="en-US" sz="2400" b="1" dirty="0" smtClean="0">
                <a:solidFill>
                  <a:srgbClr val="FF3300"/>
                </a:solidFill>
              </a:rPr>
              <a:t>completely replaced</a:t>
            </a:r>
            <a:r>
              <a:rPr lang="en-US" sz="2400" b="1" dirty="0" smtClean="0"/>
              <a:t> in the last three decades by </a:t>
            </a:r>
          </a:p>
          <a:p>
            <a:pPr eaLnBrk="1" hangingPunct="1">
              <a:lnSpc>
                <a:spcPct val="90000"/>
              </a:lnSpc>
            </a:pPr>
            <a:r>
              <a:rPr lang="en-US" sz="2400" b="1" dirty="0" smtClean="0">
                <a:solidFill>
                  <a:srgbClr val="002060"/>
                </a:solidFill>
              </a:rPr>
              <a:t>semiconductor devices, which include transistors, diodes, relays integrated circuits and other electronic components. </a:t>
            </a:r>
          </a:p>
        </p:txBody>
      </p:sp>
      <p:pic>
        <p:nvPicPr>
          <p:cNvPr id="14340" name="Picture 4" descr="philk2w"/>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tretch>
            <a:fillRect/>
          </a:stretch>
        </p:blipFill>
        <p:spPr>
          <a:xfrm>
            <a:off x="5178241" y="1600200"/>
            <a:ext cx="2978517" cy="2185988"/>
          </a:xfrm>
          <a:noFill/>
        </p:spPr>
      </p:pic>
      <p:pic>
        <p:nvPicPr>
          <p:cNvPr id="14341" name="Picture 5" descr="250px-AMD_X2_36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3111" y="3962400"/>
            <a:ext cx="3048000" cy="2036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451119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a:xfrm>
            <a:off x="2286000" y="304800"/>
            <a:ext cx="6400800" cy="1143000"/>
          </a:xfrm>
          <a:solidFill>
            <a:srgbClr val="FF66CC"/>
          </a:solidFill>
        </p:spPr>
        <p:txBody>
          <a:bodyPr rtlCol="0">
            <a:normAutofit/>
          </a:bodyPr>
          <a:lstStyle/>
          <a:p>
            <a:pPr algn="l" eaLnBrk="1" fontAlgn="auto" hangingPunct="1">
              <a:spcAft>
                <a:spcPts val="0"/>
              </a:spcAft>
              <a:defRPr/>
            </a:pPr>
            <a:r>
              <a:rPr lang="en-US" altLang="zh-CN" sz="3600" dirty="0" smtClean="0"/>
              <a:t>Summary of Procedure for Forming </a:t>
            </a:r>
            <a:r>
              <a:rPr lang="en-US" altLang="zh-CN" sz="3600" i="1" dirty="0" err="1" smtClean="0"/>
              <a:t>pn</a:t>
            </a:r>
            <a:r>
              <a:rPr lang="en-US" altLang="zh-CN" sz="3600" dirty="0" smtClean="0"/>
              <a:t> Junction</a:t>
            </a:r>
          </a:p>
        </p:txBody>
      </p:sp>
      <p:sp>
        <p:nvSpPr>
          <p:cNvPr id="83971" name="Rectangle 4"/>
          <p:cNvSpPr>
            <a:spLocks noGrp="1" noChangeArrowheads="1"/>
          </p:cNvSpPr>
          <p:nvPr>
            <p:ph idx="1"/>
          </p:nvPr>
        </p:nvSpPr>
        <p:spPr/>
        <p:txBody>
          <a:bodyPr/>
          <a:lstStyle/>
          <a:p>
            <a:pPr marL="609600" indent="-609600" eaLnBrk="1" hangingPunct="1">
              <a:spcBef>
                <a:spcPct val="50000"/>
              </a:spcBef>
              <a:buFontTx/>
              <a:buNone/>
            </a:pPr>
            <a:r>
              <a:rPr lang="en-US" altLang="zh-CN" sz="2400" smtClean="0"/>
              <a:t>	The procedure of forming </a:t>
            </a:r>
            <a:r>
              <a:rPr lang="en-US" altLang="zh-CN" sz="2400" i="1" smtClean="0"/>
              <a:t>pn</a:t>
            </a:r>
            <a:r>
              <a:rPr lang="en-US" altLang="zh-CN" sz="2400" smtClean="0"/>
              <a:t> the dynamic equilibrium of drift and diffusion movements for carriers in the silicon. In detail, there are 4 steps: </a:t>
            </a:r>
          </a:p>
          <a:p>
            <a:pPr marL="990600" lvl="1" indent="-533400" eaLnBrk="1" hangingPunct="1">
              <a:spcBef>
                <a:spcPct val="50000"/>
              </a:spcBef>
              <a:buClr>
                <a:schemeClr val="accent2"/>
              </a:buClr>
              <a:buFontTx/>
              <a:buAutoNum type="alphaLcParenR"/>
            </a:pPr>
            <a:r>
              <a:rPr lang="en-US" altLang="zh-CN" smtClean="0"/>
              <a:t>Diffusion</a:t>
            </a:r>
          </a:p>
          <a:p>
            <a:pPr marL="990600" lvl="1" indent="-533400" eaLnBrk="1" hangingPunct="1">
              <a:spcBef>
                <a:spcPct val="50000"/>
              </a:spcBef>
              <a:buClr>
                <a:schemeClr val="accent2"/>
              </a:buClr>
              <a:buFontTx/>
              <a:buAutoNum type="alphaLcParenR"/>
            </a:pPr>
            <a:r>
              <a:rPr lang="en-US" altLang="zh-CN" smtClean="0"/>
              <a:t>Space charge region</a:t>
            </a:r>
          </a:p>
          <a:p>
            <a:pPr marL="990600" lvl="1" indent="-533400" eaLnBrk="1" hangingPunct="1">
              <a:spcBef>
                <a:spcPct val="50000"/>
              </a:spcBef>
              <a:buClr>
                <a:schemeClr val="accent2"/>
              </a:buClr>
              <a:buFontTx/>
              <a:buAutoNum type="alphaLcParenR"/>
            </a:pPr>
            <a:r>
              <a:rPr lang="en-US" altLang="zh-CN" smtClean="0"/>
              <a:t>Drift</a:t>
            </a:r>
          </a:p>
          <a:p>
            <a:pPr marL="990600" lvl="1" indent="-533400" eaLnBrk="1" hangingPunct="1">
              <a:spcBef>
                <a:spcPct val="50000"/>
              </a:spcBef>
              <a:buClr>
                <a:schemeClr val="accent2"/>
              </a:buClr>
              <a:buFontTx/>
              <a:buAutoNum type="alphaLcParenR"/>
            </a:pPr>
            <a:r>
              <a:rPr lang="en-US" altLang="zh-CN" smtClean="0"/>
              <a:t>Equilibrium</a:t>
            </a:r>
            <a:endParaRPr lang="zh-CN" altLang="en-US" sz="2400" smtClean="0"/>
          </a:p>
        </p:txBody>
      </p:sp>
      <p:sp>
        <p:nvSpPr>
          <p:cNvPr id="6" name="Slide Number Placeholder 5"/>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3B1AC9A-7DC0-4FCD-8C70-4623F0ECE01B}" type="slidenum">
              <a:rPr lang="zh-CN" altLang="en-US">
                <a:solidFill>
                  <a:srgbClr val="898989"/>
                </a:solidFill>
                <a:latin typeface="Calibri" panose="020F0502020204030204" pitchFamily="34" charset="0"/>
              </a:rPr>
              <a:pPr eaLnBrk="1" hangingPunct="1"/>
              <a:t>90</a:t>
            </a:fld>
            <a:endParaRPr lang="en-US" altLang="zh-CN">
              <a:solidFill>
                <a:srgbClr val="898989"/>
              </a:solidFill>
              <a:latin typeface="Calibri" panose="020F0502020204030204" pitchFamily="34" charset="0"/>
            </a:endParaRPr>
          </a:p>
        </p:txBody>
      </p:sp>
    </p:spTree>
    <p:extLst>
      <p:ext uri="{BB962C8B-B14F-4D97-AF65-F5344CB8AC3E}">
        <p14:creationId xmlns:p14="http://schemas.microsoft.com/office/powerpoint/2010/main" val="347992668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2286000" y="304800"/>
            <a:ext cx="6400800" cy="1143000"/>
          </a:xfrm>
          <a:solidFill>
            <a:srgbClr val="FF66CC"/>
          </a:solidFill>
        </p:spPr>
        <p:txBody>
          <a:bodyPr rtlCol="0">
            <a:normAutofit/>
          </a:bodyPr>
          <a:lstStyle/>
          <a:p>
            <a:pPr algn="l" eaLnBrk="1" fontAlgn="auto" hangingPunct="1">
              <a:spcAft>
                <a:spcPts val="0"/>
              </a:spcAft>
              <a:defRPr/>
            </a:pPr>
            <a:r>
              <a:rPr lang="en-US" altLang="zh-CN" sz="3600" smtClean="0"/>
              <a:t>Procedure of Forming </a:t>
            </a:r>
            <a:r>
              <a:rPr lang="en-US" altLang="zh-CN" sz="3600" i="1" smtClean="0"/>
              <a:t>pn</a:t>
            </a:r>
            <a:r>
              <a:rPr lang="en-US" altLang="zh-CN" sz="3600" smtClean="0"/>
              <a:t> Junction</a:t>
            </a:r>
          </a:p>
        </p:txBody>
      </p:sp>
      <p:sp>
        <p:nvSpPr>
          <p:cNvPr id="84995" name="Rectangle 4"/>
          <p:cNvSpPr>
            <a:spLocks noGrp="1" noChangeArrowheads="1"/>
          </p:cNvSpPr>
          <p:nvPr>
            <p:ph idx="1"/>
          </p:nvPr>
        </p:nvSpPr>
        <p:spPr/>
        <p:txBody>
          <a:bodyPr/>
          <a:lstStyle/>
          <a:p>
            <a:pPr eaLnBrk="1" hangingPunct="1"/>
            <a:r>
              <a:rPr lang="en-US" altLang="zh-CN" smtClean="0"/>
              <a:t>diffusion</a:t>
            </a:r>
          </a:p>
          <a:p>
            <a:pPr lvl="2" eaLnBrk="1" hangingPunct="1">
              <a:spcBef>
                <a:spcPct val="50000"/>
              </a:spcBef>
              <a:buClr>
                <a:schemeClr val="accent2"/>
              </a:buClr>
              <a:buFont typeface="Wingdings" panose="05000000000000000000" pitchFamily="2" charset="2"/>
              <a:buChar char="Ø"/>
            </a:pPr>
            <a:r>
              <a:rPr lang="en-US" altLang="zh-CN" sz="2800" smtClean="0"/>
              <a:t>Both the majority carriers diffuse across the boundary between </a:t>
            </a:r>
            <a:r>
              <a:rPr lang="en-US" altLang="zh-CN" sz="2800" i="1" smtClean="0"/>
              <a:t>p</a:t>
            </a:r>
            <a:r>
              <a:rPr lang="en-US" altLang="zh-CN" sz="2800" smtClean="0"/>
              <a:t>-type and </a:t>
            </a:r>
            <a:r>
              <a:rPr lang="en-US" altLang="zh-CN" sz="2800" i="1" smtClean="0"/>
              <a:t>n</a:t>
            </a:r>
            <a:r>
              <a:rPr lang="en-US" altLang="zh-CN" sz="2800" smtClean="0"/>
              <a:t>-type semiconductor.</a:t>
            </a:r>
          </a:p>
          <a:p>
            <a:pPr lvl="2" eaLnBrk="1" hangingPunct="1">
              <a:spcBef>
                <a:spcPct val="50000"/>
              </a:spcBef>
              <a:buClr>
                <a:schemeClr val="accent2"/>
              </a:buClr>
              <a:buFont typeface="Wingdings" panose="05000000000000000000" pitchFamily="2" charset="2"/>
              <a:buChar char="Ø"/>
            </a:pPr>
            <a:r>
              <a:rPr lang="en-US" altLang="zh-CN" sz="2800" smtClean="0"/>
              <a:t>The direction of diffusion current is from p side to </a:t>
            </a:r>
            <a:r>
              <a:rPr lang="en-US" altLang="zh-CN" sz="2800" i="1" smtClean="0"/>
              <a:t>n</a:t>
            </a:r>
            <a:r>
              <a:rPr lang="en-US" altLang="zh-CN" sz="2800" smtClean="0"/>
              <a:t> side.</a:t>
            </a:r>
          </a:p>
          <a:p>
            <a:pPr eaLnBrk="1" hangingPunct="1">
              <a:buFontTx/>
              <a:buNone/>
            </a:pPr>
            <a:endParaRPr lang="en-US" altLang="zh-CN" sz="2800" smtClean="0"/>
          </a:p>
        </p:txBody>
      </p:sp>
      <p:sp>
        <p:nvSpPr>
          <p:cNvPr id="6" name="Slide Number Placeholder 5"/>
          <p:cNvSpPr>
            <a:spLocks noGrp="1"/>
          </p:cNvSpPr>
          <p:nvPr>
            <p:ph type="sldNum" sz="quarter" idx="4294967295"/>
          </p:nvPr>
        </p:nvSpPr>
        <p:spPr>
          <a:xfrm>
            <a:off x="6553200" y="6356350"/>
            <a:ext cx="2133600" cy="365125"/>
          </a:xfrm>
          <a:prstGeom prst="rect">
            <a:avLst/>
          </a:prstGeom>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6CF90EA-2611-4DDF-A08D-43326E4850FF}" type="slidenum">
              <a:rPr lang="zh-CN" altLang="en-US">
                <a:solidFill>
                  <a:srgbClr val="898989"/>
                </a:solidFill>
                <a:latin typeface="Calibri" panose="020F0502020204030204" pitchFamily="34" charset="0"/>
              </a:rPr>
              <a:pPr eaLnBrk="1" hangingPunct="1"/>
              <a:t>91</a:t>
            </a:fld>
            <a:endParaRPr lang="en-US" altLang="zh-CN">
              <a:solidFill>
                <a:srgbClr val="898989"/>
              </a:solidFill>
              <a:latin typeface="Calibri" panose="020F0502020204030204" pitchFamily="34" charset="0"/>
            </a:endParaRPr>
          </a:p>
        </p:txBody>
      </p:sp>
    </p:spTree>
    <p:extLst>
      <p:ext uri="{BB962C8B-B14F-4D97-AF65-F5344CB8AC3E}">
        <p14:creationId xmlns:p14="http://schemas.microsoft.com/office/powerpoint/2010/main" val="168981341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ooter Placeholder 2"/>
          <p:cNvSpPr>
            <a:spLocks noGrp="1"/>
          </p:cNvSpPr>
          <p:nvPr>
            <p:ph type="ftr" sz="quarter" idx="10"/>
          </p:nvPr>
        </p:nvSpPr>
        <p:spPr/>
        <p:txBody>
          <a:bodyPr/>
          <a:lstStyle/>
          <a:p>
            <a:r>
              <a:rPr lang="en-US" altLang="en-US"/>
              <a:t>Microelectronic Circuits - Fifth Edition    Sedra/Smith</a:t>
            </a:r>
          </a:p>
        </p:txBody>
      </p:sp>
      <p:sp>
        <p:nvSpPr>
          <p:cNvPr id="44" name="Slide Number Placeholder 3"/>
          <p:cNvSpPr>
            <a:spLocks noGrp="1"/>
          </p:cNvSpPr>
          <p:nvPr>
            <p:ph type="sldNum" sz="quarter" idx="11"/>
          </p:nvPr>
        </p:nvSpPr>
        <p:spPr/>
        <p:txBody>
          <a:bodyPr/>
          <a:lstStyle/>
          <a:p>
            <a:fld id="{3E4A528E-F884-47DC-92C0-23D05CAD66B8}" type="slidenum">
              <a:rPr lang="en-US" altLang="en-US"/>
              <a:pPr/>
              <a:t>92</a:t>
            </a:fld>
            <a:endParaRPr lang="en-US" altLang="en-US" dirty="0"/>
          </a:p>
        </p:txBody>
      </p:sp>
      <p:pic>
        <p:nvPicPr>
          <p:cNvPr id="1042434" name="Picture 2" descr="sedr42021_0345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2636838"/>
            <a:ext cx="3563937" cy="1897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2435" name="Picture 3" descr="sedr42021_0345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6213" y="4868863"/>
            <a:ext cx="2703512" cy="133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42436" name="Text Box 4"/>
          <p:cNvSpPr txBox="1">
            <a:spLocks noChangeArrowheads="1"/>
          </p:cNvSpPr>
          <p:nvPr/>
        </p:nvSpPr>
        <p:spPr bwMode="auto">
          <a:xfrm>
            <a:off x="34925" y="115888"/>
            <a:ext cx="76327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ko-KR" sz="1800" b="1">
                <a:ea typeface="굴림" pitchFamily="50" charset="-127"/>
              </a:rPr>
              <a:t>3.7.2 The pn junction Under Open-Circuit Conditions</a:t>
            </a:r>
            <a:endParaRPr lang="en-US" altLang="ko-KR" sz="1800" b="1" i="1">
              <a:solidFill>
                <a:srgbClr val="FF3300"/>
              </a:solidFill>
              <a:ea typeface="굴림" pitchFamily="50" charset="-127"/>
            </a:endParaRPr>
          </a:p>
        </p:txBody>
      </p:sp>
      <p:pic>
        <p:nvPicPr>
          <p:cNvPr id="104243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700" y="863600"/>
            <a:ext cx="3132138" cy="1135063"/>
          </a:xfrm>
          <a:prstGeom prst="rect">
            <a:avLst/>
          </a:prstGeom>
          <a:noFill/>
          <a:extLst>
            <a:ext uri="{909E8E84-426E-40DD-AFC4-6F175D3DCCD1}">
              <a14:hiddenFill xmlns:a14="http://schemas.microsoft.com/office/drawing/2010/main">
                <a:solidFill>
                  <a:srgbClr val="FFFFFF"/>
                </a:solidFill>
              </a14:hiddenFill>
            </a:ext>
          </a:extLst>
        </p:spPr>
      </p:pic>
      <p:sp>
        <p:nvSpPr>
          <p:cNvPr id="1042438" name="Text Box 6"/>
          <p:cNvSpPr txBox="1">
            <a:spLocks noChangeArrowheads="1"/>
          </p:cNvSpPr>
          <p:nvPr/>
        </p:nvSpPr>
        <p:spPr bwMode="auto">
          <a:xfrm>
            <a:off x="1511300" y="476250"/>
            <a:ext cx="1835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ko-KR" sz="1600" dirty="0">
                <a:ea typeface="굴림" pitchFamily="50" charset="-127"/>
              </a:rPr>
              <a:t>Diffusion  </a:t>
            </a:r>
            <a:r>
              <a:rPr lang="en-US" altLang="ko-KR" sz="1800" dirty="0">
                <a:ea typeface="굴림" pitchFamily="50" charset="-127"/>
              </a:rPr>
              <a:t>current!</a:t>
            </a:r>
          </a:p>
        </p:txBody>
      </p:sp>
      <p:sp>
        <p:nvSpPr>
          <p:cNvPr id="1042439" name="AutoShape 7"/>
          <p:cNvSpPr>
            <a:spLocks noChangeArrowheads="1"/>
          </p:cNvSpPr>
          <p:nvPr/>
        </p:nvSpPr>
        <p:spPr bwMode="auto">
          <a:xfrm>
            <a:off x="1871663" y="1160463"/>
            <a:ext cx="649287" cy="107950"/>
          </a:xfrm>
          <a:prstGeom prst="rightArrow">
            <a:avLst>
              <a:gd name="adj1" fmla="val 50000"/>
              <a:gd name="adj2" fmla="val 150368"/>
            </a:avLst>
          </a:prstGeom>
          <a:solidFill>
            <a:srgbClr val="FF00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042440" name="AutoShape 8"/>
          <p:cNvSpPr>
            <a:spLocks noChangeArrowheads="1"/>
          </p:cNvSpPr>
          <p:nvPr/>
        </p:nvSpPr>
        <p:spPr bwMode="auto">
          <a:xfrm flipH="1">
            <a:off x="1871663" y="1665288"/>
            <a:ext cx="649287" cy="107950"/>
          </a:xfrm>
          <a:prstGeom prst="rightArrow">
            <a:avLst>
              <a:gd name="adj1" fmla="val 50000"/>
              <a:gd name="adj2" fmla="val 150368"/>
            </a:avLst>
          </a:prstGeom>
          <a:solidFill>
            <a:schemeClr val="accent2"/>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042441" name="Line 9"/>
          <p:cNvSpPr>
            <a:spLocks noChangeShapeType="1"/>
          </p:cNvSpPr>
          <p:nvPr/>
        </p:nvSpPr>
        <p:spPr bwMode="auto">
          <a:xfrm>
            <a:off x="1871663" y="800100"/>
            <a:ext cx="649287"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042442" name="Text Box 10"/>
          <p:cNvSpPr txBox="1">
            <a:spLocks noChangeArrowheads="1"/>
          </p:cNvSpPr>
          <p:nvPr/>
        </p:nvSpPr>
        <p:spPr bwMode="auto">
          <a:xfrm>
            <a:off x="125413" y="2016681"/>
            <a:ext cx="201612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ko-KR" sz="1400" dirty="0">
                <a:ea typeface="굴림" pitchFamily="50" charset="-127"/>
              </a:rPr>
              <a:t>Acceptors (B, III) accept, recombine with electrons and become (-).</a:t>
            </a:r>
          </a:p>
        </p:txBody>
      </p:sp>
      <p:sp>
        <p:nvSpPr>
          <p:cNvPr id="1042443" name="Text Box 11"/>
          <p:cNvSpPr txBox="1">
            <a:spLocks noChangeArrowheads="1"/>
          </p:cNvSpPr>
          <p:nvPr/>
        </p:nvSpPr>
        <p:spPr bwMode="auto">
          <a:xfrm>
            <a:off x="2195513" y="2097088"/>
            <a:ext cx="20161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ko-KR" sz="1200" dirty="0">
                <a:ea typeface="굴림" pitchFamily="50" charset="-127"/>
              </a:rPr>
              <a:t>Donors (P, IV) donate electrons and become (+).</a:t>
            </a:r>
          </a:p>
        </p:txBody>
      </p:sp>
      <p:sp>
        <p:nvSpPr>
          <p:cNvPr id="1042444" name="Text Box 12"/>
          <p:cNvSpPr txBox="1">
            <a:spLocks noChangeArrowheads="1"/>
          </p:cNvSpPr>
          <p:nvPr/>
        </p:nvSpPr>
        <p:spPr bwMode="auto">
          <a:xfrm>
            <a:off x="792163" y="2816225"/>
            <a:ext cx="309721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ko-KR" sz="1400" dirty="0">
                <a:ea typeface="굴림" pitchFamily="50" charset="-127"/>
              </a:rPr>
              <a:t>This process produces </a:t>
            </a:r>
            <a:r>
              <a:rPr lang="en-US" altLang="ko-KR" sz="1400" b="1" dirty="0">
                <a:ea typeface="굴림" pitchFamily="50" charset="-127"/>
              </a:rPr>
              <a:t>electric potential and field</a:t>
            </a:r>
            <a:r>
              <a:rPr lang="en-US" altLang="ko-KR" sz="1400" dirty="0">
                <a:ea typeface="굴림" pitchFamily="50" charset="-127"/>
              </a:rPr>
              <a:t> and stops when coulomb force equals to diffusion mechanism.</a:t>
            </a:r>
          </a:p>
        </p:txBody>
      </p:sp>
      <p:pic>
        <p:nvPicPr>
          <p:cNvPr id="1042445"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6263" y="4076700"/>
            <a:ext cx="3311525" cy="1162050"/>
          </a:xfrm>
          <a:prstGeom prst="rect">
            <a:avLst/>
          </a:prstGeom>
          <a:noFill/>
          <a:extLst>
            <a:ext uri="{909E8E84-426E-40DD-AFC4-6F175D3DCCD1}">
              <a14:hiddenFill xmlns:a14="http://schemas.microsoft.com/office/drawing/2010/main">
                <a:solidFill>
                  <a:srgbClr val="FFFFFF"/>
                </a:solidFill>
              </a14:hiddenFill>
            </a:ext>
          </a:extLst>
        </p:spPr>
      </p:pic>
      <p:sp>
        <p:nvSpPr>
          <p:cNvPr id="1042446" name="Rectangle 14"/>
          <p:cNvSpPr>
            <a:spLocks noChangeArrowheads="1"/>
          </p:cNvSpPr>
          <p:nvPr/>
        </p:nvSpPr>
        <p:spPr bwMode="auto">
          <a:xfrm>
            <a:off x="1906588" y="4005263"/>
            <a:ext cx="612775" cy="1260475"/>
          </a:xfrm>
          <a:prstGeom prst="rect">
            <a:avLst/>
          </a:prstGeom>
          <a:noFill/>
          <a:ln w="28575" algn="ctr">
            <a:solidFill>
              <a:srgbClr val="00808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42447" name="Text Box 15"/>
          <p:cNvSpPr txBox="1">
            <a:spLocks noChangeArrowheads="1"/>
          </p:cNvSpPr>
          <p:nvPr/>
        </p:nvSpPr>
        <p:spPr bwMode="auto">
          <a:xfrm>
            <a:off x="611188" y="5300663"/>
            <a:ext cx="37084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ko-KR" sz="1400" dirty="0">
                <a:ea typeface="굴림" pitchFamily="50" charset="-127"/>
              </a:rPr>
              <a:t>There is no free electron and holes in this region. </a:t>
            </a:r>
          </a:p>
        </p:txBody>
      </p:sp>
      <p:sp>
        <p:nvSpPr>
          <p:cNvPr id="1042448" name="Text Box 16"/>
          <p:cNvSpPr txBox="1">
            <a:spLocks noChangeArrowheads="1"/>
          </p:cNvSpPr>
          <p:nvPr/>
        </p:nvSpPr>
        <p:spPr bwMode="auto">
          <a:xfrm>
            <a:off x="611188" y="5537200"/>
            <a:ext cx="37084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ko-KR" sz="1600" dirty="0">
                <a:ea typeface="굴림" pitchFamily="50" charset="-127"/>
              </a:rPr>
              <a:t>This region is depleted of free carriers !!</a:t>
            </a:r>
          </a:p>
        </p:txBody>
      </p:sp>
      <p:sp>
        <p:nvSpPr>
          <p:cNvPr id="1042449" name="AutoShape 17"/>
          <p:cNvSpPr>
            <a:spLocks noChangeArrowheads="1"/>
          </p:cNvSpPr>
          <p:nvPr/>
        </p:nvSpPr>
        <p:spPr bwMode="auto">
          <a:xfrm>
            <a:off x="1835150" y="3644900"/>
            <a:ext cx="755650" cy="252413"/>
          </a:xfrm>
          <a:prstGeom prst="leftArrow">
            <a:avLst>
              <a:gd name="adj1" fmla="val 50000"/>
              <a:gd name="adj2" fmla="val 74843"/>
            </a:avLst>
          </a:prstGeom>
          <a:solidFill>
            <a:srgbClr val="FF00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042450" name="Text Box 18"/>
          <p:cNvSpPr txBox="1">
            <a:spLocks noChangeArrowheads="1"/>
          </p:cNvSpPr>
          <p:nvPr/>
        </p:nvSpPr>
        <p:spPr bwMode="auto">
          <a:xfrm>
            <a:off x="2663825" y="3608388"/>
            <a:ext cx="79216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ko-KR" sz="1400" dirty="0">
                <a:ea typeface="굴림" pitchFamily="50" charset="-127"/>
              </a:rPr>
              <a:t>E field</a:t>
            </a:r>
          </a:p>
        </p:txBody>
      </p:sp>
      <p:pic>
        <p:nvPicPr>
          <p:cNvPr id="1042451" name="Picture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92725" y="765175"/>
            <a:ext cx="3384550" cy="1187450"/>
          </a:xfrm>
          <a:prstGeom prst="rect">
            <a:avLst/>
          </a:prstGeom>
          <a:noFill/>
          <a:extLst>
            <a:ext uri="{909E8E84-426E-40DD-AFC4-6F175D3DCCD1}">
              <a14:hiddenFill xmlns:a14="http://schemas.microsoft.com/office/drawing/2010/main">
                <a:solidFill>
                  <a:srgbClr val="FFFFFF"/>
                </a:solidFill>
              </a14:hiddenFill>
            </a:ext>
          </a:extLst>
        </p:spPr>
      </p:pic>
      <p:grpSp>
        <p:nvGrpSpPr>
          <p:cNvPr id="1042452" name="Group 20"/>
          <p:cNvGrpSpPr>
            <a:grpSpLocks/>
          </p:cNvGrpSpPr>
          <p:nvPr/>
        </p:nvGrpSpPr>
        <p:grpSpPr bwMode="auto">
          <a:xfrm>
            <a:off x="6443663" y="1196975"/>
            <a:ext cx="215900" cy="215900"/>
            <a:chOff x="4059" y="754"/>
            <a:chExt cx="136" cy="136"/>
          </a:xfrm>
        </p:grpSpPr>
        <p:sp>
          <p:nvSpPr>
            <p:cNvPr id="1042453" name="Oval 21"/>
            <p:cNvSpPr>
              <a:spLocks noChangeArrowheads="1"/>
            </p:cNvSpPr>
            <p:nvPr/>
          </p:nvSpPr>
          <p:spPr bwMode="auto">
            <a:xfrm>
              <a:off x="4059" y="754"/>
              <a:ext cx="136" cy="136"/>
            </a:xfrm>
            <a:prstGeom prst="ellipse">
              <a:avLst/>
            </a:prstGeom>
            <a:solidFill>
              <a:schemeClr val="accent2"/>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42454" name="Line 22"/>
            <p:cNvSpPr>
              <a:spLocks noChangeShapeType="1"/>
            </p:cNvSpPr>
            <p:nvPr/>
          </p:nvSpPr>
          <p:spPr bwMode="auto">
            <a:xfrm>
              <a:off x="4082" y="822"/>
              <a:ext cx="90"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grpSp>
        <p:nvGrpSpPr>
          <p:cNvPr id="1042455" name="Group 23"/>
          <p:cNvGrpSpPr>
            <a:grpSpLocks/>
          </p:cNvGrpSpPr>
          <p:nvPr/>
        </p:nvGrpSpPr>
        <p:grpSpPr bwMode="auto">
          <a:xfrm>
            <a:off x="7272338" y="1196975"/>
            <a:ext cx="215900" cy="215900"/>
            <a:chOff x="4581" y="754"/>
            <a:chExt cx="136" cy="136"/>
          </a:xfrm>
        </p:grpSpPr>
        <p:sp>
          <p:nvSpPr>
            <p:cNvPr id="1042456" name="Oval 24"/>
            <p:cNvSpPr>
              <a:spLocks noChangeArrowheads="1"/>
            </p:cNvSpPr>
            <p:nvPr/>
          </p:nvSpPr>
          <p:spPr bwMode="auto">
            <a:xfrm>
              <a:off x="4581" y="754"/>
              <a:ext cx="136" cy="136"/>
            </a:xfrm>
            <a:prstGeom prst="ellipse">
              <a:avLst/>
            </a:prstGeom>
            <a:solidFill>
              <a:schemeClr val="bg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42457" name="Line 25"/>
            <p:cNvSpPr>
              <a:spLocks noChangeShapeType="1"/>
            </p:cNvSpPr>
            <p:nvPr/>
          </p:nvSpPr>
          <p:spPr bwMode="auto">
            <a:xfrm>
              <a:off x="4604" y="822"/>
              <a:ext cx="9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042458" name="Line 26"/>
            <p:cNvSpPr>
              <a:spLocks noChangeShapeType="1"/>
            </p:cNvSpPr>
            <p:nvPr/>
          </p:nvSpPr>
          <p:spPr bwMode="auto">
            <a:xfrm flipV="1">
              <a:off x="4649" y="776"/>
              <a:ext cx="0" cy="9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sp>
        <p:nvSpPr>
          <p:cNvPr id="1042459" name="AutoShape 27"/>
          <p:cNvSpPr>
            <a:spLocks noChangeArrowheads="1"/>
          </p:cNvSpPr>
          <p:nvPr/>
        </p:nvSpPr>
        <p:spPr bwMode="auto">
          <a:xfrm>
            <a:off x="6551613" y="441325"/>
            <a:ext cx="755650" cy="252413"/>
          </a:xfrm>
          <a:prstGeom prst="leftArrow">
            <a:avLst>
              <a:gd name="adj1" fmla="val 50000"/>
              <a:gd name="adj2" fmla="val 74843"/>
            </a:avLst>
          </a:prstGeom>
          <a:solidFill>
            <a:srgbClr val="FF00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042460" name="Text Box 28"/>
          <p:cNvSpPr txBox="1">
            <a:spLocks noChangeArrowheads="1"/>
          </p:cNvSpPr>
          <p:nvPr/>
        </p:nvSpPr>
        <p:spPr bwMode="auto">
          <a:xfrm>
            <a:off x="7380288" y="404813"/>
            <a:ext cx="79216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ko-KR" sz="1400" dirty="0">
                <a:ea typeface="굴림" pitchFamily="50" charset="-127"/>
              </a:rPr>
              <a:t>E field</a:t>
            </a:r>
          </a:p>
        </p:txBody>
      </p:sp>
      <p:sp>
        <p:nvSpPr>
          <p:cNvPr id="1042461" name="AutoShape 29"/>
          <p:cNvSpPr>
            <a:spLocks noChangeArrowheads="1"/>
          </p:cNvSpPr>
          <p:nvPr/>
        </p:nvSpPr>
        <p:spPr bwMode="auto">
          <a:xfrm>
            <a:off x="6408738" y="1557338"/>
            <a:ext cx="649287" cy="107950"/>
          </a:xfrm>
          <a:prstGeom prst="rightArrow">
            <a:avLst>
              <a:gd name="adj1" fmla="val 50000"/>
              <a:gd name="adj2" fmla="val 150368"/>
            </a:avLst>
          </a:prstGeom>
          <a:solidFill>
            <a:schemeClr val="accent2"/>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042462" name="AutoShape 30"/>
          <p:cNvSpPr>
            <a:spLocks noChangeArrowheads="1"/>
          </p:cNvSpPr>
          <p:nvPr/>
        </p:nvSpPr>
        <p:spPr bwMode="auto">
          <a:xfrm flipH="1">
            <a:off x="6767513" y="1089025"/>
            <a:ext cx="649287" cy="107950"/>
          </a:xfrm>
          <a:prstGeom prst="rightArrow">
            <a:avLst>
              <a:gd name="adj1" fmla="val 50000"/>
              <a:gd name="adj2" fmla="val 150368"/>
            </a:avLst>
          </a:prstGeom>
          <a:solidFill>
            <a:srgbClr val="FF00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042463" name="Text Box 31"/>
          <p:cNvSpPr txBox="1">
            <a:spLocks noChangeArrowheads="1"/>
          </p:cNvSpPr>
          <p:nvPr/>
        </p:nvSpPr>
        <p:spPr bwMode="auto">
          <a:xfrm>
            <a:off x="6443663" y="2133600"/>
            <a:ext cx="129698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ko-KR" sz="1200" dirty="0">
                <a:ea typeface="굴림" pitchFamily="50" charset="-127"/>
              </a:rPr>
              <a:t>Drift  current!</a:t>
            </a:r>
          </a:p>
        </p:txBody>
      </p:sp>
      <p:sp>
        <p:nvSpPr>
          <p:cNvPr id="1042464" name="Line 32"/>
          <p:cNvSpPr>
            <a:spLocks noChangeShapeType="1"/>
          </p:cNvSpPr>
          <p:nvPr/>
        </p:nvSpPr>
        <p:spPr bwMode="auto">
          <a:xfrm flipH="1">
            <a:off x="6443663" y="2060575"/>
            <a:ext cx="973137"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nvGrpSpPr>
          <p:cNvPr id="1042465" name="Group 33"/>
          <p:cNvGrpSpPr>
            <a:grpSpLocks/>
          </p:cNvGrpSpPr>
          <p:nvPr/>
        </p:nvGrpSpPr>
        <p:grpSpPr bwMode="auto">
          <a:xfrm>
            <a:off x="6588125" y="1412874"/>
            <a:ext cx="2413000" cy="1104900"/>
            <a:chOff x="4150" y="890"/>
            <a:chExt cx="1520" cy="696"/>
          </a:xfrm>
        </p:grpSpPr>
        <p:sp>
          <p:nvSpPr>
            <p:cNvPr id="1042466" name="Line 34"/>
            <p:cNvSpPr>
              <a:spLocks noChangeShapeType="1"/>
            </p:cNvSpPr>
            <p:nvPr/>
          </p:nvSpPr>
          <p:spPr bwMode="auto">
            <a:xfrm flipH="1" flipV="1">
              <a:off x="4150" y="913"/>
              <a:ext cx="953" cy="476"/>
            </a:xfrm>
            <a:prstGeom prst="line">
              <a:avLst/>
            </a:prstGeom>
            <a:noFill/>
            <a:ln w="158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042467" name="Line 35"/>
            <p:cNvSpPr>
              <a:spLocks noChangeShapeType="1"/>
            </p:cNvSpPr>
            <p:nvPr/>
          </p:nvSpPr>
          <p:spPr bwMode="auto">
            <a:xfrm flipH="1" flipV="1">
              <a:off x="4740" y="890"/>
              <a:ext cx="363" cy="499"/>
            </a:xfrm>
            <a:prstGeom prst="line">
              <a:avLst/>
            </a:prstGeom>
            <a:noFill/>
            <a:ln w="158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042468" name="Text Box 36"/>
            <p:cNvSpPr txBox="1">
              <a:spLocks noChangeArrowheads="1"/>
            </p:cNvSpPr>
            <p:nvPr/>
          </p:nvSpPr>
          <p:spPr bwMode="auto">
            <a:xfrm>
              <a:off x="4604" y="1412"/>
              <a:ext cx="1066" cy="1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ko-KR" sz="1200" dirty="0">
                  <a:ea typeface="굴림" pitchFamily="50" charset="-127"/>
                </a:rPr>
                <a:t>Minority carriers</a:t>
              </a:r>
            </a:p>
          </p:txBody>
        </p:sp>
      </p:grpSp>
      <p:graphicFrame>
        <p:nvGraphicFramePr>
          <p:cNvPr id="1042469" name="Object 37"/>
          <p:cNvGraphicFramePr>
            <a:graphicFrameLocks noChangeAspect="1"/>
          </p:cNvGraphicFramePr>
          <p:nvPr/>
        </p:nvGraphicFramePr>
        <p:xfrm>
          <a:off x="7164388" y="2673350"/>
          <a:ext cx="539750" cy="242888"/>
        </p:xfrm>
        <a:graphic>
          <a:graphicData uri="http://schemas.openxmlformats.org/presentationml/2006/ole">
            <mc:AlternateContent xmlns:mc="http://schemas.openxmlformats.org/markup-compatibility/2006">
              <mc:Choice xmlns:v="urn:schemas-microsoft-com:vml" Requires="v">
                <p:oleObj spid="_x0000_s125987" name="Equation" r:id="rId8" imgW="508000" imgH="228600" progId="">
                  <p:embed/>
                </p:oleObj>
              </mc:Choice>
              <mc:Fallback>
                <p:oleObj name="Equation" r:id="rId8" imgW="508000" imgH="228600" progId="">
                  <p:embed/>
                  <p:pic>
                    <p:nvPicPr>
                      <p:cNvPr id="0" name="Picture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64388" y="2673350"/>
                        <a:ext cx="539750" cy="242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42470" name="Text Box 38"/>
          <p:cNvSpPr txBox="1">
            <a:spLocks noChangeArrowheads="1"/>
          </p:cNvSpPr>
          <p:nvPr/>
        </p:nvSpPr>
        <p:spPr bwMode="auto">
          <a:xfrm>
            <a:off x="1727200" y="1304925"/>
            <a:ext cx="936625" cy="307777"/>
          </a:xfrm>
          <a:prstGeom prst="rect">
            <a:avLst/>
          </a:prstGeom>
          <a:solidFill>
            <a:schemeClr val="bg1"/>
          </a:solidFill>
          <a:ln>
            <a:noFill/>
          </a:ln>
          <a:effectLst/>
          <a:extLs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ko-KR" sz="1400" b="1" dirty="0" smtClean="0">
                <a:ea typeface="굴림" pitchFamily="50" charset="-127"/>
              </a:rPr>
              <a:t>Diffusion</a:t>
            </a:r>
            <a:endParaRPr lang="en-US" altLang="ko-KR" b="1" dirty="0">
              <a:ea typeface="굴림" pitchFamily="50" charset="-127"/>
            </a:endParaRPr>
          </a:p>
        </p:txBody>
      </p:sp>
      <p:graphicFrame>
        <p:nvGraphicFramePr>
          <p:cNvPr id="1042471" name="Object 39"/>
          <p:cNvGraphicFramePr>
            <a:graphicFrameLocks noChangeAspect="1"/>
          </p:cNvGraphicFramePr>
          <p:nvPr>
            <p:extLst>
              <p:ext uri="{D42A27DB-BD31-4B8C-83A1-F6EECF244321}">
                <p14:modId xmlns:p14="http://schemas.microsoft.com/office/powerpoint/2010/main" val="2601871712"/>
              </p:ext>
            </p:extLst>
          </p:nvPr>
        </p:nvGraphicFramePr>
        <p:xfrm>
          <a:off x="5655583" y="5946775"/>
          <a:ext cx="1727200" cy="458788"/>
        </p:xfrm>
        <a:graphic>
          <a:graphicData uri="http://schemas.openxmlformats.org/presentationml/2006/ole">
            <mc:AlternateContent xmlns:mc="http://schemas.openxmlformats.org/markup-compatibility/2006">
              <mc:Choice xmlns:v="urn:schemas-microsoft-com:vml" Requires="v">
                <p:oleObj spid="_x0000_s125988" name="Equation" r:id="rId10" imgW="1816100" imgH="482600" progId="">
                  <p:embed/>
                </p:oleObj>
              </mc:Choice>
              <mc:Fallback>
                <p:oleObj name="Equation" r:id="rId10" imgW="1816100" imgH="482600" progId="">
                  <p:embed/>
                  <p:pic>
                    <p:nvPicPr>
                      <p:cNvPr id="0" name="Picture 2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55583" y="5946775"/>
                        <a:ext cx="1727200" cy="458788"/>
                      </a:xfrm>
                      <a:prstGeom prst="rect">
                        <a:avLst/>
                      </a:prstGeom>
                      <a:solidFill>
                        <a:schemeClr val="bg1"/>
                      </a:solidFill>
                    </p:spPr>
                  </p:pic>
                </p:oleObj>
              </mc:Fallback>
            </mc:AlternateContent>
          </a:graphicData>
        </a:graphic>
      </p:graphicFrame>
      <p:graphicFrame>
        <p:nvGraphicFramePr>
          <p:cNvPr id="1042472" name="Object 40"/>
          <p:cNvGraphicFramePr>
            <a:graphicFrameLocks noChangeAspect="1"/>
          </p:cNvGraphicFramePr>
          <p:nvPr>
            <p:extLst>
              <p:ext uri="{D42A27DB-BD31-4B8C-83A1-F6EECF244321}">
                <p14:modId xmlns:p14="http://schemas.microsoft.com/office/powerpoint/2010/main" val="1246545888"/>
              </p:ext>
            </p:extLst>
          </p:nvPr>
        </p:nvGraphicFramePr>
        <p:xfrm>
          <a:off x="4895850" y="4406107"/>
          <a:ext cx="3132138" cy="525462"/>
        </p:xfrm>
        <a:graphic>
          <a:graphicData uri="http://schemas.openxmlformats.org/presentationml/2006/ole">
            <mc:AlternateContent xmlns:mc="http://schemas.openxmlformats.org/markup-compatibility/2006">
              <mc:Choice xmlns:v="urn:schemas-microsoft-com:vml" Requires="v">
                <p:oleObj spid="_x0000_s125989" name="Equation" r:id="rId12" imgW="3175000" imgH="533400" progId="">
                  <p:embed/>
                </p:oleObj>
              </mc:Choice>
              <mc:Fallback>
                <p:oleObj name="Equation" r:id="rId12" imgW="3175000" imgH="533400" progId="">
                  <p:embed/>
                  <p:pic>
                    <p:nvPicPr>
                      <p:cNvPr id="0" name="Picture 2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95850" y="4406107"/>
                        <a:ext cx="3132138" cy="525462"/>
                      </a:xfrm>
                      <a:prstGeom prst="rect">
                        <a:avLst/>
                      </a:prstGeom>
                      <a:solidFill>
                        <a:schemeClr val="bg1"/>
                      </a:solidFill>
                    </p:spPr>
                  </p:pic>
                </p:oleObj>
              </mc:Fallback>
            </mc:AlternateContent>
          </a:graphicData>
        </a:graphic>
      </p:graphicFrame>
      <p:sp>
        <p:nvSpPr>
          <p:cNvPr id="1042473" name="Text Box 41"/>
          <p:cNvSpPr txBox="1">
            <a:spLocks noChangeArrowheads="1"/>
          </p:cNvSpPr>
          <p:nvPr/>
        </p:nvSpPr>
        <p:spPr bwMode="auto">
          <a:xfrm>
            <a:off x="8064500" y="4437063"/>
            <a:ext cx="90011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ko-KR" sz="1200" dirty="0">
                <a:ea typeface="굴림" pitchFamily="50" charset="-127"/>
              </a:rPr>
              <a:t>0.1~1 </a:t>
            </a:r>
            <a:r>
              <a:rPr lang="el-GR" altLang="ko-KR" sz="1200" dirty="0">
                <a:cs typeface="Times New Roman" panose="02020603050405020304" pitchFamily="18" charset="0"/>
              </a:rPr>
              <a:t>μ</a:t>
            </a:r>
            <a:r>
              <a:rPr lang="en-US" altLang="ko-KR" sz="1200" dirty="0">
                <a:ea typeface="굴림" pitchFamily="50" charset="-127"/>
                <a:cs typeface="Times New Roman" panose="02020603050405020304" pitchFamily="18" charset="0"/>
              </a:rPr>
              <a:t>m</a:t>
            </a:r>
            <a:endParaRPr lang="ko-KR" altLang="el-GR" sz="1200" dirty="0">
              <a:ea typeface="굴림" pitchFamily="50" charset="-127"/>
              <a:cs typeface="Times New Roman" panose="02020603050405020304" pitchFamily="18" charset="0"/>
            </a:endParaRPr>
          </a:p>
        </p:txBody>
      </p:sp>
      <p:sp>
        <p:nvSpPr>
          <p:cNvPr id="1042474" name="Text Box 42"/>
          <p:cNvSpPr txBox="1">
            <a:spLocks noChangeArrowheads="1"/>
          </p:cNvSpPr>
          <p:nvPr/>
        </p:nvSpPr>
        <p:spPr bwMode="auto">
          <a:xfrm>
            <a:off x="7559675" y="5949950"/>
            <a:ext cx="129698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ko-KR" sz="1200" dirty="0">
                <a:ea typeface="굴림" pitchFamily="50" charset="-127"/>
              </a:rPr>
              <a:t>0.6~0.8 V</a:t>
            </a:r>
          </a:p>
        </p:txBody>
      </p:sp>
    </p:spTree>
    <p:extLst>
      <p:ext uri="{BB962C8B-B14F-4D97-AF65-F5344CB8AC3E}">
        <p14:creationId xmlns:p14="http://schemas.microsoft.com/office/powerpoint/2010/main" val="29395942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243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247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4243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4244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424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4244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4244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4244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4244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042445"/>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10424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42450"/>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104244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42447"/>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42448"/>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104245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4245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42460"/>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nodeType="clickEffect">
                                  <p:stCondLst>
                                    <p:cond delay="0"/>
                                  </p:stCondLst>
                                  <p:childTnLst>
                                    <p:set>
                                      <p:cBhvr>
                                        <p:cTn id="66" dur="1" fill="hold">
                                          <p:stCondLst>
                                            <p:cond delay="0"/>
                                          </p:stCondLst>
                                        </p:cTn>
                                        <p:tgtEl>
                                          <p:spTgt spid="104246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4245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42455"/>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nodeType="clickEffect">
                                  <p:stCondLst>
                                    <p:cond delay="0"/>
                                  </p:stCondLst>
                                  <p:childTnLst>
                                    <p:set>
                                      <p:cBhvr>
                                        <p:cTn id="74" dur="1" fill="hold">
                                          <p:stCondLst>
                                            <p:cond delay="0"/>
                                          </p:stCondLst>
                                        </p:cTn>
                                        <p:tgtEl>
                                          <p:spTgt spid="104246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42461"/>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04246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042464"/>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nodeType="clickEffect">
                                  <p:stCondLst>
                                    <p:cond delay="0"/>
                                  </p:stCondLst>
                                  <p:childTnLst>
                                    <p:set>
                                      <p:cBhvr>
                                        <p:cTn id="86" dur="1" fill="hold">
                                          <p:stCondLst>
                                            <p:cond delay="0"/>
                                          </p:stCondLst>
                                        </p:cTn>
                                        <p:tgtEl>
                                          <p:spTgt spid="104243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042469"/>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1" presetClass="entr" presetSubtype="0" fill="hold" nodeType="clickEffect">
                                  <p:stCondLst>
                                    <p:cond delay="0"/>
                                  </p:stCondLst>
                                  <p:childTnLst>
                                    <p:set>
                                      <p:cBhvr>
                                        <p:cTn id="92" dur="1" fill="hold">
                                          <p:stCondLst>
                                            <p:cond delay="0"/>
                                          </p:stCondLst>
                                        </p:cTn>
                                        <p:tgtEl>
                                          <p:spTgt spid="104247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042473"/>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nodeType="clickEffect">
                                  <p:stCondLst>
                                    <p:cond delay="0"/>
                                  </p:stCondLst>
                                  <p:childTnLst>
                                    <p:set>
                                      <p:cBhvr>
                                        <p:cTn id="98" dur="1" fill="hold">
                                          <p:stCondLst>
                                            <p:cond delay="0"/>
                                          </p:stCondLst>
                                        </p:cTn>
                                        <p:tgtEl>
                                          <p:spTgt spid="1042435"/>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nodeType="clickEffect">
                                  <p:stCondLst>
                                    <p:cond delay="0"/>
                                  </p:stCondLst>
                                  <p:childTnLst>
                                    <p:set>
                                      <p:cBhvr>
                                        <p:cTn id="102" dur="1" fill="hold">
                                          <p:stCondLst>
                                            <p:cond delay="0"/>
                                          </p:stCondLst>
                                        </p:cTn>
                                        <p:tgtEl>
                                          <p:spTgt spid="104247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0424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2438" grpId="0"/>
      <p:bldP spid="1042442" grpId="0"/>
      <p:bldP spid="1042443" grpId="0"/>
      <p:bldP spid="1042444" grpId="0"/>
      <p:bldP spid="1042447" grpId="0"/>
      <p:bldP spid="1042448" grpId="0"/>
      <p:bldP spid="1042450" grpId="0"/>
      <p:bldP spid="1042460" grpId="0"/>
      <p:bldP spid="1042463" grpId="0"/>
      <p:bldP spid="1042470" grpId="0" animBg="1"/>
      <p:bldP spid="1042473" grpId="0"/>
      <p:bldP spid="1042474"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0600" y="1050470"/>
            <a:ext cx="7139940" cy="5354955"/>
          </a:xfrm>
        </p:spPr>
      </p:pic>
      <p:sp>
        <p:nvSpPr>
          <p:cNvPr id="4" name="Footer Placeholder 3"/>
          <p:cNvSpPr>
            <a:spLocks noGrp="1"/>
          </p:cNvSpPr>
          <p:nvPr>
            <p:ph type="ftr" sz="quarter" idx="10"/>
          </p:nvPr>
        </p:nvSpPr>
        <p:spPr/>
        <p:txBody>
          <a:bodyPr/>
          <a:lstStyle/>
          <a:p>
            <a:pPr>
              <a:defRPr/>
            </a:pPr>
            <a:r>
              <a:rPr lang="nl-NL" smtClean="0"/>
              <a:t>NJIT ECE-271 Dr. S. Levkov</a:t>
            </a:r>
            <a:endParaRPr lang="en-US" dirty="0"/>
          </a:p>
        </p:txBody>
      </p:sp>
      <p:sp>
        <p:nvSpPr>
          <p:cNvPr id="5" name="Slide Number Placeholder 4"/>
          <p:cNvSpPr>
            <a:spLocks noGrp="1"/>
          </p:cNvSpPr>
          <p:nvPr>
            <p:ph type="sldNum" sz="quarter" idx="11"/>
          </p:nvPr>
        </p:nvSpPr>
        <p:spPr/>
        <p:txBody>
          <a:bodyPr/>
          <a:lstStyle/>
          <a:p>
            <a:pPr>
              <a:defRPr/>
            </a:pPr>
            <a:r>
              <a:rPr lang="en-US" smtClean="0"/>
              <a:t> </a:t>
            </a:r>
            <a:r>
              <a:rPr lang="en-US" b="1" smtClean="0"/>
              <a:t>Chap 2 - </a:t>
            </a:r>
            <a:fld id="{1657F6E2-1B61-425E-A0FF-A3723C4045EF}" type="slidenum">
              <a:rPr lang="en-US" b="1" smtClean="0"/>
              <a:pPr>
                <a:defRPr/>
              </a:pPr>
              <a:t>93</a:t>
            </a:fld>
            <a:endParaRPr lang="en-US" b="1"/>
          </a:p>
        </p:txBody>
      </p:sp>
    </p:spTree>
    <p:extLst>
      <p:ext uri="{BB962C8B-B14F-4D97-AF65-F5344CB8AC3E}">
        <p14:creationId xmlns:p14="http://schemas.microsoft.com/office/powerpoint/2010/main" val="136162815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solidFill>
            <a:srgbClr val="FFFF00"/>
          </a:solidFill>
        </p:spPr>
        <p:txBody>
          <a:bodyPr/>
          <a:lstStyle/>
          <a:p>
            <a:pPr eaLnBrk="1" hangingPunct="1"/>
            <a:r>
              <a:rPr lang="en-US" smtClean="0"/>
              <a:t>P-N Junction</a:t>
            </a:r>
          </a:p>
        </p:txBody>
      </p:sp>
      <p:sp>
        <p:nvSpPr>
          <p:cNvPr id="89091" name="Rectangle 3"/>
          <p:cNvSpPr>
            <a:spLocks noGrp="1" noChangeArrowheads="1"/>
          </p:cNvSpPr>
          <p:nvPr>
            <p:ph idx="1"/>
          </p:nvPr>
        </p:nvSpPr>
        <p:spPr/>
        <p:txBody>
          <a:bodyPr/>
          <a:lstStyle/>
          <a:p>
            <a:pPr eaLnBrk="1" hangingPunct="1"/>
            <a:r>
              <a:rPr lang="en-US" sz="4400" b="1" smtClean="0">
                <a:solidFill>
                  <a:srgbClr val="3366FF"/>
                </a:solidFill>
              </a:rPr>
              <a:t>Closed circuit conditions</a:t>
            </a:r>
          </a:p>
        </p:txBody>
      </p:sp>
    </p:spTree>
    <p:extLst>
      <p:ext uri="{BB962C8B-B14F-4D97-AF65-F5344CB8AC3E}">
        <p14:creationId xmlns:p14="http://schemas.microsoft.com/office/powerpoint/2010/main" val="246912806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ltLang="en-US"/>
              <a:t>Chapter 8 - Semiconductor Technology</a:t>
            </a:r>
          </a:p>
        </p:txBody>
      </p:sp>
      <p:sp>
        <p:nvSpPr>
          <p:cNvPr id="6" name="Slide Number Placeholder 5"/>
          <p:cNvSpPr>
            <a:spLocks noGrp="1"/>
          </p:cNvSpPr>
          <p:nvPr>
            <p:ph type="sldNum" sz="quarter" idx="4294967295"/>
          </p:nvPr>
        </p:nvSpPr>
        <p:spPr/>
        <p:txBody>
          <a:bodyPr/>
          <a:lstStyle/>
          <a:p>
            <a:fld id="{204DA8EC-2560-4193-AD53-D527D9E979A9}" type="slidenum">
              <a:rPr lang="en-US" altLang="en-US"/>
              <a:pPr/>
              <a:t>95</a:t>
            </a:fld>
            <a:endParaRPr lang="en-US" altLang="en-US"/>
          </a:p>
        </p:txBody>
      </p:sp>
      <p:sp>
        <p:nvSpPr>
          <p:cNvPr id="35842" name="Rectangle 2"/>
          <p:cNvSpPr>
            <a:spLocks noGrp="1" noChangeArrowheads="1"/>
          </p:cNvSpPr>
          <p:nvPr>
            <p:ph type="title"/>
          </p:nvPr>
        </p:nvSpPr>
        <p:spPr/>
        <p:txBody>
          <a:bodyPr/>
          <a:lstStyle/>
          <a:p>
            <a:r>
              <a:rPr lang="en-US" altLang="en-US"/>
              <a:t>Forward Biased Junction</a:t>
            </a:r>
          </a:p>
        </p:txBody>
      </p:sp>
      <p:sp>
        <p:nvSpPr>
          <p:cNvPr id="35843" name="Rectangle 3"/>
          <p:cNvSpPr>
            <a:spLocks noGrp="1" noChangeArrowheads="1"/>
          </p:cNvSpPr>
          <p:nvPr>
            <p:ph type="body" idx="1"/>
          </p:nvPr>
        </p:nvSpPr>
        <p:spPr/>
        <p:txBody>
          <a:bodyPr/>
          <a:lstStyle/>
          <a:p>
            <a:r>
              <a:rPr lang="en-US" altLang="en-US" sz="2200"/>
              <a:t>An external source can either oppose or aid the barrier potential.</a:t>
            </a:r>
          </a:p>
          <a:p>
            <a:r>
              <a:rPr lang="en-US" altLang="en-US" sz="2200"/>
              <a:t>If the positive side of the voltage is connected to the p-type material, and the negative side to the n-type material, then the junction is said to be </a:t>
            </a:r>
            <a:r>
              <a:rPr lang="en-US" altLang="en-US" sz="2200" i="1"/>
              <a:t>forward biased</a:t>
            </a:r>
            <a:r>
              <a:rPr lang="en-US" altLang="en-US" sz="2200"/>
              <a:t>.</a:t>
            </a:r>
          </a:p>
        </p:txBody>
      </p:sp>
      <p:pic>
        <p:nvPicPr>
          <p:cNvPr id="35846" name="Picture 6" descr="C:\My Documents\Terrell PPT Files\Terrell Art Files\08-20.tif"/>
          <p:cNvPicPr>
            <a:picLocks noChangeAspect="1" noChangeArrowheads="1"/>
          </p:cNvPicPr>
          <p:nvPr/>
        </p:nvPicPr>
        <p:blipFill>
          <a:blip r:embed="rId2">
            <a:lum bright="-24000" contrast="30000"/>
            <a:extLst>
              <a:ext uri="{28A0092B-C50C-407E-A947-70E740481C1C}">
                <a14:useLocalDpi xmlns:a14="http://schemas.microsoft.com/office/drawing/2010/main" val="0"/>
              </a:ext>
            </a:extLst>
          </a:blip>
          <a:srcRect/>
          <a:stretch>
            <a:fillRect/>
          </a:stretch>
        </p:blipFill>
        <p:spPr bwMode="auto">
          <a:xfrm>
            <a:off x="2362200" y="3754438"/>
            <a:ext cx="4419600" cy="2341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62065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57200" y="6245225"/>
            <a:ext cx="2133600" cy="476250"/>
          </a:xfrm>
        </p:spPr>
        <p:txBody>
          <a:bodyPr/>
          <a:lstStyle/>
          <a:p>
            <a:pPr algn="l">
              <a:defRPr/>
            </a:pPr>
            <a:r>
              <a:rPr lang="en-US"/>
              <a:t>CH2    Basic Physics of Semiconductors </a:t>
            </a:r>
          </a:p>
        </p:txBody>
      </p:sp>
      <p:sp>
        <p:nvSpPr>
          <p:cNvPr id="6" name="Slide Number Placeholder 5"/>
          <p:cNvSpPr>
            <a:spLocks noGrp="1"/>
          </p:cNvSpPr>
          <p:nvPr>
            <p:ph type="sldNum" sz="quarter" idx="4294967295"/>
          </p:nvPr>
        </p:nvSpPr>
        <p:spPr>
          <a:xfrm>
            <a:off x="3124200" y="6245225"/>
            <a:ext cx="2895600" cy="476250"/>
          </a:xfrm>
          <a:prstGeom prst="rect">
            <a:avLst/>
          </a:prstGeom>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790CEC33-DA28-4B62-A982-1634FBC77C06}" type="slidenum">
              <a:rPr lang="en-US">
                <a:solidFill>
                  <a:srgbClr val="898989"/>
                </a:solidFill>
                <a:latin typeface="Calibri" panose="020F0502020204030204" pitchFamily="34" charset="0"/>
              </a:rPr>
              <a:pPr algn="ctr" eaLnBrk="1" hangingPunct="1"/>
              <a:t>96</a:t>
            </a:fld>
            <a:endParaRPr lang="en-US">
              <a:solidFill>
                <a:srgbClr val="898989"/>
              </a:solidFill>
              <a:latin typeface="Calibri" panose="020F0502020204030204" pitchFamily="34" charset="0"/>
            </a:endParaRPr>
          </a:p>
        </p:txBody>
      </p:sp>
      <p:sp>
        <p:nvSpPr>
          <p:cNvPr id="90116" name="Rectangle 2"/>
          <p:cNvSpPr>
            <a:spLocks noGrp="1" noChangeArrowheads="1"/>
          </p:cNvSpPr>
          <p:nvPr>
            <p:ph type="title"/>
          </p:nvPr>
        </p:nvSpPr>
        <p:spPr/>
        <p:txBody>
          <a:bodyPr/>
          <a:lstStyle/>
          <a:p>
            <a:r>
              <a:rPr lang="en-US" smtClean="0"/>
              <a:t>P-N Junction in Forward Bias</a:t>
            </a:r>
          </a:p>
        </p:txBody>
      </p:sp>
      <p:sp>
        <p:nvSpPr>
          <p:cNvPr id="43011" name="Rectangle 3"/>
          <p:cNvSpPr>
            <a:spLocks noGrp="1" noChangeArrowheads="1"/>
          </p:cNvSpPr>
          <p:nvPr>
            <p:ph type="body" sz="half" idx="1"/>
          </p:nvPr>
        </p:nvSpPr>
        <p:spPr>
          <a:xfrm>
            <a:off x="685800" y="4800600"/>
            <a:ext cx="7772400" cy="1524000"/>
          </a:xfrm>
        </p:spPr>
        <p:txBody>
          <a:bodyPr>
            <a:normAutofit fontScale="85000" lnSpcReduction="20000"/>
          </a:bodyPr>
          <a:lstStyle/>
          <a:p>
            <a:pPr>
              <a:lnSpc>
                <a:spcPct val="90000"/>
              </a:lnSpc>
              <a:buFont typeface="Arial" charset="0"/>
              <a:buChar char="•"/>
              <a:defRPr/>
            </a:pPr>
            <a:r>
              <a:rPr lang="en-US" dirty="0"/>
              <a:t>When the N-type region of a </a:t>
            </a:r>
            <a:r>
              <a:rPr lang="en-US" dirty="0" err="1" smtClean="0"/>
              <a:t>pn</a:t>
            </a:r>
            <a:r>
              <a:rPr lang="en-US" dirty="0" smtClean="0"/>
              <a:t> junction </a:t>
            </a:r>
            <a:r>
              <a:rPr lang="en-US" dirty="0"/>
              <a:t>is at a lower potential than the P-type region, the </a:t>
            </a:r>
            <a:r>
              <a:rPr lang="en-US" dirty="0" err="1" smtClean="0"/>
              <a:t>pn</a:t>
            </a:r>
            <a:r>
              <a:rPr lang="en-US" dirty="0" smtClean="0"/>
              <a:t> junction </a:t>
            </a:r>
            <a:r>
              <a:rPr lang="en-US" dirty="0"/>
              <a:t>is in forward bias.</a:t>
            </a:r>
          </a:p>
          <a:p>
            <a:pPr>
              <a:lnSpc>
                <a:spcPct val="90000"/>
              </a:lnSpc>
              <a:buFont typeface="Arial" charset="0"/>
              <a:buChar char="•"/>
              <a:defRPr/>
            </a:pPr>
            <a:r>
              <a:rPr lang="en-US" dirty="0"/>
              <a:t>The depletion width is shortened and the built-in electric field decreased.</a:t>
            </a:r>
          </a:p>
        </p:txBody>
      </p:sp>
      <p:pic>
        <p:nvPicPr>
          <p:cNvPr id="9011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524000"/>
            <a:ext cx="3895725"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345220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nl-NL" smtClean="0"/>
              <a:t>NJIT ECE-271 Dr. S. Levkov</a:t>
            </a:r>
            <a:endParaRPr lang="en-US" dirty="0"/>
          </a:p>
        </p:txBody>
      </p:sp>
      <p:sp>
        <p:nvSpPr>
          <p:cNvPr id="6" name="Slide Number Placeholder 5"/>
          <p:cNvSpPr>
            <a:spLocks noGrp="1"/>
          </p:cNvSpPr>
          <p:nvPr>
            <p:ph type="sldNum" sz="quarter" idx="12"/>
          </p:nvPr>
        </p:nvSpPr>
        <p:spPr/>
        <p:txBody>
          <a:bodyPr/>
          <a:lstStyle/>
          <a:p>
            <a:pPr>
              <a:defRPr/>
            </a:pPr>
            <a:r>
              <a:rPr lang="en-US" smtClean="0"/>
              <a:t> </a:t>
            </a:r>
            <a:r>
              <a:rPr lang="en-US" b="1" smtClean="0"/>
              <a:t>Chap 2 - </a:t>
            </a:r>
            <a:fld id="{0489AB25-4E91-4373-83DE-8E7C1F9CD726}" type="slidenum">
              <a:rPr lang="en-US" b="1" smtClean="0"/>
              <a:pPr>
                <a:defRPr/>
              </a:pPr>
              <a:t>97</a:t>
            </a:fld>
            <a:endParaRPr lang="en-US" b="1"/>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01647"/>
            <a:ext cx="6400800" cy="5970402"/>
          </a:xfrm>
          <a:prstGeom prst="rect">
            <a:avLst/>
          </a:prstGeom>
        </p:spPr>
      </p:pic>
    </p:spTree>
    <p:extLst>
      <p:ext uri="{BB962C8B-B14F-4D97-AF65-F5344CB8AC3E}">
        <p14:creationId xmlns:p14="http://schemas.microsoft.com/office/powerpoint/2010/main" val="31473759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en-US" smtClean="0"/>
              <a:t>Biasing the Junction (forward)</a:t>
            </a:r>
          </a:p>
        </p:txBody>
      </p:sp>
      <p:sp>
        <p:nvSpPr>
          <p:cNvPr id="28679" name="Text Box 7"/>
          <p:cNvSpPr txBox="1">
            <a:spLocks noChangeArrowheads="1"/>
          </p:cNvSpPr>
          <p:nvPr/>
        </p:nvSpPr>
        <p:spPr bwMode="auto">
          <a:xfrm>
            <a:off x="905647" y="5257800"/>
            <a:ext cx="7561262"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sz="2000" dirty="0" smtClean="0">
                <a:latin typeface="Calibri" panose="020F0502020204030204" pitchFamily="34" charset="0"/>
              </a:rPr>
              <a:t>Now the negative charges are driven toward the junction in the N material and the positive charges also are driven toward the junction in the P material.  The depletion zone shrinks and will disappear if </a:t>
            </a:r>
            <a:r>
              <a:rPr lang="en-US" sz="2000" dirty="0">
                <a:latin typeface="Calibri" panose="020F0502020204030204" pitchFamily="34" charset="0"/>
              </a:rPr>
              <a:t>the voltage exceeds a threshold.  This is called </a:t>
            </a:r>
            <a:r>
              <a:rPr lang="en-US" sz="2000" b="1" dirty="0">
                <a:latin typeface="Calibri" panose="020F0502020204030204" pitchFamily="34" charset="0"/>
              </a:rPr>
              <a:t>forward bias</a:t>
            </a:r>
            <a:r>
              <a:rPr lang="en-US" sz="2000" dirty="0" smtClean="0">
                <a:latin typeface="Calibri" panose="020F0502020204030204" pitchFamily="34" charset="0"/>
              </a:rPr>
              <a:t>.</a:t>
            </a:r>
            <a:endParaRPr lang="en-US" sz="2000" dirty="0">
              <a:latin typeface="Calibri" panose="020F050202020403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4562" y="1763712"/>
            <a:ext cx="6240991" cy="3265488"/>
          </a:xfrm>
          <a:prstGeom prst="rect">
            <a:avLst/>
          </a:prstGeom>
        </p:spPr>
      </p:pic>
    </p:spTree>
    <p:extLst>
      <p:ext uri="{BB962C8B-B14F-4D97-AF65-F5344CB8AC3E}">
        <p14:creationId xmlns:p14="http://schemas.microsoft.com/office/powerpoint/2010/main" val="8761922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679"/>
                                        </p:tgtEl>
                                        <p:attrNameLst>
                                          <p:attrName>style.visibility</p:attrName>
                                        </p:attrNameLst>
                                      </p:cBhvr>
                                      <p:to>
                                        <p:strVal val="visible"/>
                                      </p:to>
                                    </p:set>
                                    <p:anim calcmode="lin" valueType="num">
                                      <p:cBhvr additive="base">
                                        <p:cTn id="7" dur="500" fill="hold"/>
                                        <p:tgtEl>
                                          <p:spTgt spid="28679"/>
                                        </p:tgtEl>
                                        <p:attrNameLst>
                                          <p:attrName>ppt_x</p:attrName>
                                        </p:attrNameLst>
                                      </p:cBhvr>
                                      <p:tavLst>
                                        <p:tav tm="0">
                                          <p:val>
                                            <p:strVal val="#ppt_x"/>
                                          </p:val>
                                        </p:tav>
                                        <p:tav tm="100000">
                                          <p:val>
                                            <p:strVal val="#ppt_x"/>
                                          </p:val>
                                        </p:tav>
                                      </p:tavLst>
                                    </p:anim>
                                    <p:anim calcmode="lin" valueType="num">
                                      <p:cBhvr additive="base">
                                        <p:cTn id="8" dur="500" fill="hold"/>
                                        <p:tgtEl>
                                          <p:spTgt spid="286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9"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10" name="Rectangle 6"/>
          <p:cNvSpPr>
            <a:spLocks noGrp="1" noChangeArrowheads="1"/>
          </p:cNvSpPr>
          <p:nvPr>
            <p:ph type="title"/>
          </p:nvPr>
        </p:nvSpPr>
        <p:spPr>
          <a:xfrm>
            <a:off x="457200" y="76200"/>
            <a:ext cx="8229600" cy="1143000"/>
          </a:xfrm>
          <a:solidFill>
            <a:srgbClr val="009999"/>
          </a:solidFill>
        </p:spPr>
        <p:txBody>
          <a:bodyPr rtlCol="0">
            <a:normAutofit/>
          </a:bodyPr>
          <a:lstStyle/>
          <a:p>
            <a:pPr eaLnBrk="1" fontAlgn="auto" hangingPunct="1">
              <a:spcAft>
                <a:spcPts val="0"/>
              </a:spcAft>
              <a:defRPr/>
            </a:pPr>
            <a:r>
              <a:rPr lang="en-US" sz="3600" b="1" smtClean="0"/>
              <a:t>P-N junction (closed circuit)</a:t>
            </a:r>
            <a:br>
              <a:rPr lang="en-US" sz="3600" b="1" smtClean="0"/>
            </a:br>
            <a:r>
              <a:rPr lang="en-US" sz="3600" b="1" smtClean="0"/>
              <a:t>forward bias</a:t>
            </a:r>
          </a:p>
        </p:txBody>
      </p:sp>
      <p:pic>
        <p:nvPicPr>
          <p:cNvPr id="92163" name="Picture 26" descr="03252000"/>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882650" y="1295400"/>
            <a:ext cx="2798763" cy="5257800"/>
          </a:xfrm>
          <a:noFill/>
        </p:spPr>
      </p:pic>
      <p:pic>
        <p:nvPicPr>
          <p:cNvPr id="92164" name="Picture 28" descr="bias1400"/>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648200" y="1773238"/>
            <a:ext cx="4038600" cy="2300287"/>
          </a:xfrm>
          <a:noFill/>
        </p:spPr>
      </p:pic>
      <p:sp>
        <p:nvSpPr>
          <p:cNvPr id="92165" name="TextBox 4"/>
          <p:cNvSpPr txBox="1">
            <a:spLocks noChangeArrowheads="1"/>
          </p:cNvSpPr>
          <p:nvPr/>
        </p:nvSpPr>
        <p:spPr bwMode="auto">
          <a:xfrm>
            <a:off x="4500563" y="4797425"/>
            <a:ext cx="41036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t>Note that  for a forward biased pn junction there is a threshold voltage, below which no current flows across the junction </a:t>
            </a:r>
          </a:p>
        </p:txBody>
      </p:sp>
    </p:spTree>
    <p:extLst>
      <p:ext uri="{BB962C8B-B14F-4D97-AF65-F5344CB8AC3E}">
        <p14:creationId xmlns:p14="http://schemas.microsoft.com/office/powerpoint/2010/main" val="878994104"/>
      </p:ext>
    </p:extLst>
  </p:cSld>
  <p:clrMapOvr>
    <a:masterClrMapping/>
  </p:clrMapOvr>
  <p:timing>
    <p:tnLst>
      <p:par>
        <p:cTn id="1" dur="indefinite" restart="never" nodeType="tmRoot"/>
      </p:par>
    </p:tn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21378</TotalTime>
  <Words>5927</Words>
  <Application>Microsoft Office PowerPoint</Application>
  <PresentationFormat>On-screen Show (4:3)</PresentationFormat>
  <Paragraphs>798</Paragraphs>
  <Slides>126</Slides>
  <Notes>21</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3</vt:i4>
      </vt:variant>
      <vt:variant>
        <vt:lpstr>Slide Titles</vt:lpstr>
      </vt:variant>
      <vt:variant>
        <vt:i4>126</vt:i4>
      </vt:variant>
    </vt:vector>
  </HeadingPairs>
  <TitlesOfParts>
    <vt:vector size="145" baseType="lpstr">
      <vt:lpstr>MS PGothic</vt:lpstr>
      <vt:lpstr>SimSun</vt:lpstr>
      <vt:lpstr>Arial</vt:lpstr>
      <vt:lpstr>Calibri</vt:lpstr>
      <vt:lpstr>Century Gothic</vt:lpstr>
      <vt:lpstr>Gulim</vt:lpstr>
      <vt:lpstr>Gulim</vt:lpstr>
      <vt:lpstr>Symbol</vt:lpstr>
      <vt:lpstr>Tahoma</vt:lpstr>
      <vt:lpstr>Times</vt:lpstr>
      <vt:lpstr>Times New Roman</vt:lpstr>
      <vt:lpstr>Times New Roman CE</vt:lpstr>
      <vt:lpstr>TimesNewRomanPSMT</vt:lpstr>
      <vt:lpstr>Trebuchet MS</vt:lpstr>
      <vt:lpstr>Wingdings</vt:lpstr>
      <vt:lpstr>Blank Presentation</vt:lpstr>
      <vt:lpstr>Egyenlet</vt:lpstr>
      <vt:lpstr>Equation</vt:lpstr>
      <vt:lpstr>Denklem</vt:lpstr>
      <vt:lpstr>PHY 251 Electronics I CSM251 Introductory Electronics</vt:lpstr>
      <vt:lpstr>Polite Request: If You Have A Mobile Phone Please Switch It Off Please Do Not Send Or Receive Texts During This Lecture Thank You!</vt:lpstr>
      <vt:lpstr>Textbooks </vt:lpstr>
      <vt:lpstr>Text book for digital electronics</vt:lpstr>
      <vt:lpstr>PowerPoint Presentation</vt:lpstr>
      <vt:lpstr>PowerPoint Presentation</vt:lpstr>
      <vt:lpstr>Outline of syllabus for CSM/PHY 251</vt:lpstr>
      <vt:lpstr>Introduction: What are Semiconductor devices?</vt:lpstr>
      <vt:lpstr>Why are we interested in Semiconductor devices?</vt:lpstr>
      <vt:lpstr>PowerPoint Presentation</vt:lpstr>
      <vt:lpstr>More Reasons </vt:lpstr>
      <vt:lpstr>PowerPoint Presentation</vt:lpstr>
      <vt:lpstr>PowerPoint Presentation</vt:lpstr>
      <vt:lpstr> LECTURE 1: Semiconductors Basics</vt:lpstr>
      <vt:lpstr>Introduction</vt:lpstr>
      <vt:lpstr>From discrete energy levels to energy bands</vt:lpstr>
      <vt:lpstr>Review of Basic Atomic Model</vt:lpstr>
      <vt:lpstr>PowerPoint Presentation</vt:lpstr>
      <vt:lpstr>From discrete energy levels to energy bands</vt:lpstr>
      <vt:lpstr>Isolated Semiconductor Atoms</vt:lpstr>
      <vt:lpstr>Silicon Covalent Bond Model (cont.)</vt:lpstr>
      <vt:lpstr>Silicon Covalent Bond Model (cont.)</vt:lpstr>
      <vt:lpstr>Silicon Covalent Bond Model (cont.)</vt:lpstr>
      <vt:lpstr>PowerPoint Presentation</vt:lpstr>
      <vt:lpstr>Conduction in materials</vt:lpstr>
      <vt:lpstr>PowerPoint Presentation</vt:lpstr>
      <vt:lpstr>PowerPoint Presentation</vt:lpstr>
      <vt:lpstr>PowerPoint Presentation</vt:lpstr>
      <vt:lpstr>So what can we say about this?</vt:lpstr>
      <vt:lpstr>3.1: Intrinsic Semiconductors</vt:lpstr>
      <vt:lpstr>Questions ?</vt:lpstr>
      <vt:lpstr>PowerPoint Presentation</vt:lpstr>
      <vt:lpstr>Energy-band Diagram</vt:lpstr>
      <vt:lpstr>Energy-band diagram – classification of materials</vt:lpstr>
      <vt:lpstr>Band Gap</vt:lpstr>
      <vt:lpstr>Insulators, Semiconductors, and Metals</vt:lpstr>
      <vt:lpstr>Semiconductor Energy Band Model</vt:lpstr>
      <vt:lpstr>Semiconductor Energy Band Model</vt:lpstr>
      <vt:lpstr>Semiconductor energy bands at room temperature</vt:lpstr>
      <vt:lpstr>3-2. Carriers in Semiconductors</vt:lpstr>
      <vt:lpstr>THE SEMICONDUCTOR</vt:lpstr>
      <vt:lpstr>Semi-conductor concepts</vt:lpstr>
      <vt:lpstr>Semiconductors</vt:lpstr>
      <vt:lpstr>The name “semiconductor” implies that it conducts somewhere between the two cases (conductors or  insulators)</vt:lpstr>
      <vt:lpstr> Basic Semiconductor Concepts</vt:lpstr>
      <vt:lpstr>3.1: Intrinsic Semiconductors</vt:lpstr>
      <vt:lpstr>Intrinsic Semiconductors</vt:lpstr>
      <vt:lpstr>Intrinsic Semiconductors</vt:lpstr>
      <vt:lpstr>Intrinsic semiconductor</vt:lpstr>
      <vt:lpstr>Electron Distribution</vt:lpstr>
      <vt:lpstr>Intrinsic carrier concentration in semiconductors</vt:lpstr>
      <vt:lpstr>Free Electron Density at a Given Temperature </vt:lpstr>
      <vt:lpstr>Electron-hole concentrations</vt:lpstr>
      <vt:lpstr>Problem </vt:lpstr>
      <vt:lpstr>Semiconductor Doping</vt:lpstr>
      <vt:lpstr>Doped Semiconductors</vt:lpstr>
      <vt:lpstr>PowerPoint Presentation</vt:lpstr>
      <vt:lpstr>Donor Impurities in Silicon</vt:lpstr>
      <vt:lpstr>Donor Impurities in Silicon</vt:lpstr>
      <vt:lpstr>PowerPoint Presentation</vt:lpstr>
      <vt:lpstr>Pentavalent Doping</vt:lpstr>
      <vt:lpstr>Acceptor Impurities in Silicon</vt:lpstr>
      <vt:lpstr>Acceptor Impurities in Silicon</vt:lpstr>
      <vt:lpstr>PowerPoint Presentation</vt:lpstr>
      <vt:lpstr>PowerPoint Presentation</vt:lpstr>
      <vt:lpstr>Doped Semiconductor</vt:lpstr>
      <vt:lpstr>Doped Semiconductor(cont’d)</vt:lpstr>
      <vt:lpstr>Energy Band Model for a Doped Semiconductor</vt:lpstr>
      <vt:lpstr>Energy Band Model for a Doped Semiconductor</vt:lpstr>
      <vt:lpstr>Extrinsic Material</vt:lpstr>
      <vt:lpstr>Extrinsic Material</vt:lpstr>
      <vt:lpstr>Hole and Electron Concentrations</vt:lpstr>
      <vt:lpstr>Electron and Hole Densities</vt:lpstr>
      <vt:lpstr>Questions ?</vt:lpstr>
      <vt:lpstr>pn Junction</vt:lpstr>
      <vt:lpstr>PowerPoint Presentation</vt:lpstr>
      <vt:lpstr>Introduction</vt:lpstr>
      <vt:lpstr>P-N Junction</vt:lpstr>
      <vt:lpstr>P-N JUNCTION FORMATION</vt:lpstr>
      <vt:lpstr>PowerPoint Presentation</vt:lpstr>
      <vt:lpstr>PowerPoint Presentation</vt:lpstr>
      <vt:lpstr>PowerPoint Presentation</vt:lpstr>
      <vt:lpstr>PowerPoint Presentation</vt:lpstr>
      <vt:lpstr>P-N Junction formation</vt:lpstr>
      <vt:lpstr>P-N Junction formation</vt:lpstr>
      <vt:lpstr>Drift Current</vt:lpstr>
      <vt:lpstr>PowerPoint Presentation</vt:lpstr>
      <vt:lpstr>PowerPoint Presentation</vt:lpstr>
      <vt:lpstr>pn Junction Under Open-Circuit Condition</vt:lpstr>
      <vt:lpstr>Summary of Procedure for Forming pn Junction</vt:lpstr>
      <vt:lpstr>Procedure of Forming pn Junction</vt:lpstr>
      <vt:lpstr>PowerPoint Presentation</vt:lpstr>
      <vt:lpstr>PowerPoint Presentation</vt:lpstr>
      <vt:lpstr>P-N Junction</vt:lpstr>
      <vt:lpstr>Forward Biased Junction</vt:lpstr>
      <vt:lpstr>P-N Junction in Forward Bias</vt:lpstr>
      <vt:lpstr>PowerPoint Presentation</vt:lpstr>
      <vt:lpstr>Biasing the Junction (forward)</vt:lpstr>
      <vt:lpstr>P-N junction (closed circuit) forward bias</vt:lpstr>
      <vt:lpstr>Forward Biased Junction</vt:lpstr>
      <vt:lpstr>Reverse Biased Junction</vt:lpstr>
      <vt:lpstr>P-N Junction in Reverse Bias </vt:lpstr>
      <vt:lpstr>Reverse Biased Junction</vt:lpstr>
      <vt:lpstr>Biasing the Junction (reverse)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Breakdown region</vt:lpstr>
      <vt:lpstr>EXPLAINING PN JUNCTION FORMATION WITH THE ENERGY BAND DIAGRAM</vt:lpstr>
      <vt:lpstr>PN junction formation</vt:lpstr>
      <vt:lpstr>PN junction formation</vt:lpstr>
      <vt:lpstr>PN junction formation</vt:lpstr>
      <vt:lpstr>Forward bias</vt:lpstr>
      <vt:lpstr>Forward bias</vt:lpstr>
      <vt:lpstr>Reverse bias</vt:lpstr>
      <vt:lpstr>Reverse bias</vt:lpstr>
      <vt:lpstr>PowerPoint Presentation</vt:lpstr>
      <vt:lpstr>PowerPoint Presentation</vt:lpstr>
      <vt:lpstr>Questions ?</vt:lpstr>
      <vt:lpstr>Procedure of Forming pn Junction</vt:lpstr>
      <vt:lpstr>Procedure of Forming pn Junction</vt:lpstr>
      <vt:lpstr>Procedure of Forming pn Junction</vt:lpstr>
    </vt:vector>
  </TitlesOfParts>
  <Company>University of Virginia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Travis Blalock</dc:creator>
  <cp:lastModifiedBy>Hall Master</cp:lastModifiedBy>
  <cp:revision>268</cp:revision>
  <dcterms:created xsi:type="dcterms:W3CDTF">2010-03-22T20:45:18Z</dcterms:created>
  <dcterms:modified xsi:type="dcterms:W3CDTF">2022-03-09T03:09:14Z</dcterms:modified>
</cp:coreProperties>
</file>